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3"/>
  </p:notesMasterIdLst>
  <p:handoutMasterIdLst>
    <p:handoutMasterId r:id="rId24"/>
  </p:handoutMasterIdLst>
  <p:sldIdLst>
    <p:sldId id="294" r:id="rId5"/>
    <p:sldId id="331" r:id="rId6"/>
    <p:sldId id="347" r:id="rId7"/>
    <p:sldId id="291" r:id="rId8"/>
    <p:sldId id="290" r:id="rId9"/>
    <p:sldId id="352" r:id="rId10"/>
    <p:sldId id="333" r:id="rId11"/>
    <p:sldId id="348" r:id="rId12"/>
    <p:sldId id="351" r:id="rId13"/>
    <p:sldId id="337" r:id="rId14"/>
    <p:sldId id="345" r:id="rId15"/>
    <p:sldId id="340" r:id="rId16"/>
    <p:sldId id="341" r:id="rId17"/>
    <p:sldId id="342" r:id="rId18"/>
    <p:sldId id="343" r:id="rId19"/>
    <p:sldId id="344" r:id="rId20"/>
    <p:sldId id="346" r:id="rId21"/>
    <p:sldId id="353" r:id="rId2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6104B-CD87-03C4-5E66-6228D44E8B5B}" name="Pualoa, Kelsie" initials="PK" userId="S::20268423@k12.hi.us::30d7a369-5fbb-41ab-a061-1ba001a6ba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1"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Mills, Monica" initials="MM" lastIdx="4" clrIdx="10">
    <p:extLst>
      <p:ext uri="{19B8F6BF-5375-455C-9EA6-DF929625EA0E}">
        <p15:presenceInfo xmlns:p15="http://schemas.microsoft.com/office/powerpoint/2012/main" userId="S::mmills@air.org::c45eef33-598a-4d4e-81ae-afc889ac12d7" providerId="AD"/>
      </p:ext>
    </p:extLst>
  </p:cmAuthor>
  <p:cmAuthor id="12" name="Strittmatter, Jennifer G." initials="SJG" lastIdx="9" clrIdx="11">
    <p:extLst>
      <p:ext uri="{19B8F6BF-5375-455C-9EA6-DF929625EA0E}">
        <p15:presenceInfo xmlns:p15="http://schemas.microsoft.com/office/powerpoint/2012/main" userId="S::jstrittmatter@air.org::5b890a84-78d8-4fc1-ac1c-46682033f69d" providerId="AD"/>
      </p:ext>
    </p:extLst>
  </p:cmAuthor>
  <p:cmAuthor id="13" name="Hajara, Debapriya (Diya)" initials="HD( [2]" lastIdx="8" clrIdx="12">
    <p:extLst>
      <p:ext uri="{19B8F6BF-5375-455C-9EA6-DF929625EA0E}">
        <p15:presenceInfo xmlns:p15="http://schemas.microsoft.com/office/powerpoint/2012/main" userId="S::dhajara@air.org::9fae8e30-233f-4c0c-bb91-bada5e8377f7" providerId="AD"/>
      </p:ext>
    </p:extLst>
  </p:cmAuthor>
  <p:cmAuthor id="14" name="Amy Camire" initials="AC" lastIdx="16" clrIdx="13">
    <p:extLst>
      <p:ext uri="{19B8F6BF-5375-455C-9EA6-DF929625EA0E}">
        <p15:presenceInfo xmlns:p15="http://schemas.microsoft.com/office/powerpoint/2012/main" userId="S::amy.camire@cambiumassessment.com::3dff1d8b-c5d2-4651-9486-c7143dda87b0" providerId="AD"/>
      </p:ext>
    </p:extLst>
  </p:cmAuthor>
  <p:cmAuthor id="15" name="Katelyn Aldana" initials="KA" lastIdx="12" clrIdx="14">
    <p:extLst>
      <p:ext uri="{19B8F6BF-5375-455C-9EA6-DF929625EA0E}">
        <p15:presenceInfo xmlns:p15="http://schemas.microsoft.com/office/powerpoint/2012/main" userId="S::katelyn.aldana@cambiumassessment.com::6bf1c670-28c8-414d-9a63-c8085746ed4b" providerId="AD"/>
      </p:ext>
    </p:extLst>
  </p:cmAuthor>
  <p:cmAuthor id="16" name="Hannah Hattamer" initials="HH" lastIdx="6" clrIdx="15">
    <p:extLst>
      <p:ext uri="{19B8F6BF-5375-455C-9EA6-DF929625EA0E}">
        <p15:presenceInfo xmlns:p15="http://schemas.microsoft.com/office/powerpoint/2012/main" userId="S::hannah.hattamer@cambiumassessment.com::081f2ea5-9ee1-4d65-901b-dad6708754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74853" autoAdjust="0"/>
  </p:normalViewPr>
  <p:slideViewPr>
    <p:cSldViewPr snapToGrid="0">
      <p:cViewPr varScale="1">
        <p:scale>
          <a:sx n="81" d="100"/>
          <a:sy n="81" d="100"/>
        </p:scale>
        <p:origin x="1794" y="9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9" d="100"/>
          <a:sy n="69" d="100"/>
        </p:scale>
        <p:origin x="1195"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Welcome to the Assessment Viewing Application (AVA) training module.  AVA is a component of the online testing system that allows authorized users to view interim assessments for administrative or instructional purposes.  </a:t>
            </a:r>
            <a:r>
              <a:rPr lang="en-US" dirty="0"/>
              <a:t>This training module is designed to help you navigate </a:t>
            </a:r>
            <a:r>
              <a:rPr lang="en-US" altLang="en-US" dirty="0"/>
              <a:t>AVA; however, you should consult the Assessment Viewing Application User Guide located on your state portal for features implemented by your state.</a:t>
            </a:r>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34D1B9E2-9F28-4B2D-B3E6-F291889C8C63}"/>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slide displays a sample test page. AVA includes several on-screen tools, including global tools and context menu tools. Global tools are available on every page in the banner. These include the Back, Next, Save, and Zoom buttons. The context menu displays the tools available for that test item. For a detailed list of tools, consult your Assessment Viewing Application User Guide.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10</a:t>
            </a:fld>
            <a:endParaRPr lang="en-US" dirty="0"/>
          </a:p>
        </p:txBody>
      </p:sp>
      <p:sp>
        <p:nvSpPr>
          <p:cNvPr id="7" name="Slide Image Placeholder 6">
            <a:extLst>
              <a:ext uri="{FF2B5EF4-FFF2-40B4-BE49-F238E27FC236}">
                <a16:creationId xmlns:a16="http://schemas.microsoft.com/office/drawing/2014/main" id="{BC904FB8-9D5D-4FFC-93CC-6F8EBCC95D6E}"/>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we will discuss how to navigate a test, pause a test, and complete a test review.</a:t>
            </a:r>
          </a:p>
          <a:p>
            <a:endParaRPr lang="en-US" dirty="0"/>
          </a:p>
          <a:p>
            <a:r>
              <a:rPr lang="en-US" dirty="0"/>
              <a:t>When viewing a test, you can practice responding to each test item. You can also click Next to move through the assessment without responding to an item. Pages may have only a single item, or they may contain multiple items. Responses you enter will not be scored when you complete the test review.</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dirty="0"/>
          </a:p>
        </p:txBody>
      </p:sp>
      <p:sp>
        <p:nvSpPr>
          <p:cNvPr id="7" name="Slide Image Placeholder 6">
            <a:extLst>
              <a:ext uri="{FF2B5EF4-FFF2-40B4-BE49-F238E27FC236}">
                <a16:creationId xmlns:a16="http://schemas.microsoft.com/office/drawing/2014/main" id="{8D25F60D-A45D-4336-8200-1873F625AC6C}"/>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navigate to items page-by-page or jump directly to an item’s page.</a:t>
            </a:r>
          </a:p>
          <a:p>
            <a:endParaRPr lang="en-US" dirty="0"/>
          </a:p>
          <a:p>
            <a:pPr lvl="0"/>
            <a:r>
              <a:rPr lang="en-US" dirty="0"/>
              <a:t>To navigate page-by-page, click the Back or Next buttons at the top of the screen.</a:t>
            </a:r>
          </a:p>
          <a:p>
            <a:r>
              <a:rPr lang="en-US" dirty="0"/>
              <a:t>To jump directly to an item page, select the appropriate item from the Items drop-down list. The Items drop-down list contains all items completed thus far and displays a blue flag for items that have been marked for review.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12</a:t>
            </a:fld>
            <a:endParaRPr lang="en-US" dirty="0"/>
          </a:p>
        </p:txBody>
      </p:sp>
      <p:sp>
        <p:nvSpPr>
          <p:cNvPr id="7" name="Slide Image Placeholder 6">
            <a:extLst>
              <a:ext uri="{FF2B5EF4-FFF2-40B4-BE49-F238E27FC236}">
                <a16:creationId xmlns:a16="http://schemas.microsoft.com/office/drawing/2014/main" id="{566C8F99-2594-4BF1-A9E9-4F8E1AD2CCB1}"/>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You may pause the test at any time. Pausing the test automatically logs you out of AVA. To return to the test, you must log in and select the appropriate test again. Your progress will not be saved; when you return to the test you will be taken to question one.</a:t>
            </a: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To pause the test,</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c</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lick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Pause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in the Global Menu. A “log out” message will appear. Click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Yes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to confirm that you want to pause the test.</a:t>
            </a: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As a security measure, you are automatically logged out and your test is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paused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30 minutes of inactivity.</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13</a:t>
            </a:fld>
            <a:endParaRPr lang="en-US" dirty="0"/>
          </a:p>
        </p:txBody>
      </p:sp>
      <p:sp>
        <p:nvSpPr>
          <p:cNvPr id="7" name="Slide Image Placeholder 6">
            <a:extLst>
              <a:ext uri="{FF2B5EF4-FFF2-40B4-BE49-F238E27FC236}">
                <a16:creationId xmlns:a16="http://schemas.microsoft.com/office/drawing/2014/main" id="{815D62E1-467A-4465-8107-DC9634553E9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all items in a test, the Finished button will appear at the top of the page. When you click Finished, a pop-up message will appear. Click Yes to complete the test review, or click No to continue reviewing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14</a:t>
            </a:fld>
            <a:endParaRPr lang="en-US" dirty="0"/>
          </a:p>
        </p:txBody>
      </p:sp>
      <p:sp>
        <p:nvSpPr>
          <p:cNvPr id="7" name="Slide Image Placeholder 6">
            <a:extLst>
              <a:ext uri="{FF2B5EF4-FFF2-40B4-BE49-F238E27FC236}">
                <a16:creationId xmlns:a16="http://schemas.microsoft.com/office/drawing/2014/main" id="{54CD5306-7770-42A6-8EAE-9367E36BD131}"/>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finishing the test, you will have one more opportunity to review items. Click an item number to return to and review that item. You can navigate through the test as before. Click the Finish button to return to the review page at any time.</a:t>
            </a:r>
          </a:p>
          <a:p>
            <a:pPr lvl="0"/>
            <a:endParaRPr lang="en-US" dirty="0"/>
          </a:p>
          <a:p>
            <a:pPr lvl="0"/>
            <a:r>
              <a:rPr lang="en-US" dirty="0"/>
              <a:t>When you are finished reviewing, click I’m Done Here.</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15</a:t>
            </a:fld>
            <a:endParaRPr lang="en-US" dirty="0"/>
          </a:p>
        </p:txBody>
      </p:sp>
      <p:sp>
        <p:nvSpPr>
          <p:cNvPr id="7" name="Slide Image Placeholder 6">
            <a:extLst>
              <a:ext uri="{FF2B5EF4-FFF2-40B4-BE49-F238E27FC236}">
                <a16:creationId xmlns:a16="http://schemas.microsoft.com/office/drawing/2014/main" id="{EE34175E-3A70-44BF-8322-71B499ABAE94}"/>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be asked one more time to confirm that you are done viewing the test. Click No to return to the review page, or click Yes to complete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16</a:t>
            </a:fld>
            <a:endParaRPr lang="en-US" dirty="0"/>
          </a:p>
        </p:txBody>
      </p:sp>
      <p:sp>
        <p:nvSpPr>
          <p:cNvPr id="7" name="Slide Image Placeholder 6">
            <a:extLst>
              <a:ext uri="{FF2B5EF4-FFF2-40B4-BE49-F238E27FC236}">
                <a16:creationId xmlns:a16="http://schemas.microsoft.com/office/drawing/2014/main" id="{B0023F76-6CC9-4093-98E4-91BFC64AF9A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Done Reviewing Test page displays a confirmation that the test review is over. Click Log Out to return to the AVA Login page.</a:t>
            </a:r>
          </a:p>
          <a:p>
            <a:br>
              <a:rPr lang="en-US" dirty="0"/>
            </a:br>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17</a:t>
            </a:fld>
            <a:endParaRPr lang="en-US" dirty="0"/>
          </a:p>
        </p:txBody>
      </p:sp>
      <p:sp>
        <p:nvSpPr>
          <p:cNvPr id="7" name="Slide Image Placeholder 6">
            <a:extLst>
              <a:ext uri="{FF2B5EF4-FFF2-40B4-BE49-F238E27FC236}">
                <a16:creationId xmlns:a16="http://schemas.microsoft.com/office/drawing/2014/main" id="{6DE8E308-30F6-4088-BBC6-780118FD571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45"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The full </a:t>
            </a:r>
            <a:r>
              <a:rPr lang="en-US" altLang="en-US" i="0" dirty="0">
                <a:solidFill>
                  <a:schemeClr val="tx1"/>
                </a:solidFill>
                <a:latin typeface="Arial" panose="020B0604020202020204" pitchFamily="34" charset="0"/>
                <a:cs typeface="Arial" panose="020B0604020202020204" pitchFamily="34" charset="0"/>
              </a:rPr>
              <a:t>Assessment Viewing Application User Guide</a:t>
            </a:r>
            <a:r>
              <a:rPr lang="en-US" altLang="en-US" i="0" u="none" dirty="0">
                <a:solidFill>
                  <a:schemeClr val="tx1"/>
                </a:solidFill>
                <a:latin typeface="Arial" panose="020B0604020202020204" pitchFamily="34" charset="0"/>
                <a:cs typeface="Arial" panose="020B0604020202020204" pitchFamily="34" charset="0"/>
              </a:rPr>
              <a:t> can be found on the </a:t>
            </a:r>
            <a:r>
              <a:rPr lang="en-US" altLang="en-US" i="0" u="none" dirty="0" err="1">
                <a:solidFill>
                  <a:schemeClr val="tx1"/>
                </a:solidFill>
                <a:latin typeface="Arial" panose="020B0604020202020204" pitchFamily="34" charset="0"/>
                <a:cs typeface="Arial" panose="020B0604020202020204" pitchFamily="34" charset="0"/>
              </a:rPr>
              <a:t>AlohaHSAP.org</a:t>
            </a:r>
            <a:r>
              <a:rPr lang="en-US" altLang="en-US" i="0" u="none" dirty="0">
                <a:solidFill>
                  <a:schemeClr val="tx1"/>
                </a:solidFill>
                <a:latin typeface="Arial" panose="020B0604020202020204" pitchFamily="34" charset="0"/>
                <a:cs typeface="Arial" panose="020B0604020202020204" pitchFamily="34" charset="0"/>
              </a:rPr>
              <a:t> portal.</a:t>
            </a:r>
            <a:endParaRPr lang="en-US" altLang="en-US" dirty="0">
              <a:solidFill>
                <a:schemeClr val="tx1"/>
              </a:solidFill>
              <a:latin typeface="Arial" panose="020B0604020202020204" pitchFamily="34" charset="0"/>
              <a:cs typeface="Arial" panose="020B0604020202020204" pitchFamily="34" charset="0"/>
            </a:endParaRPr>
          </a:p>
          <a:p>
            <a:pPr defTabSz="965245"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ITC Franklin Gothic Std Bk Cd"/>
                <a:ea typeface="ＭＳ Ｐゴシック" pitchFamily="-48" charset="-128"/>
                <a:cs typeface="ＭＳ Ｐゴシック"/>
              </a:rPr>
              <a:t>Further information regarding the Interim Assessments and their use can be found in the Smarter Balanced and NGSS Interim Assessment Fact Sheets, available on the </a:t>
            </a:r>
            <a:r>
              <a:rPr lang="en-US" sz="1200" b="0" i="0" u="none" strike="noStrike" kern="1200" baseline="0" dirty="0" err="1">
                <a:solidFill>
                  <a:schemeClr val="tx1"/>
                </a:solidFill>
                <a:latin typeface="ITC Franklin Gothic Std Bk Cd"/>
                <a:ea typeface="ＭＳ Ｐゴシック" pitchFamily="-48" charset="-128"/>
                <a:cs typeface="ＭＳ Ｐゴシック"/>
              </a:rPr>
              <a:t>AlohaHSAP.org</a:t>
            </a:r>
            <a:r>
              <a:rPr lang="en-US" sz="1200" b="0" i="0" u="none" strike="noStrike" kern="1200" baseline="0" dirty="0">
                <a:solidFill>
                  <a:schemeClr val="tx1"/>
                </a:solidFill>
                <a:latin typeface="ITC Franklin Gothic Std Bk Cd"/>
                <a:ea typeface="ＭＳ Ｐゴシック" pitchFamily="-48" charset="-128"/>
                <a:cs typeface="ＭＳ Ｐゴシック"/>
              </a:rPr>
              <a:t> portal.</a:t>
            </a:r>
          </a:p>
          <a:p>
            <a:endParaRPr lang="en-US" sz="1200" b="0" i="0" u="none" strike="noStrike" kern="1200" baseline="0" dirty="0">
              <a:solidFill>
                <a:schemeClr val="tx1"/>
              </a:solidFill>
              <a:latin typeface="ITC Franklin Gothic Std Bk Cd"/>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ITC Franklin Gothic Std Bk Cd"/>
                <a:ea typeface="ＭＳ Ｐゴシック" pitchFamily="-48" charset="-128"/>
                <a:cs typeface="ＭＳ Ｐゴシック"/>
              </a:rPr>
              <a:t>The Interim Assessment Answer Keys can be in TIDE under the “General Resources” link in the TIDE navigation bar.</a:t>
            </a: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19927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this presentation, you should understand how to</a:t>
            </a:r>
          </a:p>
          <a:p>
            <a:pPr marL="171450" lvl="0" indent="-171450">
              <a:buFont typeface="Arial" panose="020B0604020202020204" pitchFamily="34" charset="0"/>
              <a:buChar char="•"/>
            </a:pPr>
            <a:r>
              <a:rPr lang="en-US" dirty="0"/>
              <a:t>Log in to AVA;</a:t>
            </a:r>
          </a:p>
          <a:p>
            <a:pPr marL="171450" lvl="0" indent="-171450">
              <a:buFont typeface="Arial" panose="020B0604020202020204" pitchFamily="34" charset="0"/>
              <a:buChar char="•"/>
            </a:pPr>
            <a:r>
              <a:rPr lang="en-US" dirty="0"/>
              <a:t>Access the assessments; and</a:t>
            </a:r>
          </a:p>
          <a:p>
            <a:pPr marL="171450" lvl="0" indent="-171450">
              <a:buFont typeface="Arial" panose="020B0604020202020204" pitchFamily="34" charset="0"/>
              <a:buChar char="•"/>
            </a:pPr>
            <a:r>
              <a:rPr lang="en-US" dirty="0"/>
              <a:t>Navigate through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a:t>
            </a:fld>
            <a:endParaRPr lang="en-US" dirty="0"/>
          </a:p>
        </p:txBody>
      </p:sp>
      <p:sp>
        <p:nvSpPr>
          <p:cNvPr id="7" name="Slide Image Placeholder 6">
            <a:extLst>
              <a:ext uri="{FF2B5EF4-FFF2-40B4-BE49-F238E27FC236}">
                <a16:creationId xmlns:a16="http://schemas.microsoft.com/office/drawing/2014/main" id="{E7B084EF-1441-4BCC-A3BD-D47229B2109F}"/>
              </a:ext>
            </a:extLst>
          </p:cNvPr>
          <p:cNvSpPr>
            <a:spLocks noGrp="1" noRot="1" noChangeAspect="1"/>
          </p:cNvSpPr>
          <p:nvPr>
            <p:ph type="sldImg"/>
          </p:nvPr>
        </p:nvSpPr>
        <p:spPr/>
      </p:sp>
    </p:spTree>
    <p:extLst>
      <p:ext uri="{BB962C8B-B14F-4D97-AF65-F5344CB8AC3E}">
        <p14:creationId xmlns:p14="http://schemas.microsoft.com/office/powerpoint/2010/main" val="26963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50793">
              <a:defRPr/>
            </a:pPr>
            <a:r>
              <a:rPr lang="en-US" dirty="0">
                <a:latin typeface="Arial" panose="020B0604020202020204" pitchFamily="34" charset="0"/>
                <a:cs typeface="Arial" panose="020B0604020202020204" pitchFamily="34" charset="0"/>
              </a:rPr>
              <a:t>To log in to AVA, you must have an authorized email address and password, </a:t>
            </a:r>
            <a:r>
              <a:rPr lang="en-US" dirty="0">
                <a:solidFill>
                  <a:srgbClr val="FF0000"/>
                </a:solidFill>
                <a:latin typeface="Arial" panose="020B0604020202020204" pitchFamily="34" charset="0"/>
                <a:cs typeface="Arial" panose="020B0604020202020204" pitchFamily="34" charset="0"/>
              </a:rPr>
              <a:t>which are the same as the ones </a:t>
            </a:r>
            <a:r>
              <a:rPr lang="en-US" dirty="0">
                <a:latin typeface="Arial" panose="020B0604020202020204" pitchFamily="34" charset="0"/>
                <a:cs typeface="Arial" panose="020B0604020202020204" pitchFamily="34" charset="0"/>
              </a:rPr>
              <a:t>you use for the Test Information Distribution Engine (TIDE) and the Test Administrator (TA) Interface. Contact your School Test Coordinator if you do not have a TIDE account. </a:t>
            </a:r>
          </a:p>
          <a:p>
            <a:pPr defTabSz="950793">
              <a:defRPr/>
            </a:pPr>
            <a:endParaRPr lang="en-US" dirty="0">
              <a:latin typeface="Arial" panose="020B0604020202020204" pitchFamily="34" charset="0"/>
              <a:cs typeface="Arial" panose="020B0604020202020204" pitchFamily="34" charset="0"/>
            </a:endParaRPr>
          </a:p>
          <a:p>
            <a:pPr defTabSz="950793">
              <a:defRPr/>
            </a:pPr>
            <a:r>
              <a:rPr lang="en-US" dirty="0">
                <a:latin typeface="Arial" panose="020B0604020202020204" pitchFamily="34" charset="0"/>
                <a:cs typeface="Arial" panose="020B0604020202020204" pitchFamily="34" charset="0"/>
              </a:rPr>
              <a:t>To log in to AVA, </a:t>
            </a:r>
            <a:r>
              <a:rPr lang="en-US" dirty="0">
                <a:ea typeface="ＭＳ Ｐゴシック" pitchFamily="-48" charset="-128"/>
                <a:cs typeface="Arial" panose="020B0604020202020204" pitchFamily="34" charset="0"/>
              </a:rPr>
              <a:t>go to the </a:t>
            </a:r>
            <a:r>
              <a:rPr lang="en-US" dirty="0" err="1">
                <a:ea typeface="ＭＳ Ｐゴシック" pitchFamily="-48" charset="-128"/>
                <a:cs typeface="Arial" panose="020B0604020202020204" pitchFamily="34" charset="0"/>
              </a:rPr>
              <a:t>AlohaHSAP.org</a:t>
            </a:r>
            <a:r>
              <a:rPr lang="en-US" dirty="0">
                <a:ea typeface="ＭＳ Ｐゴシック" pitchFamily="-48" charset="-128"/>
                <a:cs typeface="Arial" panose="020B0604020202020204" pitchFamily="34" charset="0"/>
              </a:rPr>
              <a:t> portal. Click the appropriate assessment card,</a:t>
            </a:r>
            <a:r>
              <a:rPr lang="en-US" baseline="0" dirty="0">
                <a:ea typeface="ＭＳ Ｐゴシック" pitchFamily="-48" charset="-128"/>
                <a:cs typeface="Arial" panose="020B0604020202020204" pitchFamily="34" charset="0"/>
              </a:rPr>
              <a:t> then the appropriate </a:t>
            </a:r>
            <a:r>
              <a:rPr lang="en-US" dirty="0">
                <a:ea typeface="ＭＳ Ｐゴシック" pitchFamily="-48" charset="-128"/>
                <a:cs typeface="Arial" panose="020B0604020202020204" pitchFamily="34" charset="0"/>
              </a:rPr>
              <a:t>user role</a:t>
            </a:r>
            <a:r>
              <a:rPr lang="en-US" dirty="0">
                <a:latin typeface="Arial" panose="020B0604020202020204" pitchFamily="34" charset="0"/>
                <a:cs typeface="Arial" panose="020B0604020202020204" pitchFamily="34" charset="0"/>
              </a:rPr>
              <a:t>. On the next page, under “Preparing for Testing” click the </a:t>
            </a:r>
            <a:r>
              <a:rPr lang="en-US" b="0" dirty="0">
                <a:latin typeface="Arial" panose="020B0604020202020204" pitchFamily="34" charset="0"/>
                <a:cs typeface="Arial" panose="020B0604020202020204" pitchFamily="34" charset="0"/>
              </a:rPr>
              <a:t>AVA System </a:t>
            </a:r>
            <a:r>
              <a:rPr lang="en-US" dirty="0">
                <a:latin typeface="Arial" panose="020B0604020202020204" pitchFamily="34" charset="0"/>
                <a:cs typeface="Arial" panose="020B0604020202020204" pitchFamily="34" charset="0"/>
              </a:rPr>
              <a:t>card. Enter your email address and password,</a:t>
            </a:r>
            <a:r>
              <a:rPr lang="en-US" baseline="0" dirty="0">
                <a:latin typeface="Arial" panose="020B0604020202020204" pitchFamily="34" charset="0"/>
                <a:cs typeface="Arial" panose="020B0604020202020204" pitchFamily="34" charset="0"/>
              </a:rPr>
              <a:t> and then </a:t>
            </a:r>
            <a:r>
              <a:rPr lang="en-US" dirty="0">
                <a:latin typeface="Arial" panose="020B0604020202020204" pitchFamily="34" charset="0"/>
                <a:cs typeface="Arial" panose="020B0604020202020204" pitchFamily="34" charset="0"/>
              </a:rPr>
              <a:t>click </a:t>
            </a:r>
            <a:r>
              <a:rPr lang="en-US" b="0"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A2C2E2-0E08-480B-A22D-C2F2EBF6A27D}" type="slidenum">
              <a:rPr lang="en-US" smtClean="0"/>
              <a:pPr/>
              <a:t>3</a:t>
            </a:fld>
            <a:endParaRPr lang="en-US" dirty="0"/>
          </a:p>
        </p:txBody>
      </p:sp>
      <p:sp>
        <p:nvSpPr>
          <p:cNvPr id="7" name="Slide Image Placeholder 6">
            <a:extLst>
              <a:ext uri="{FF2B5EF4-FFF2-40B4-BE49-F238E27FC236}">
                <a16:creationId xmlns:a16="http://schemas.microsoft.com/office/drawing/2014/main" id="{E98F040A-284A-49A1-AA43-7DD6C9EE2E62}"/>
              </a:ext>
            </a:extLst>
          </p:cNvPr>
          <p:cNvSpPr>
            <a:spLocks noGrp="1" noRot="1" noChangeAspect="1"/>
          </p:cNvSpPr>
          <p:nvPr>
            <p:ph type="sldImg"/>
          </p:nvPr>
        </p:nvSpPr>
        <p:spPr/>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previously-used browser, you will see an Enter Code page. </a:t>
            </a:r>
          </a:p>
          <a:p>
            <a:endParaRPr lang="en-US" dirty="0"/>
          </a:p>
          <a:p>
            <a:r>
              <a:rPr lang="en-US" dirty="0"/>
              <a:t>If you see this screen, you will need to enter the code on this page within fifteen minutes of receiving the email. If you do not receive a code or do not enter the code within the fifteen-minute time limit, click Resend Code. Click Submit after entering the authentication code to access the system.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4</a:t>
            </a:fld>
            <a:endParaRPr lang="en-US" noProof="0" dirty="0"/>
          </a:p>
        </p:txBody>
      </p:sp>
      <p:sp>
        <p:nvSpPr>
          <p:cNvPr id="7" name="Slide Image Placeholder 6">
            <a:extLst>
              <a:ext uri="{FF2B5EF4-FFF2-40B4-BE49-F238E27FC236}">
                <a16:creationId xmlns:a16="http://schemas.microsoft.com/office/drawing/2014/main" id="{9BCB8A61-B845-40DB-A6BD-0947A153C9F2}"/>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forget your password, you will need to reset it in order to access AVA. </a:t>
            </a:r>
          </a:p>
          <a:p>
            <a:endParaRPr lang="en-US" dirty="0"/>
          </a:p>
          <a:p>
            <a:r>
              <a:rPr lang="en-US" dirty="0"/>
              <a:t>You may need to reset your password in the following situations:</a:t>
            </a:r>
          </a:p>
          <a:p>
            <a:pPr marL="171450" indent="-171450">
              <a:buFont typeface="Arial" panose="020B0604020202020204" pitchFamily="34" charset="0"/>
              <a:buChar char="•"/>
            </a:pPr>
            <a:r>
              <a:rPr lang="en-US" dirty="0"/>
              <a:t>You forgot your password.</a:t>
            </a:r>
          </a:p>
          <a:p>
            <a:pPr marL="171450" indent="-171450">
              <a:buFont typeface="Arial" panose="020B0604020202020204" pitchFamily="34" charset="0"/>
              <a:buChar char="•"/>
            </a:pPr>
            <a:r>
              <a:rPr lang="en-US" dirty="0"/>
              <a:t>Your activation link expired.</a:t>
            </a:r>
          </a:p>
          <a:p>
            <a:pPr marL="171450" indent="-171450">
              <a:buFont typeface="Arial" panose="020B0604020202020204" pitchFamily="34" charset="0"/>
              <a:buChar char="•"/>
            </a:pPr>
            <a:r>
              <a:rPr lang="en-US" dirty="0"/>
              <a:t>Your account is locked because you exceeded the account login attempt limit.</a:t>
            </a:r>
          </a:p>
          <a:p>
            <a:pPr marL="171450" indent="-171450">
              <a:buFont typeface="Arial" panose="020B0604020202020204" pitchFamily="34" charset="0"/>
              <a:buChar char="•"/>
            </a:pPr>
            <a:r>
              <a:rPr lang="en-US" dirty="0"/>
              <a:t>It is a new school year.</a:t>
            </a:r>
          </a:p>
          <a:p>
            <a:endParaRPr lang="en-US" dirty="0"/>
          </a:p>
          <a:p>
            <a:r>
              <a:rPr lang="en-US" dirty="0"/>
              <a:t>To reset your password, select the Forgot Your Password? link. You will be taken to the Reset Your Password page. Enter your email address and select Submit.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5</a:t>
            </a:fld>
            <a:endParaRPr lang="en-US" noProof="0" dirty="0"/>
          </a:p>
        </p:txBody>
      </p:sp>
      <p:sp>
        <p:nvSpPr>
          <p:cNvPr id="7" name="Slide Image Placeholder 6">
            <a:extLst>
              <a:ext uri="{FF2B5EF4-FFF2-40B4-BE49-F238E27FC236}">
                <a16:creationId xmlns:a16="http://schemas.microsoft.com/office/drawing/2014/main" id="{358A6F26-63ED-432D-9CF2-DDBE76C6024B}"/>
              </a:ext>
            </a:extLst>
          </p:cNvPr>
          <p:cNvSpPr>
            <a:spLocks noGrp="1" noRot="1" noChangeAspect="1"/>
          </p:cNvSpPr>
          <p:nvPr>
            <p:ph type="sldImg"/>
          </p:nvPr>
        </p:nvSpPr>
        <p:spPr/>
      </p:sp>
    </p:spTree>
    <p:extLst>
      <p:ext uri="{BB962C8B-B14F-4D97-AF65-F5344CB8AC3E}">
        <p14:creationId xmlns:p14="http://schemas.microsoft.com/office/powerpoint/2010/main" val="109132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receive an email with an activation link. After you click the activation link, you will be taken to the Reset Your Password page. </a:t>
            </a:r>
          </a:p>
          <a:p>
            <a:endParaRPr lang="en-US" dirty="0"/>
          </a:p>
          <a:p>
            <a:pPr lvl="0"/>
            <a:r>
              <a:rPr lang="en-US" dirty="0"/>
              <a:t>In the New Password and Confirm New Password fields, enter a new password. The password must be at least eight characters long and must include at least one lowercase alphabetic character, one uppercase alphabetic character, one number, and one special character.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6</a:t>
            </a:fld>
            <a:endParaRPr lang="en-US" dirty="0"/>
          </a:p>
        </p:txBody>
      </p:sp>
      <p:sp>
        <p:nvSpPr>
          <p:cNvPr id="7" name="Slide Image Placeholder 6">
            <a:extLst>
              <a:ext uri="{FF2B5EF4-FFF2-40B4-BE49-F238E27FC236}">
                <a16:creationId xmlns:a16="http://schemas.microsoft.com/office/drawing/2014/main" id="{D5D77A1D-D3D6-488C-8F39-7B9C647663D7}"/>
              </a:ext>
            </a:extLst>
          </p:cNvPr>
          <p:cNvSpPr>
            <a:spLocks noGrp="1" noRot="1" noChangeAspect="1"/>
          </p:cNvSpPr>
          <p:nvPr>
            <p:ph type="sldImg"/>
          </p:nvPr>
        </p:nvSpPr>
        <p:spPr/>
      </p:sp>
    </p:spTree>
    <p:extLst>
      <p:ext uri="{BB962C8B-B14F-4D97-AF65-F5344CB8AC3E}">
        <p14:creationId xmlns:p14="http://schemas.microsoft.com/office/powerpoint/2010/main" val="120585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logging in, the Available Tests page will appear.</a:t>
            </a:r>
            <a:endParaRPr lang="en-US" altLang="en-US" dirty="0"/>
          </a:p>
          <a:p>
            <a:pPr lvl="0"/>
            <a:endParaRPr lang="en-US" dirty="0"/>
          </a:p>
          <a:p>
            <a:pPr lvl="0"/>
            <a:r>
              <a:rPr lang="en-US" dirty="0"/>
              <a:t>From the Grade drop-down list, select the desired grade level to view the available tests for the selected grade. Next, click the test name you want to view. The Audio/Video checks page will appear.</a:t>
            </a:r>
          </a:p>
        </p:txBody>
      </p:sp>
      <p:sp>
        <p:nvSpPr>
          <p:cNvPr id="4" name="Slide Number Placeholder 3"/>
          <p:cNvSpPr>
            <a:spLocks noGrp="1"/>
          </p:cNvSpPr>
          <p:nvPr>
            <p:ph type="sldNum" sz="quarter" idx="10"/>
          </p:nvPr>
        </p:nvSpPr>
        <p:spPr/>
        <p:txBody>
          <a:bodyPr/>
          <a:lstStyle/>
          <a:p>
            <a:fld id="{DBA2C2E2-0E08-480B-A22D-C2F2EBF6A27D}" type="slidenum">
              <a:rPr lang="en-US" smtClean="0"/>
              <a:pPr/>
              <a:t>7</a:t>
            </a:fld>
            <a:endParaRPr lang="en-US" dirty="0"/>
          </a:p>
        </p:txBody>
      </p:sp>
      <p:sp>
        <p:nvSpPr>
          <p:cNvPr id="7" name="Slide Image Placeholder 6">
            <a:extLst>
              <a:ext uri="{FF2B5EF4-FFF2-40B4-BE49-F238E27FC236}">
                <a16:creationId xmlns:a16="http://schemas.microsoft.com/office/drawing/2014/main" id="{EB108C37-40EB-4D24-BB3F-08CC3679A919}"/>
              </a:ext>
            </a:extLst>
          </p:cNvPr>
          <p:cNvSpPr>
            <a:spLocks noGrp="1" noRot="1" noChangeAspect="1"/>
          </p:cNvSpPr>
          <p:nvPr>
            <p:ph type="sldImg"/>
          </p:nvPr>
        </p:nvSpPr>
        <p:spPr/>
      </p:sp>
    </p:spTree>
    <p:extLst>
      <p:ext uri="{BB962C8B-B14F-4D97-AF65-F5344CB8AC3E}">
        <p14:creationId xmlns:p14="http://schemas.microsoft.com/office/powerpoint/2010/main" val="269630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dirty="0"/>
              <a:t>The Audio/Video Checks page allows you to verify the functionality of any audio and video features the test may include. Each functionality check will appear in a separate panel on the Audio/Video Checks page. </a:t>
            </a:r>
          </a:p>
          <a:p>
            <a:endParaRPr lang="en-US" dirty="0"/>
          </a:p>
          <a:p>
            <a:r>
              <a:rPr lang="en-US" dirty="0"/>
              <a:t>To perform the Audio Playback Check: </a:t>
            </a:r>
          </a:p>
          <a:p>
            <a:endParaRPr lang="en-US" dirty="0"/>
          </a:p>
          <a:p>
            <a:pPr lvl="0"/>
            <a:r>
              <a:rPr lang="en-US" dirty="0"/>
              <a:t>First, make sure that the speakers on your computer are not muted and your volume is set appropriately. Then, in the Audio Playback Check panel, click the speaker (or the ear) icon to hear a sample sound. If you hear a sound, click </a:t>
            </a:r>
            <a:r>
              <a:rPr lang="en-US" altLang="en-US" dirty="0"/>
              <a:t>I heard the sound</a:t>
            </a:r>
            <a:r>
              <a:rPr lang="en-US" dirty="0"/>
              <a:t>. The first page of the test will appear. If you do not hear a sound, click </a:t>
            </a:r>
            <a:r>
              <a:rPr lang="en-US" altLang="en-US" dirty="0"/>
              <a:t>I did not hear the sound </a:t>
            </a:r>
            <a:r>
              <a:rPr lang="en-US" dirty="0"/>
              <a:t>and consult your technology coordinator for assistance.</a:t>
            </a:r>
          </a:p>
          <a:p>
            <a:endParaRPr lang="en-US" altLang="en-US" dirty="0"/>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8</a:t>
            </a:fld>
            <a:endParaRPr lang="en-US" altLang="en-US" dirty="0"/>
          </a:p>
        </p:txBody>
      </p:sp>
      <p:sp>
        <p:nvSpPr>
          <p:cNvPr id="4" name="Slide Image Placeholder 3">
            <a:extLst>
              <a:ext uri="{FF2B5EF4-FFF2-40B4-BE49-F238E27FC236}">
                <a16:creationId xmlns:a16="http://schemas.microsoft.com/office/drawing/2014/main" id="{339A8734-CD78-468E-9BBC-5C1551338AB7}"/>
              </a:ext>
            </a:extLst>
          </p:cNvPr>
          <p:cNvSpPr>
            <a:spLocks noGrp="1" noRot="1" noChangeAspect="1"/>
          </p:cNvSpPr>
          <p:nvPr>
            <p:ph type="sldImg"/>
          </p:nvPr>
        </p:nvSpPr>
        <p:spPr/>
      </p:sp>
    </p:spTree>
    <p:extLst>
      <p:ext uri="{BB962C8B-B14F-4D97-AF65-F5344CB8AC3E}">
        <p14:creationId xmlns:p14="http://schemas.microsoft.com/office/powerpoint/2010/main" val="118341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tests that contain video, you will see a Sound and Video Playback Check panel. </a:t>
            </a:r>
          </a:p>
          <a:p>
            <a:endParaRPr lang="en-US" dirty="0"/>
          </a:p>
          <a:p>
            <a:r>
              <a:rPr lang="en-US" dirty="0"/>
              <a:t>To perform the Sound and Video Playback Check:</a:t>
            </a:r>
          </a:p>
          <a:p>
            <a:endParaRPr lang="en-US" dirty="0"/>
          </a:p>
          <a:p>
            <a:r>
              <a:rPr lang="en-US" dirty="0"/>
              <a:t>Click the play button to play the video and audio. </a:t>
            </a:r>
          </a:p>
          <a:p>
            <a:r>
              <a:rPr lang="en-US" dirty="0"/>
              <a:t>If you can see the video and hear the audio, click the I could play the video and sound button to proceed. </a:t>
            </a:r>
          </a:p>
          <a:p>
            <a:r>
              <a:rPr lang="en-US" dirty="0"/>
              <a:t>If you cannot see the video and/or hear the audio, click the I could not play the video or sound button and consult your technology coordinator for assistance. </a:t>
            </a:r>
          </a:p>
        </p:txBody>
      </p:sp>
      <p:sp>
        <p:nvSpPr>
          <p:cNvPr id="4" name="Slide Number Placeholder 3"/>
          <p:cNvSpPr>
            <a:spLocks noGrp="1"/>
          </p:cNvSpPr>
          <p:nvPr>
            <p:ph type="sldNum" sz="quarter" idx="10"/>
          </p:nvPr>
        </p:nvSpPr>
        <p:spPr/>
        <p:txBody>
          <a:bodyPr/>
          <a:lstStyle/>
          <a:p>
            <a:fld id="{73E18F1F-5A84-4C55-B1EA-7EBC853F01F5}" type="slidenum">
              <a:rPr lang="en-US" smtClean="0"/>
              <a:pPr/>
              <a:t>9</a:t>
            </a:fld>
            <a:endParaRPr lang="en-US" dirty="0"/>
          </a:p>
        </p:txBody>
      </p:sp>
      <p:sp>
        <p:nvSpPr>
          <p:cNvPr id="7" name="Slide Image Placeholder 6">
            <a:extLst>
              <a:ext uri="{FF2B5EF4-FFF2-40B4-BE49-F238E27FC236}">
                <a16:creationId xmlns:a16="http://schemas.microsoft.com/office/drawing/2014/main" id="{8FE98993-D2A4-4BDC-BDC4-5D6046870F77}"/>
              </a:ext>
            </a:extLst>
          </p:cNvPr>
          <p:cNvSpPr>
            <a:spLocks noGrp="1" noRot="1" noChangeAspect="1"/>
          </p:cNvSpPr>
          <p:nvPr>
            <p:ph type="sldImg"/>
          </p:nvPr>
        </p:nvSpPr>
        <p:spPr/>
      </p:sp>
    </p:spTree>
    <p:extLst>
      <p:ext uri="{BB962C8B-B14F-4D97-AF65-F5344CB8AC3E}">
        <p14:creationId xmlns:p14="http://schemas.microsoft.com/office/powerpoint/2010/main" val="295435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4" y="138295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19885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5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0114" y="1331194"/>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4038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hyperlink" Target="mailto:hsaphelpdesk@cambiumassessment.com" TargetMode="External"/><Relationship Id="rId3" Type="http://schemas.openxmlformats.org/officeDocument/2006/relationships/hyperlink" Target="https://smarterbalanced.alohahsap.org/resources#folder=Interim%20Assessments" TargetMode="External"/><Relationship Id="rId7" Type="http://schemas.openxmlformats.org/officeDocument/2006/relationships/hyperlink" Target="http://www.smarterbalanced.org/"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hitide.org/" TargetMode="External"/><Relationship Id="rId5" Type="http://schemas.openxmlformats.org/officeDocument/2006/relationships/hyperlink" Target="https://hsa.alohahsap.org/resources#folder=NGSS%20Resources" TargetMode="External"/><Relationship Id="rId4" Type="http://schemas.openxmlformats.org/officeDocument/2006/relationships/hyperlink" Target="https://alohahsa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2" y="2331924"/>
            <a:ext cx="9210026" cy="1321242"/>
          </a:xfrm>
        </p:spPr>
        <p:txBody>
          <a:bodyPr>
            <a:noAutofit/>
          </a:bodyPr>
          <a:lstStyle/>
          <a:p>
            <a:pPr algn="l"/>
            <a:r>
              <a:rPr lang="en-US" sz="4300" cap="none" dirty="0"/>
              <a:t>Online Testing System Assessment Viewing Application (AVA)</a:t>
            </a:r>
          </a:p>
        </p:txBody>
      </p:sp>
      <p:sp>
        <p:nvSpPr>
          <p:cNvPr id="3" name="Subtitle 2"/>
          <p:cNvSpPr>
            <a:spLocks noGrp="1"/>
          </p:cNvSpPr>
          <p:nvPr>
            <p:ph type="subTitle" idx="1"/>
          </p:nvPr>
        </p:nvSpPr>
        <p:spPr>
          <a:xfrm>
            <a:off x="2589492" y="3653166"/>
            <a:ext cx="8540496" cy="1069146"/>
          </a:xfrm>
        </p:spPr>
        <p:txBody>
          <a:bodyPr>
            <a:normAutofit/>
          </a:bodyPr>
          <a:lstStyle/>
          <a:p>
            <a:pPr algn="l"/>
            <a:r>
              <a:rPr lang="en-US" sz="2400" cap="none" dirty="0"/>
              <a:t>Training Module</a:t>
            </a:r>
          </a:p>
          <a:p>
            <a:pPr algn="l"/>
            <a:r>
              <a:rPr lang="en-US" sz="2400" dirty="0"/>
              <a:t>2022–2023 </a:t>
            </a:r>
          </a:p>
        </p:txBody>
      </p:sp>
      <p:sp>
        <p:nvSpPr>
          <p:cNvPr id="5" name="Rectangle 4">
            <a:extLst>
              <a:ext uri="{FF2B5EF4-FFF2-40B4-BE49-F238E27FC236}">
                <a16:creationId xmlns:a16="http://schemas.microsoft.com/office/drawing/2014/main" id="{3000FB17-37B0-41DB-B14D-7E4D46D33834}"/>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75FC76-BDFC-42D2-BD55-466B8F4B9D8C}"/>
              </a:ext>
            </a:extLst>
          </p:cNvPr>
          <p:cNvPicPr>
            <a:picLocks noChangeAspect="1"/>
          </p:cNvPicPr>
          <p:nvPr/>
        </p:nvPicPr>
        <p:blipFill>
          <a:blip r:embed="rId3">
            <a:extLst>
              <a:ext uri="{28A0092B-C50C-407E-A947-70E740481C1C}">
                <a14:useLocalDpi xmlns:a14="http://schemas.microsoft.com/office/drawing/2010/main" val="0"/>
              </a:ext>
            </a:extLst>
          </a:blip>
          <a:srcRect t="117" b="117"/>
          <a:stretch/>
        </p:blipFill>
        <p:spPr>
          <a:xfrm>
            <a:off x="1928256" y="1220366"/>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Understanding the Test Page</a:t>
            </a:r>
          </a:p>
        </p:txBody>
      </p:sp>
      <p:grpSp>
        <p:nvGrpSpPr>
          <p:cNvPr id="16" name="Group 15">
            <a:extLst>
              <a:ext uri="{FF2B5EF4-FFF2-40B4-BE49-F238E27FC236}">
                <a16:creationId xmlns:a16="http://schemas.microsoft.com/office/drawing/2014/main" id="{460464D1-5F0C-4CF5-A87F-D6E99D08D26C}"/>
              </a:ext>
            </a:extLst>
          </p:cNvPr>
          <p:cNvGrpSpPr/>
          <p:nvPr/>
        </p:nvGrpSpPr>
        <p:grpSpPr>
          <a:xfrm>
            <a:off x="855365" y="1206898"/>
            <a:ext cx="9408379" cy="646740"/>
            <a:chOff x="788652" y="1002866"/>
            <a:chExt cx="9408379" cy="627797"/>
          </a:xfrm>
        </p:grpSpPr>
        <p:sp>
          <p:nvSpPr>
            <p:cNvPr id="6" name="Rectangle 5"/>
            <p:cNvSpPr/>
            <p:nvPr/>
          </p:nvSpPr>
          <p:spPr>
            <a:xfrm>
              <a:off x="1861543" y="1006368"/>
              <a:ext cx="8335488" cy="58237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0F67C8E9-91F9-4D94-AA98-ED251010A614}"/>
                </a:ext>
              </a:extLst>
            </p:cNvPr>
            <p:cNvSpPr/>
            <p:nvPr/>
          </p:nvSpPr>
          <p:spPr>
            <a:xfrm>
              <a:off x="788652" y="1002866"/>
              <a:ext cx="968991" cy="6277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Global Menu</a:t>
              </a:r>
            </a:p>
          </p:txBody>
        </p:sp>
      </p:grpSp>
      <p:sp>
        <p:nvSpPr>
          <p:cNvPr id="12" name="Rectangle 11">
            <a:extLst>
              <a:ext uri="{FF2B5EF4-FFF2-40B4-BE49-F238E27FC236}">
                <a16:creationId xmlns:a16="http://schemas.microsoft.com/office/drawing/2014/main" id="{AC3EFD88-9033-4D57-B13B-6D6E3D21164F}"/>
              </a:ext>
            </a:extLst>
          </p:cNvPr>
          <p:cNvSpPr/>
          <p:nvPr/>
        </p:nvSpPr>
        <p:spPr>
          <a:xfrm>
            <a:off x="9560794" y="2437353"/>
            <a:ext cx="508704" cy="362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F71E6A80-99E9-45E3-B480-34B09E84E302}"/>
              </a:ext>
            </a:extLst>
          </p:cNvPr>
          <p:cNvSpPr/>
          <p:nvPr/>
        </p:nvSpPr>
        <p:spPr>
          <a:xfrm>
            <a:off x="8536435" y="2266595"/>
            <a:ext cx="968991" cy="6332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Context Menu</a:t>
            </a:r>
          </a:p>
        </p:txBody>
      </p:sp>
      <p:sp>
        <p:nvSpPr>
          <p:cNvPr id="2" name="Slide Number Placeholder 1">
            <a:extLst>
              <a:ext uri="{FF2B5EF4-FFF2-40B4-BE49-F238E27FC236}">
                <a16:creationId xmlns:a16="http://schemas.microsoft.com/office/drawing/2014/main" id="{543B1E90-2437-44A9-BFF8-D7001006CECA}"/>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spTree>
    <p:extLst>
      <p:ext uri="{BB962C8B-B14F-4D97-AF65-F5344CB8AC3E}">
        <p14:creationId xmlns:p14="http://schemas.microsoft.com/office/powerpoint/2010/main" val="229162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Responding to Items</a:t>
            </a:r>
          </a:p>
        </p:txBody>
      </p:sp>
      <p:pic>
        <p:nvPicPr>
          <p:cNvPr id="5" name="Picture 4">
            <a:extLst>
              <a:ext uri="{FF2B5EF4-FFF2-40B4-BE49-F238E27FC236}">
                <a16:creationId xmlns:a16="http://schemas.microsoft.com/office/drawing/2014/main" id="{14BAC4C2-CEF3-4EF8-B2A1-B169CAF28379}"/>
              </a:ext>
            </a:extLst>
          </p:cNvPr>
          <p:cNvPicPr>
            <a:picLocks noChangeAspect="1"/>
          </p:cNvPicPr>
          <p:nvPr/>
        </p:nvPicPr>
        <p:blipFill>
          <a:blip r:embed="rId3">
            <a:extLst>
              <a:ext uri="{28A0092B-C50C-407E-A947-70E740481C1C}">
                <a14:useLocalDpi xmlns:a14="http://schemas.microsoft.com/office/drawing/2010/main" val="0"/>
              </a:ext>
            </a:extLst>
          </a:blip>
          <a:srcRect t="117" b="117"/>
          <a:stretch/>
        </p:blipFill>
        <p:spPr>
          <a:xfrm>
            <a:off x="1928256" y="1295400"/>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0B273881-231B-4C71-9060-53F1FDDCA6FE}"/>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sp>
        <p:nvSpPr>
          <p:cNvPr id="4" name="Rectangle 3">
            <a:extLst>
              <a:ext uri="{FF2B5EF4-FFF2-40B4-BE49-F238E27FC236}">
                <a16:creationId xmlns:a16="http://schemas.microsoft.com/office/drawing/2014/main" id="{3842D9D9-3D2B-4AA9-8DCD-97D4086C18CD}"/>
              </a:ext>
            </a:extLst>
          </p:cNvPr>
          <p:cNvSpPr/>
          <p:nvPr/>
        </p:nvSpPr>
        <p:spPr>
          <a:xfrm>
            <a:off x="2235200" y="1432560"/>
            <a:ext cx="548640" cy="497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13476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Navigating to Items</a:t>
            </a:r>
          </a:p>
        </p:txBody>
      </p:sp>
      <p:grpSp>
        <p:nvGrpSpPr>
          <p:cNvPr id="17" name="Group 16">
            <a:extLst>
              <a:ext uri="{FF2B5EF4-FFF2-40B4-BE49-F238E27FC236}">
                <a16:creationId xmlns:a16="http://schemas.microsoft.com/office/drawing/2014/main" id="{7FB1EEF5-7B42-4179-B383-1FCDE8C0D42E}"/>
              </a:ext>
            </a:extLst>
          </p:cNvPr>
          <p:cNvGrpSpPr/>
          <p:nvPr/>
        </p:nvGrpSpPr>
        <p:grpSpPr>
          <a:xfrm>
            <a:off x="830791" y="1295398"/>
            <a:ext cx="9432953" cy="4430738"/>
            <a:chOff x="830791" y="1295398"/>
            <a:chExt cx="9432953" cy="4430738"/>
          </a:xfrm>
        </p:grpSpPr>
        <p:pic>
          <p:nvPicPr>
            <p:cNvPr id="7" name="Picture 6">
              <a:extLst>
                <a:ext uri="{FF2B5EF4-FFF2-40B4-BE49-F238E27FC236}">
                  <a16:creationId xmlns:a16="http://schemas.microsoft.com/office/drawing/2014/main" id="{F4341DDA-0341-4F31-8087-E6A2D9BAE70B}"/>
                </a:ext>
              </a:extLst>
            </p:cNvPr>
            <p:cNvPicPr>
              <a:picLocks noChangeAspect="1"/>
            </p:cNvPicPr>
            <p:nvPr/>
          </p:nvPicPr>
          <p:blipFill>
            <a:blip r:embed="rId3">
              <a:extLst>
                <a:ext uri="{28A0092B-C50C-407E-A947-70E740481C1C}">
                  <a14:useLocalDpi xmlns:a14="http://schemas.microsoft.com/office/drawing/2010/main" val="0"/>
                </a:ext>
              </a:extLst>
            </a:blip>
            <a:srcRect t="117" b="117"/>
            <a:stretch/>
          </p:blipFill>
          <p:spPr>
            <a:xfrm>
              <a:off x="1928256" y="1295400"/>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3A9805E-1869-4BEE-86CE-379B13477054}"/>
                </a:ext>
              </a:extLst>
            </p:cNvPr>
            <p:cNvPicPr>
              <a:picLocks noChangeAspect="1"/>
            </p:cNvPicPr>
            <p:nvPr/>
          </p:nvPicPr>
          <p:blipFill rotWithShape="1">
            <a:blip r:embed="rId4"/>
            <a:srcRect r="20463"/>
            <a:stretch/>
          </p:blipFill>
          <p:spPr>
            <a:xfrm>
              <a:off x="830791" y="2550887"/>
              <a:ext cx="6705600" cy="1581371"/>
            </a:xfrm>
            <a:prstGeom prst="rect">
              <a:avLst/>
            </a:prstGeom>
            <a:ln>
              <a:solidFill>
                <a:srgbClr val="FF0000"/>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CBF3FCB0-1E5E-44F8-B418-A20CF2793BF2}"/>
                </a:ext>
              </a:extLst>
            </p:cNvPr>
            <p:cNvSpPr/>
            <p:nvPr/>
          </p:nvSpPr>
          <p:spPr>
            <a:xfrm>
              <a:off x="830791" y="2538381"/>
              <a:ext cx="6705600" cy="15813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91CF92-627D-45A4-836C-7710F78BA7DF}"/>
                </a:ext>
              </a:extLst>
            </p:cNvPr>
            <p:cNvSpPr/>
            <p:nvPr/>
          </p:nvSpPr>
          <p:spPr>
            <a:xfrm>
              <a:off x="1928257" y="1431281"/>
              <a:ext cx="1265110" cy="4761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Bent-Up 14">
              <a:extLst>
                <a:ext uri="{FF2B5EF4-FFF2-40B4-BE49-F238E27FC236}">
                  <a16:creationId xmlns:a16="http://schemas.microsoft.com/office/drawing/2014/main" id="{336248D0-6AB9-4AFF-955B-13ECC0E45228}"/>
                </a:ext>
              </a:extLst>
            </p:cNvPr>
            <p:cNvSpPr/>
            <p:nvPr/>
          </p:nvSpPr>
          <p:spPr>
            <a:xfrm rot="10800000">
              <a:off x="1322362" y="1295398"/>
              <a:ext cx="605892" cy="1110177"/>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8DF20B29-38D5-4C06-A342-289EB450C233}"/>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406022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Pausing Tests</a:t>
            </a:r>
          </a:p>
        </p:txBody>
      </p:sp>
      <p:sp>
        <p:nvSpPr>
          <p:cNvPr id="6" name="Slide Number Placeholder 5">
            <a:extLst>
              <a:ext uri="{FF2B5EF4-FFF2-40B4-BE49-F238E27FC236}">
                <a16:creationId xmlns:a16="http://schemas.microsoft.com/office/drawing/2014/main" id="{23EFC749-7176-4E2F-993F-A0D2E8EB0790}"/>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grpSp>
        <p:nvGrpSpPr>
          <p:cNvPr id="4" name="Group 3">
            <a:extLst>
              <a:ext uri="{FF2B5EF4-FFF2-40B4-BE49-F238E27FC236}">
                <a16:creationId xmlns:a16="http://schemas.microsoft.com/office/drawing/2014/main" id="{77FD4EB7-626B-446D-8D71-16CD62E32567}"/>
              </a:ext>
            </a:extLst>
          </p:cNvPr>
          <p:cNvGrpSpPr/>
          <p:nvPr/>
        </p:nvGrpSpPr>
        <p:grpSpPr>
          <a:xfrm>
            <a:off x="1928253" y="1223127"/>
            <a:ext cx="8335488" cy="4430736"/>
            <a:chOff x="1928253" y="1223127"/>
            <a:chExt cx="8335488" cy="4430736"/>
          </a:xfrm>
        </p:grpSpPr>
        <p:grpSp>
          <p:nvGrpSpPr>
            <p:cNvPr id="2" name="Group 1">
              <a:extLst>
                <a:ext uri="{FF2B5EF4-FFF2-40B4-BE49-F238E27FC236}">
                  <a16:creationId xmlns:a16="http://schemas.microsoft.com/office/drawing/2014/main" id="{2FE92CDA-0418-427D-BFD1-F365DDDB811C}"/>
                </a:ext>
              </a:extLst>
            </p:cNvPr>
            <p:cNvGrpSpPr/>
            <p:nvPr/>
          </p:nvGrpSpPr>
          <p:grpSpPr>
            <a:xfrm>
              <a:off x="1928253" y="1223127"/>
              <a:ext cx="8335488" cy="4430736"/>
              <a:chOff x="1928253" y="1223127"/>
              <a:chExt cx="8335488" cy="4430736"/>
            </a:xfrm>
          </p:grpSpPr>
          <p:pic>
            <p:nvPicPr>
              <p:cNvPr id="14" name="Picture 13">
                <a:extLst>
                  <a:ext uri="{FF2B5EF4-FFF2-40B4-BE49-F238E27FC236}">
                    <a16:creationId xmlns:a16="http://schemas.microsoft.com/office/drawing/2014/main" id="{856FBE86-3FAC-4FF2-88E8-3B9579C230F7}"/>
                  </a:ext>
                </a:extLst>
              </p:cNvPr>
              <p:cNvPicPr>
                <a:picLocks noChangeAspect="1"/>
              </p:cNvPicPr>
              <p:nvPr/>
            </p:nvPicPr>
            <p:blipFill>
              <a:blip r:embed="rId3">
                <a:extLst>
                  <a:ext uri="{28A0092B-C50C-407E-A947-70E740481C1C}">
                    <a14:useLocalDpi xmlns:a14="http://schemas.microsoft.com/office/drawing/2010/main" val="0"/>
                  </a:ext>
                </a:extLst>
              </a:blip>
              <a:srcRect t="117" b="117"/>
              <a:stretch/>
            </p:blipFill>
            <p:spPr>
              <a:xfrm>
                <a:off x="1928253" y="1223127"/>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2683470" y="2872104"/>
                <a:ext cx="6825055" cy="13574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10" name="Arrow: Right 9">
              <a:extLst>
                <a:ext uri="{FF2B5EF4-FFF2-40B4-BE49-F238E27FC236}">
                  <a16:creationId xmlns:a16="http://schemas.microsoft.com/office/drawing/2014/main" id="{8E150608-4750-4D89-AEFF-D27CFCCC9424}"/>
                </a:ext>
              </a:extLst>
            </p:cNvPr>
            <p:cNvSpPr/>
            <p:nvPr/>
          </p:nvSpPr>
          <p:spPr>
            <a:xfrm rot="10800000">
              <a:off x="3945707" y="3771428"/>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98A9D5-F5DC-4198-81F9-543952061CE0}"/>
                </a:ext>
              </a:extLst>
            </p:cNvPr>
            <p:cNvSpPr/>
            <p:nvPr/>
          </p:nvSpPr>
          <p:spPr>
            <a:xfrm rot="10800000">
              <a:off x="3482807" y="1447815"/>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7599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Finishing the Test Review</a:t>
            </a:r>
          </a:p>
        </p:txBody>
      </p:sp>
      <p:sp>
        <p:nvSpPr>
          <p:cNvPr id="7" name="Slide Number Placeholder 6">
            <a:extLst>
              <a:ext uri="{FF2B5EF4-FFF2-40B4-BE49-F238E27FC236}">
                <a16:creationId xmlns:a16="http://schemas.microsoft.com/office/drawing/2014/main" id="{400F372B-4F2D-41C6-B13C-C083FE4737C3}"/>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grpSp>
        <p:nvGrpSpPr>
          <p:cNvPr id="4" name="Group 3">
            <a:extLst>
              <a:ext uri="{FF2B5EF4-FFF2-40B4-BE49-F238E27FC236}">
                <a16:creationId xmlns:a16="http://schemas.microsoft.com/office/drawing/2014/main" id="{2E14D286-1E8D-4A5F-A03F-38E71BF3D0A6}"/>
              </a:ext>
            </a:extLst>
          </p:cNvPr>
          <p:cNvGrpSpPr/>
          <p:nvPr/>
        </p:nvGrpSpPr>
        <p:grpSpPr>
          <a:xfrm>
            <a:off x="1811092" y="1638618"/>
            <a:ext cx="8745019" cy="3580763"/>
            <a:chOff x="1811092" y="1638618"/>
            <a:chExt cx="8745019" cy="3580763"/>
          </a:xfrm>
        </p:grpSpPr>
        <p:grpSp>
          <p:nvGrpSpPr>
            <p:cNvPr id="6" name="Group 5">
              <a:extLst>
                <a:ext uri="{FF2B5EF4-FFF2-40B4-BE49-F238E27FC236}">
                  <a16:creationId xmlns:a16="http://schemas.microsoft.com/office/drawing/2014/main" id="{E6478404-728A-4A01-8997-BFDA58273D0F}"/>
                </a:ext>
              </a:extLst>
            </p:cNvPr>
            <p:cNvGrpSpPr/>
            <p:nvPr/>
          </p:nvGrpSpPr>
          <p:grpSpPr>
            <a:xfrm>
              <a:off x="1811092" y="1638618"/>
              <a:ext cx="8745019" cy="2961785"/>
              <a:chOff x="1984712" y="1508798"/>
              <a:chExt cx="8745019" cy="2961785"/>
            </a:xfrm>
          </p:grpSpPr>
          <p:pic>
            <p:nvPicPr>
              <p:cNvPr id="2" name="Picture 1">
                <a:extLst>
                  <a:ext uri="{FF2B5EF4-FFF2-40B4-BE49-F238E27FC236}">
                    <a16:creationId xmlns:a16="http://schemas.microsoft.com/office/drawing/2014/main" id="{AD224602-1034-4E39-8C8D-AC432EAA336C}"/>
                  </a:ext>
                </a:extLst>
              </p:cNvPr>
              <p:cNvPicPr>
                <a:picLocks noChangeAspect="1"/>
              </p:cNvPicPr>
              <p:nvPr/>
            </p:nvPicPr>
            <p:blipFill>
              <a:blip r:embed="rId3"/>
              <a:stretch>
                <a:fillRect/>
              </a:stretch>
            </p:blipFill>
            <p:spPr>
              <a:xfrm>
                <a:off x="1984712" y="1508798"/>
                <a:ext cx="7781925" cy="25146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8FC52C3-A6AF-4840-BAEF-8757044056A0}"/>
                  </a:ext>
                </a:extLst>
              </p:cNvPr>
              <p:cNvPicPr>
                <a:picLocks noChangeAspect="1"/>
              </p:cNvPicPr>
              <p:nvPr/>
            </p:nvPicPr>
            <p:blipFill rotWithShape="1">
              <a:blip r:embed="rId4"/>
              <a:srcRect l="2113" t="13882" r="2234" b="13669"/>
              <a:stretch/>
            </p:blipFill>
            <p:spPr>
              <a:xfrm>
                <a:off x="4352080" y="3090441"/>
                <a:ext cx="6377651" cy="13801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9" name="Arrow: Right 8">
              <a:extLst>
                <a:ext uri="{FF2B5EF4-FFF2-40B4-BE49-F238E27FC236}">
                  <a16:creationId xmlns:a16="http://schemas.microsoft.com/office/drawing/2014/main" id="{0B30E919-BAB6-42DF-81D8-E7C06A0AC080}"/>
                </a:ext>
              </a:extLst>
            </p:cNvPr>
            <p:cNvSpPr/>
            <p:nvPr/>
          </p:nvSpPr>
          <p:spPr>
            <a:xfrm rot="16200000">
              <a:off x="3142709" y="2413294"/>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CFABBDD8-B298-4132-BABB-3CD05D9288AA}"/>
                </a:ext>
              </a:extLst>
            </p:cNvPr>
            <p:cNvSpPr/>
            <p:nvPr/>
          </p:nvSpPr>
          <p:spPr>
            <a:xfrm rot="16200000">
              <a:off x="4121522" y="4707141"/>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986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Marked Items</a:t>
            </a:r>
          </a:p>
        </p:txBody>
      </p:sp>
      <p:sp>
        <p:nvSpPr>
          <p:cNvPr id="7" name="Slide Number Placeholder 6">
            <a:extLst>
              <a:ext uri="{FF2B5EF4-FFF2-40B4-BE49-F238E27FC236}">
                <a16:creationId xmlns:a16="http://schemas.microsoft.com/office/drawing/2014/main" id="{22A02458-566E-4450-9E08-A66B72B8A9AD}"/>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grpSp>
        <p:nvGrpSpPr>
          <p:cNvPr id="10" name="Group 9">
            <a:extLst>
              <a:ext uri="{FF2B5EF4-FFF2-40B4-BE49-F238E27FC236}">
                <a16:creationId xmlns:a16="http://schemas.microsoft.com/office/drawing/2014/main" id="{805DF087-37B4-4C0C-BAAB-6AC2550FA1E2}"/>
              </a:ext>
            </a:extLst>
          </p:cNvPr>
          <p:cNvGrpSpPr/>
          <p:nvPr/>
        </p:nvGrpSpPr>
        <p:grpSpPr>
          <a:xfrm>
            <a:off x="2519176" y="1566233"/>
            <a:ext cx="7153648" cy="3725532"/>
            <a:chOff x="2519176" y="1566233"/>
            <a:chExt cx="7153648" cy="3725532"/>
          </a:xfrm>
        </p:grpSpPr>
        <p:pic>
          <p:nvPicPr>
            <p:cNvPr id="9" name="Picture 8">
              <a:extLst>
                <a:ext uri="{FF2B5EF4-FFF2-40B4-BE49-F238E27FC236}">
                  <a16:creationId xmlns:a16="http://schemas.microsoft.com/office/drawing/2014/main" id="{3A77C6B7-45F9-4AB1-8783-C666EB53D066}"/>
                </a:ext>
              </a:extLst>
            </p:cNvPr>
            <p:cNvPicPr/>
            <p:nvPr/>
          </p:nvPicPr>
          <p:blipFill>
            <a:blip r:embed="rId3">
              <a:extLst>
                <a:ext uri="{28A0092B-C50C-407E-A947-70E740481C1C}">
                  <a14:useLocalDpi xmlns:a14="http://schemas.microsoft.com/office/drawing/2010/main" val="0"/>
                </a:ext>
              </a:extLst>
            </a:blip>
            <a:srcRect/>
            <a:stretch/>
          </p:blipFill>
          <p:spPr>
            <a:xfrm>
              <a:off x="2519176" y="1566233"/>
              <a:ext cx="7153648" cy="372553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C3A6739B-7994-44C6-B96C-A35B5247D356}"/>
                </a:ext>
              </a:extLst>
            </p:cNvPr>
            <p:cNvSpPr/>
            <p:nvPr/>
          </p:nvSpPr>
          <p:spPr>
            <a:xfrm rot="10800000">
              <a:off x="6686301" y="4869341"/>
              <a:ext cx="797340" cy="422424"/>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6999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153B8C-BD28-473A-B0E9-949BC4EE445C}"/>
              </a:ext>
            </a:extLst>
          </p:cNvPr>
          <p:cNvPicPr/>
          <p:nvPr/>
        </p:nvPicPr>
        <p:blipFill>
          <a:blip r:embed="rId3">
            <a:extLst>
              <a:ext uri="{28A0092B-C50C-407E-A947-70E740481C1C}">
                <a14:useLocalDpi xmlns:a14="http://schemas.microsoft.com/office/drawing/2010/main" val="0"/>
              </a:ext>
            </a:extLst>
          </a:blip>
          <a:srcRect/>
          <a:stretch/>
        </p:blipFill>
        <p:spPr>
          <a:xfrm>
            <a:off x="3011146" y="1670500"/>
            <a:ext cx="6169707" cy="35170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429768" y="64008"/>
            <a:ext cx="11018520" cy="521208"/>
          </a:xfrm>
        </p:spPr>
        <p:txBody>
          <a:bodyPr>
            <a:normAutofit/>
          </a:bodyPr>
          <a:lstStyle/>
          <a:p>
            <a:r>
              <a:rPr lang="en-US" dirty="0"/>
              <a:t>Completing the Review</a:t>
            </a:r>
          </a:p>
        </p:txBody>
      </p:sp>
      <p:sp>
        <p:nvSpPr>
          <p:cNvPr id="6" name="Slide Number Placeholder 5">
            <a:extLst>
              <a:ext uri="{FF2B5EF4-FFF2-40B4-BE49-F238E27FC236}">
                <a16:creationId xmlns:a16="http://schemas.microsoft.com/office/drawing/2014/main" id="{FAAC14D1-A3D9-44E2-9C83-8CF1E00CBE93}"/>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363869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7F43-817C-4C16-A4BB-37F9AA6563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91235" y="1234560"/>
            <a:ext cx="6609528" cy="422255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29768" y="64008"/>
            <a:ext cx="11018520" cy="521208"/>
          </a:xfrm>
        </p:spPr>
        <p:txBody>
          <a:bodyPr/>
          <a:lstStyle/>
          <a:p>
            <a:r>
              <a:rPr lang="en-US" dirty="0"/>
              <a:t>Logging Out</a:t>
            </a:r>
          </a:p>
        </p:txBody>
      </p:sp>
      <p:sp>
        <p:nvSpPr>
          <p:cNvPr id="6" name="Slide Number Placeholder 5">
            <a:extLst>
              <a:ext uri="{FF2B5EF4-FFF2-40B4-BE49-F238E27FC236}">
                <a16:creationId xmlns:a16="http://schemas.microsoft.com/office/drawing/2014/main" id="{EEB14C3D-6C55-457A-8CD7-9172ECDC9139}"/>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sp>
        <p:nvSpPr>
          <p:cNvPr id="7" name="Arrow: Right 6">
            <a:extLst>
              <a:ext uri="{FF2B5EF4-FFF2-40B4-BE49-F238E27FC236}">
                <a16:creationId xmlns:a16="http://schemas.microsoft.com/office/drawing/2014/main" id="{62C7235A-F848-42BA-A65E-A95DE3DF3C91}"/>
              </a:ext>
            </a:extLst>
          </p:cNvPr>
          <p:cNvSpPr/>
          <p:nvPr/>
        </p:nvSpPr>
        <p:spPr>
          <a:xfrm>
            <a:off x="4656221" y="5017168"/>
            <a:ext cx="818531" cy="434719"/>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656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DBEC3116-CF31-4060-9338-293F1B16FDE1}"/>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
        <p:nvSpPr>
          <p:cNvPr id="7" name="Content Placeholder 2">
            <a:extLst>
              <a:ext uri="{FF2B5EF4-FFF2-40B4-BE49-F238E27FC236}">
                <a16:creationId xmlns:a16="http://schemas.microsoft.com/office/drawing/2014/main" id="{8C53FCB3-4E2C-43E2-A8F3-960D067419F8}"/>
              </a:ext>
            </a:extLst>
          </p:cNvPr>
          <p:cNvSpPr>
            <a:spLocks noGrp="1"/>
          </p:cNvSpPr>
          <p:nvPr>
            <p:ph idx="1"/>
          </p:nvPr>
        </p:nvSpPr>
        <p:spPr>
          <a:xfrm>
            <a:off x="320488" y="900953"/>
            <a:ext cx="11551024" cy="5423526"/>
          </a:xfrm>
        </p:spPr>
        <p:txBody>
          <a:bodyPr numCol="2" spcCol="457200" rtlCol="0">
            <a:noAutofit/>
          </a:bodyPr>
          <a:lstStyle/>
          <a:p>
            <a:pPr marL="0" indent="0" eaLnBrk="1" fontAlgn="auto" hangingPunct="1">
              <a:buNone/>
              <a:defRPr/>
            </a:pPr>
            <a:r>
              <a:rPr lang="en-US" sz="3200" b="1" dirty="0"/>
              <a:t>Further Information</a:t>
            </a:r>
            <a:endParaRPr lang="en-US" dirty="0">
              <a:solidFill>
                <a:srgbClr val="FF0000"/>
              </a:solidFill>
            </a:endParaRPr>
          </a:p>
          <a:p>
            <a:r>
              <a:rPr lang="en-US" b="1" dirty="0"/>
              <a:t>Documents</a:t>
            </a:r>
          </a:p>
          <a:p>
            <a:pPr lvl="1"/>
            <a:r>
              <a:rPr lang="en-US" dirty="0"/>
              <a:t>The full </a:t>
            </a:r>
            <a:r>
              <a:rPr lang="en-US" i="1" dirty="0">
                <a:hlinkClick r:id="rId3"/>
              </a:rPr>
              <a:t>Assessment Viewing Application User Guide</a:t>
            </a:r>
            <a:r>
              <a:rPr lang="en-US" i="1" dirty="0"/>
              <a:t> </a:t>
            </a:r>
            <a:r>
              <a:rPr lang="en-US" dirty="0"/>
              <a:t>can be found on the </a:t>
            </a:r>
            <a:r>
              <a:rPr lang="en-US" dirty="0" err="1">
                <a:hlinkClick r:id="rId4"/>
              </a:rPr>
              <a:t>AlohaHSAP.org</a:t>
            </a:r>
            <a:r>
              <a:rPr lang="en-US" dirty="0"/>
              <a:t> portal.</a:t>
            </a:r>
          </a:p>
          <a:p>
            <a:pPr lvl="1"/>
            <a:r>
              <a:rPr lang="en-US" dirty="0"/>
              <a:t>Further information regarding Interim Assessments and their use can be found in the </a:t>
            </a:r>
            <a:r>
              <a:rPr lang="en-US" dirty="0">
                <a:hlinkClick r:id="rId3"/>
              </a:rPr>
              <a:t>Smarter Balanced</a:t>
            </a:r>
            <a:r>
              <a:rPr lang="en-US" dirty="0"/>
              <a:t> and </a:t>
            </a:r>
            <a:r>
              <a:rPr lang="en-US" dirty="0">
                <a:hlinkClick r:id="rId5"/>
              </a:rPr>
              <a:t>NGSS Interim Assessment Fact Sheets</a:t>
            </a:r>
            <a:r>
              <a:rPr lang="en-US" dirty="0"/>
              <a:t> on the </a:t>
            </a:r>
            <a:r>
              <a:rPr lang="en-US" dirty="0" err="1">
                <a:hlinkClick r:id="rId4"/>
              </a:rPr>
              <a:t>AlohaHSAP.org</a:t>
            </a:r>
            <a:r>
              <a:rPr lang="en-US" dirty="0"/>
              <a:t> portal.</a:t>
            </a:r>
          </a:p>
          <a:p>
            <a:pPr lvl="1"/>
            <a:r>
              <a:rPr lang="en-US" dirty="0"/>
              <a:t>Interim Assessment Answer Keys can be found in </a:t>
            </a:r>
            <a:r>
              <a:rPr lang="en-US" dirty="0">
                <a:hlinkClick r:id="rId6"/>
              </a:rPr>
              <a:t>TIDE</a:t>
            </a:r>
            <a:r>
              <a:rPr lang="en-US" dirty="0"/>
              <a:t> under the “General Resources” link in the TIDE Navigation Bar.</a:t>
            </a:r>
          </a:p>
          <a:p>
            <a:pPr lvl="0"/>
            <a:r>
              <a:rPr lang="en-US" dirty="0">
                <a:solidFill>
                  <a:srgbClr val="FF0000"/>
                </a:solidFill>
              </a:rPr>
              <a:t> </a:t>
            </a:r>
            <a:r>
              <a:rPr lang="en-US" b="1" dirty="0"/>
              <a:t>Visit </a:t>
            </a:r>
            <a:endParaRPr lang="en-US" dirty="0"/>
          </a:p>
          <a:p>
            <a:pPr lvl="1"/>
            <a:r>
              <a:rPr lang="en-US" b="1" u="sng" dirty="0">
                <a:hlinkClick r:id="rId4"/>
              </a:rPr>
              <a:t>alohahsap.org</a:t>
            </a:r>
            <a:endParaRPr lang="en-US" b="1" dirty="0"/>
          </a:p>
          <a:p>
            <a:pPr lvl="1"/>
            <a:r>
              <a:rPr lang="en-US" b="1" dirty="0">
                <a:hlinkClick r:id="rId7"/>
              </a:rPr>
              <a:t>smarterbalanced.org</a:t>
            </a:r>
            <a:endParaRPr lang="en-US" b="1" dirty="0"/>
          </a:p>
          <a:p>
            <a:pPr lvl="0"/>
            <a:r>
              <a:rPr lang="en-US" b="1" dirty="0"/>
              <a:t>Call, fax, or email the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8"/>
              </a:rPr>
              <a:t>HSAPHelpDesk@cambiumassessment.com</a:t>
            </a:r>
            <a:endParaRPr lang="en-US" dirty="0"/>
          </a:p>
        </p:txBody>
      </p:sp>
    </p:spTree>
    <p:extLst>
      <p:ext uri="{BB962C8B-B14F-4D97-AF65-F5344CB8AC3E}">
        <p14:creationId xmlns:p14="http://schemas.microsoft.com/office/powerpoint/2010/main" val="248875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Objectives</a:t>
            </a:r>
          </a:p>
        </p:txBody>
      </p:sp>
      <p:sp>
        <p:nvSpPr>
          <p:cNvPr id="9" name="Content Placeholder 1"/>
          <p:cNvSpPr>
            <a:spLocks noGrp="1"/>
          </p:cNvSpPr>
          <p:nvPr>
            <p:ph idx="1"/>
          </p:nvPr>
        </p:nvSpPr>
        <p:spPr>
          <a:xfrm>
            <a:off x="426231" y="1088551"/>
            <a:ext cx="10752317" cy="3732737"/>
          </a:xfrm>
        </p:spPr>
        <p:txBody>
          <a:bodyPr>
            <a:normAutofit/>
          </a:bodyPr>
          <a:lstStyle/>
          <a:p>
            <a:r>
              <a:rPr lang="en-US" sz="3200" b="1" dirty="0">
                <a:solidFill>
                  <a:srgbClr val="53565A"/>
                </a:solidFill>
              </a:rPr>
              <a:t>After viewing this presentation, you should understand how to </a:t>
            </a:r>
          </a:p>
          <a:p>
            <a:pPr marL="573088" lvl="1" indent="-342900"/>
            <a:r>
              <a:rPr lang="en-US" sz="2800" dirty="0">
                <a:solidFill>
                  <a:srgbClr val="53565A"/>
                </a:solidFill>
              </a:rPr>
              <a:t>Log in to AVA;</a:t>
            </a:r>
          </a:p>
          <a:p>
            <a:pPr marL="573088" lvl="1" indent="-342900"/>
            <a:r>
              <a:rPr lang="en-US" sz="2800" dirty="0">
                <a:solidFill>
                  <a:srgbClr val="53565A"/>
                </a:solidFill>
              </a:rPr>
              <a:t>Access the assessments; and</a:t>
            </a:r>
          </a:p>
          <a:p>
            <a:pPr marL="573088" lvl="1" indent="-342900"/>
            <a:r>
              <a:rPr lang="en-US" sz="2800" dirty="0">
                <a:solidFill>
                  <a:srgbClr val="53565A"/>
                </a:solidFill>
              </a:rPr>
              <a:t>Navigate through the test.</a:t>
            </a:r>
          </a:p>
          <a:p>
            <a:pPr eaLnBrk="1" fontAlgn="auto" hangingPunct="1">
              <a:buFont typeface="Arial" pitchFamily="34" charset="0"/>
              <a:buChar char="•"/>
              <a:defRPr/>
            </a:pPr>
            <a:endParaRPr lang="en-US" dirty="0"/>
          </a:p>
          <a:p>
            <a:endParaRPr lang="en-US" dirty="0"/>
          </a:p>
        </p:txBody>
      </p:sp>
      <p:sp>
        <p:nvSpPr>
          <p:cNvPr id="4" name="Slide Number Placeholder 3">
            <a:extLst>
              <a:ext uri="{FF2B5EF4-FFF2-40B4-BE49-F238E27FC236}">
                <a16:creationId xmlns:a16="http://schemas.microsoft.com/office/drawing/2014/main" id="{64F7D955-BA24-454C-BD6A-E22FDA4B3BF9}"/>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6176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 to AVA</a:t>
            </a:r>
          </a:p>
        </p:txBody>
      </p:sp>
      <p:sp>
        <p:nvSpPr>
          <p:cNvPr id="7" name="Slide Number Placeholder 6">
            <a:extLst>
              <a:ext uri="{FF2B5EF4-FFF2-40B4-BE49-F238E27FC236}">
                <a16:creationId xmlns:a16="http://schemas.microsoft.com/office/drawing/2014/main" id="{DDA0AD51-4BCA-4189-9256-68CEFB75894D}"/>
              </a:ext>
            </a:extLst>
          </p:cNvPr>
          <p:cNvSpPr>
            <a:spLocks noGrp="1"/>
          </p:cNvSpPr>
          <p:nvPr>
            <p:ph type="sldNum" sz="quarter" idx="10"/>
          </p:nvPr>
        </p:nvSpPr>
        <p:spPr/>
        <p:txBody>
          <a:bodyPr/>
          <a:lstStyle/>
          <a:p>
            <a:pPr algn="r"/>
            <a:fld id="{F3477EC8-074D-41C4-94AE-E9EA7CEEA348}" type="slidenum">
              <a:rPr lang="en-US" smtClean="0"/>
              <a:pPr algn="r"/>
              <a:t>3</a:t>
            </a:fld>
            <a:endParaRPr lang="en-US" dirty="0"/>
          </a:p>
        </p:txBody>
      </p:sp>
      <p:pic>
        <p:nvPicPr>
          <p:cNvPr id="10" name="Picture 9">
            <a:extLst>
              <a:ext uri="{FF2B5EF4-FFF2-40B4-BE49-F238E27FC236}">
                <a16:creationId xmlns:a16="http://schemas.microsoft.com/office/drawing/2014/main" id="{0461A935-1C01-4F8B-9686-F444E352E13D}"/>
              </a:ext>
            </a:extLst>
          </p:cNvPr>
          <p:cNvPicPr preferRelativeResize="0">
            <a:picLocks/>
          </p:cNvPicPr>
          <p:nvPr/>
        </p:nvPicPr>
        <p:blipFill>
          <a:blip r:embed="rId3">
            <a:extLst>
              <a:ext uri="{28A0092B-C50C-407E-A947-70E740481C1C}">
                <a14:useLocalDpi xmlns:a14="http://schemas.microsoft.com/office/drawing/2010/main" val="0"/>
              </a:ext>
            </a:extLst>
          </a:blip>
          <a:stretch/>
        </p:blipFill>
        <p:spPr>
          <a:xfrm>
            <a:off x="5288383" y="1164715"/>
            <a:ext cx="2648320" cy="3229426"/>
          </a:xfrm>
          <a:prstGeom prst="rect">
            <a:avLst/>
          </a:prstGeom>
          <a:effectLst>
            <a:outerShdw blurRad="292100" dist="139700" dir="2700000" algn="ctr" rotWithShape="0">
              <a:srgbClr val="000000">
                <a:alpha val="65000"/>
              </a:srgbClr>
            </a:outerShdw>
          </a:effectLst>
        </p:spPr>
      </p:pic>
      <p:grpSp>
        <p:nvGrpSpPr>
          <p:cNvPr id="11" name="Group 10">
            <a:extLst>
              <a:ext uri="{FF2B5EF4-FFF2-40B4-BE49-F238E27FC236}">
                <a16:creationId xmlns:a16="http://schemas.microsoft.com/office/drawing/2014/main" id="{1863A3AB-CE20-430D-946E-27D7F9974A53}"/>
              </a:ext>
            </a:extLst>
          </p:cNvPr>
          <p:cNvGrpSpPr/>
          <p:nvPr/>
        </p:nvGrpSpPr>
        <p:grpSpPr>
          <a:xfrm>
            <a:off x="5323143" y="1164715"/>
            <a:ext cx="2648319" cy="4800269"/>
            <a:chOff x="5102915" y="2525580"/>
            <a:chExt cx="1617386" cy="2470238"/>
          </a:xfrm>
        </p:grpSpPr>
        <p:sp>
          <p:nvSpPr>
            <p:cNvPr id="13" name="Rectangle 12">
              <a:extLst>
                <a:ext uri="{FF2B5EF4-FFF2-40B4-BE49-F238E27FC236}">
                  <a16:creationId xmlns:a16="http://schemas.microsoft.com/office/drawing/2014/main" id="{A754AB28-D166-4493-812C-D2A7DED2FDE6}"/>
                </a:ext>
              </a:extLst>
            </p:cNvPr>
            <p:cNvSpPr/>
            <p:nvPr/>
          </p:nvSpPr>
          <p:spPr>
            <a:xfrm>
              <a:off x="5102915" y="2525580"/>
              <a:ext cx="1617386" cy="1663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4">
              <a:extLst>
                <a:ext uri="{FF2B5EF4-FFF2-40B4-BE49-F238E27FC236}">
                  <a16:creationId xmlns:a16="http://schemas.microsoft.com/office/drawing/2014/main" id="{A44A0B1D-AC7E-4D4D-B516-DAAFB5785D9B}"/>
                </a:ext>
              </a:extLst>
            </p:cNvPr>
            <p:cNvSpPr/>
            <p:nvPr/>
          </p:nvSpPr>
          <p:spPr>
            <a:xfrm rot="10800000">
              <a:off x="5677624" y="4188617"/>
              <a:ext cx="516512" cy="8072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A9450026-A124-46E3-8B60-888CE3714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970" y="1164715"/>
            <a:ext cx="2944461" cy="4187149"/>
          </a:xfrm>
          <a:prstGeom prst="rect">
            <a:avLst/>
          </a:prstGeom>
          <a:effectLst>
            <a:outerShdw blurRad="292100" dist="139700" dir="2700000" algn="ctr" rotWithShape="0">
              <a:srgbClr val="000000">
                <a:alpha val="65000"/>
              </a:srgbClr>
            </a:outerShdw>
          </a:effectLst>
        </p:spPr>
      </p:pic>
      <p:pic>
        <p:nvPicPr>
          <p:cNvPr id="16" name="Picture 15">
            <a:extLst>
              <a:ext uri="{FF2B5EF4-FFF2-40B4-BE49-F238E27FC236}">
                <a16:creationId xmlns:a16="http://schemas.microsoft.com/office/drawing/2014/main" id="{770248F3-9B0E-407F-B404-5423C3818922}"/>
              </a:ext>
            </a:extLst>
          </p:cNvPr>
          <p:cNvPicPr/>
          <p:nvPr/>
        </p:nvPicPr>
        <p:blipFill>
          <a:blip r:embed="rId5">
            <a:extLst>
              <a:ext uri="{28A0092B-C50C-407E-A947-70E740481C1C}">
                <a14:useLocalDpi xmlns:a14="http://schemas.microsoft.com/office/drawing/2010/main" val="0"/>
              </a:ext>
            </a:extLst>
          </a:blip>
          <a:srcRect/>
          <a:stretch/>
        </p:blipFill>
        <p:spPr>
          <a:xfrm>
            <a:off x="575563" y="1529526"/>
            <a:ext cx="4186312" cy="2864615"/>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34201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AVA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444022" y="1398916"/>
            <a:ext cx="6211683" cy="4060168"/>
          </a:xfrm>
        </p:spPr>
        <p:txBody>
          <a:bodyPr>
            <a:noAutofit/>
          </a:bodyPr>
          <a:lstStyle/>
          <a:p>
            <a:pPr>
              <a:lnSpc>
                <a:spcPct val="100000"/>
              </a:lnSpc>
              <a:spcBef>
                <a:spcPts val="600"/>
              </a:spcBef>
            </a:pPr>
            <a:r>
              <a:rPr lang="en-US" sz="2400" dirty="0">
                <a:solidFill>
                  <a:srgbClr val="53565A"/>
                </a:solidFill>
              </a:rPr>
              <a:t>The system has an authentication process that will be triggered when you log in from a different device or browser, or after clearing your browser’s cache. </a:t>
            </a:r>
          </a:p>
          <a:p>
            <a:pPr>
              <a:lnSpc>
                <a:spcPct val="100000"/>
              </a:lnSpc>
              <a:spcBef>
                <a:spcPts val="600"/>
              </a:spcBef>
            </a:pPr>
            <a:r>
              <a:rPr lang="en-US" sz="2400" dirty="0">
                <a:solidFill>
                  <a:srgbClr val="53565A"/>
                </a:solidFill>
              </a:rPr>
              <a:t>If you see this screen, an email containing the code will have been sent automatically to your email address.</a:t>
            </a:r>
          </a:p>
          <a:p>
            <a:pPr>
              <a:lnSpc>
                <a:spcPct val="100000"/>
              </a:lnSpc>
              <a:spcBef>
                <a:spcPts val="600"/>
              </a:spcBef>
            </a:pPr>
            <a:r>
              <a:rPr lang="en-US" sz="2400" dirty="0">
                <a:solidFill>
                  <a:srgbClr val="53565A"/>
                </a:solidFill>
              </a:rPr>
              <a:t>Enter the code and click </a:t>
            </a:r>
            <a:r>
              <a:rPr lang="en-US" sz="2400" b="1" dirty="0">
                <a:solidFill>
                  <a:srgbClr val="53565A"/>
                </a:solidFill>
              </a:rPr>
              <a:t>Submit</a:t>
            </a:r>
            <a:r>
              <a:rPr lang="en-US" sz="2400" dirty="0">
                <a:solidFill>
                  <a:srgbClr val="53565A"/>
                </a:solidFill>
              </a:rPr>
              <a:t>.</a:t>
            </a:r>
          </a:p>
          <a:p>
            <a:pPr>
              <a:lnSpc>
                <a:spcPct val="100000"/>
              </a:lnSpc>
              <a:spcBef>
                <a:spcPts val="600"/>
              </a:spcBef>
            </a:pPr>
            <a:r>
              <a:rPr lang="en-US" sz="2400" dirty="0">
                <a:solidFill>
                  <a:srgbClr val="53565A"/>
                </a:solidFill>
              </a:rPr>
              <a:t>If you need the code resent, click </a:t>
            </a:r>
            <a:r>
              <a:rPr lang="en-US" sz="2400" b="1" dirty="0">
                <a:solidFill>
                  <a:srgbClr val="53565A"/>
                </a:solidFill>
              </a:rPr>
              <a:t>Resend Code</a:t>
            </a:r>
            <a:r>
              <a:rPr lang="en-US" sz="2400" dirty="0">
                <a:solidFill>
                  <a:srgbClr val="53565A"/>
                </a:solidFill>
              </a:rPr>
              <a:t>.</a:t>
            </a:r>
          </a:p>
        </p:txBody>
      </p:sp>
      <p:pic>
        <p:nvPicPr>
          <p:cNvPr id="5" name="Picture 4" descr="A screenshot of a cell phone&#10;&#10;Description automatically generated">
            <a:extLst>
              <a:ext uri="{FF2B5EF4-FFF2-40B4-BE49-F238E27FC236}">
                <a16:creationId xmlns:a16="http://schemas.microsoft.com/office/drawing/2014/main" id="{10FDA08E-5B34-4AC2-8B7F-97F594F61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6" y="1470421"/>
            <a:ext cx="4023690" cy="377486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id="{CEC7D81E-A4ED-4B8D-AF97-EAFBEAA4B1B1}"/>
              </a:ext>
            </a:extLst>
          </p:cNvPr>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8922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DE626-1ECD-4120-826D-E3F8F08EB98D}"/>
              </a:ext>
            </a:extLst>
          </p:cNvPr>
          <p:cNvPicPr>
            <a:picLocks noChangeAspect="1"/>
          </p:cNvPicPr>
          <p:nvPr/>
        </p:nvPicPr>
        <p:blipFill>
          <a:blip r:embed="rId3"/>
          <a:stretch>
            <a:fillRect/>
          </a:stretch>
        </p:blipFill>
        <p:spPr>
          <a:xfrm>
            <a:off x="6485714" y="1715603"/>
            <a:ext cx="4895456" cy="332407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F818C243-167F-4B76-A233-68EC5C6798A5}"/>
              </a:ext>
            </a:extLst>
          </p:cNvPr>
          <p:cNvPicPr>
            <a:picLocks noChangeAspect="1"/>
          </p:cNvPicPr>
          <p:nvPr/>
        </p:nvPicPr>
        <p:blipFill rotWithShape="1">
          <a:blip r:embed="rId4"/>
          <a:srcRect l="5837" t="20476" r="4330"/>
          <a:stretch/>
        </p:blipFill>
        <p:spPr>
          <a:xfrm>
            <a:off x="749568" y="1715603"/>
            <a:ext cx="4924555" cy="332407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sp>
        <p:nvSpPr>
          <p:cNvPr id="7" name="Rectangle 6">
            <a:extLst>
              <a:ext uri="{FF2B5EF4-FFF2-40B4-BE49-F238E27FC236}">
                <a16:creationId xmlns:a16="http://schemas.microsoft.com/office/drawing/2014/main" id="{58213427-49E2-4869-9E2E-3BB0D7583688}"/>
              </a:ext>
            </a:extLst>
          </p:cNvPr>
          <p:cNvSpPr/>
          <p:nvPr/>
        </p:nvSpPr>
        <p:spPr>
          <a:xfrm>
            <a:off x="6485713" y="1710681"/>
            <a:ext cx="4895455" cy="3324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Up 8">
            <a:extLst>
              <a:ext uri="{FF2B5EF4-FFF2-40B4-BE49-F238E27FC236}">
                <a16:creationId xmlns:a16="http://schemas.microsoft.com/office/drawing/2014/main" id="{6DA6BF30-0629-4502-9BE1-0B80B69CA0CB}"/>
              </a:ext>
            </a:extLst>
          </p:cNvPr>
          <p:cNvSpPr/>
          <p:nvPr/>
        </p:nvSpPr>
        <p:spPr>
          <a:xfrm>
            <a:off x="2875943" y="4867685"/>
            <a:ext cx="671804" cy="104697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Slide Number Placeholder 9">
            <a:extLst>
              <a:ext uri="{FF2B5EF4-FFF2-40B4-BE49-F238E27FC236}">
                <a16:creationId xmlns:a16="http://schemas.microsoft.com/office/drawing/2014/main" id="{A3AC6F16-C480-4BB2-A7E2-C4B3FB329238}"/>
              </a:ext>
            </a:extLst>
          </p:cNvPr>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358418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59AE-728F-4BAF-9B83-7331B0BB0F69}"/>
              </a:ext>
            </a:extLst>
          </p:cNvPr>
          <p:cNvSpPr>
            <a:spLocks noGrp="1"/>
          </p:cNvSpPr>
          <p:nvPr>
            <p:ph type="title"/>
          </p:nvPr>
        </p:nvSpPr>
        <p:spPr/>
        <p:txBody>
          <a:bodyPr/>
          <a:lstStyle/>
          <a:p>
            <a:r>
              <a:rPr lang="en-US" dirty="0"/>
              <a:t>Resetting Your Password (continued)</a:t>
            </a:r>
          </a:p>
        </p:txBody>
      </p:sp>
      <p:pic>
        <p:nvPicPr>
          <p:cNvPr id="5" name="Picture 4">
            <a:extLst>
              <a:ext uri="{FF2B5EF4-FFF2-40B4-BE49-F238E27FC236}">
                <a16:creationId xmlns:a16="http://schemas.microsoft.com/office/drawing/2014/main" id="{CEE43F06-0764-4926-9A2D-73215107FE8F}"/>
              </a:ext>
            </a:extLst>
          </p:cNvPr>
          <p:cNvPicPr/>
          <p:nvPr/>
        </p:nvPicPr>
        <p:blipFill rotWithShape="1">
          <a:blip r:embed="rId3">
            <a:extLst>
              <a:ext uri="{28A0092B-C50C-407E-A947-70E740481C1C}">
                <a14:useLocalDpi xmlns:a14="http://schemas.microsoft.com/office/drawing/2010/main" val="0"/>
              </a:ext>
            </a:extLst>
          </a:blip>
          <a:srcRect r="4731"/>
          <a:stretch/>
        </p:blipFill>
        <p:spPr>
          <a:xfrm>
            <a:off x="991056" y="1545929"/>
            <a:ext cx="3579455" cy="33720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8DFD9F9F-BB74-4970-852E-2C5B0285EB4A}"/>
              </a:ext>
            </a:extLst>
          </p:cNvPr>
          <p:cNvSpPr txBox="1"/>
          <p:nvPr/>
        </p:nvSpPr>
        <p:spPr>
          <a:xfrm>
            <a:off x="5150734" y="1563257"/>
            <a:ext cx="6829063" cy="4093428"/>
          </a:xfrm>
          <a:prstGeom prst="rect">
            <a:avLst/>
          </a:prstGeom>
          <a:noFill/>
        </p:spPr>
        <p:txBody>
          <a:bodyPr wrap="square" rtlCol="0">
            <a:spAutoFit/>
          </a:bodyPr>
          <a:lstStyle/>
          <a:p>
            <a:r>
              <a:rPr lang="en-US" sz="2800" dirty="0">
                <a:solidFill>
                  <a:srgbClr val="53565A"/>
                </a:solidFill>
              </a:rPr>
              <a:t>Passwords must meet the following conditions:</a:t>
            </a:r>
          </a:p>
          <a:p>
            <a:pPr marL="800100" lvl="1" indent="-342900">
              <a:buFont typeface="Arial" panose="020B0604020202020204" pitchFamily="34" charset="0"/>
              <a:buChar char="•"/>
            </a:pPr>
            <a:r>
              <a:rPr lang="en-US" sz="2400" dirty="0">
                <a:solidFill>
                  <a:srgbClr val="53565A"/>
                </a:solidFill>
              </a:rPr>
              <a:t>Be at least eight characters long</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lowercase alphabetic 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uppercase alphabetic</a:t>
            </a:r>
            <a:r>
              <a:rPr lang="en-US" sz="2400" dirty="0">
                <a:solidFill>
                  <a:srgbClr val="FF0000"/>
                </a:solidFill>
              </a:rPr>
              <a:t> </a:t>
            </a:r>
            <a:r>
              <a:rPr lang="en-US" sz="2400" dirty="0">
                <a:solidFill>
                  <a:srgbClr val="53565A"/>
                </a:solidFill>
              </a:rPr>
              <a:t>character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number</a:t>
            </a:r>
            <a:endParaRPr lang="en-US" sz="2400" strike="sngStrike" dirty="0">
              <a:solidFill>
                <a:srgbClr val="FF0000"/>
              </a:solidFill>
            </a:endParaRPr>
          </a:p>
          <a:p>
            <a:pPr marL="800100" lvl="1" indent="-342900">
              <a:buFont typeface="Arial" panose="020B0604020202020204" pitchFamily="34" charset="0"/>
              <a:buChar char="•"/>
            </a:pPr>
            <a:r>
              <a:rPr lang="en-US" sz="2400" dirty="0">
                <a:solidFill>
                  <a:srgbClr val="53565A"/>
                </a:solidFill>
              </a:rPr>
              <a:t>Contain at least one special character</a:t>
            </a:r>
            <a:endParaRPr lang="en-US" sz="2400" strike="sngStrike" dirty="0">
              <a:solidFill>
                <a:srgbClr val="FF0000"/>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05D3E911-E512-4A16-86B6-1989FF60BEBA}"/>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184409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Choosing a Test and Grade</a:t>
            </a:r>
          </a:p>
        </p:txBody>
      </p:sp>
      <p:sp>
        <p:nvSpPr>
          <p:cNvPr id="2" name="Slide Number Placeholder 1">
            <a:extLst>
              <a:ext uri="{FF2B5EF4-FFF2-40B4-BE49-F238E27FC236}">
                <a16:creationId xmlns:a16="http://schemas.microsoft.com/office/drawing/2014/main" id="{FB762C95-3CC0-4D85-B209-A81CDAE7016D}"/>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grpSp>
        <p:nvGrpSpPr>
          <p:cNvPr id="10" name="Group 9">
            <a:extLst>
              <a:ext uri="{FF2B5EF4-FFF2-40B4-BE49-F238E27FC236}">
                <a16:creationId xmlns:a16="http://schemas.microsoft.com/office/drawing/2014/main" id="{59412CC8-6805-4A82-928E-44F0BC35CA70}"/>
              </a:ext>
            </a:extLst>
          </p:cNvPr>
          <p:cNvGrpSpPr/>
          <p:nvPr/>
        </p:nvGrpSpPr>
        <p:grpSpPr>
          <a:xfrm>
            <a:off x="2835944" y="1615330"/>
            <a:ext cx="6196774" cy="3797726"/>
            <a:chOff x="2735149" y="1637732"/>
            <a:chExt cx="6196774" cy="3797726"/>
          </a:xfrm>
        </p:grpSpPr>
        <p:pic>
          <p:nvPicPr>
            <p:cNvPr id="11" name="Picture 10">
              <a:extLst>
                <a:ext uri="{FF2B5EF4-FFF2-40B4-BE49-F238E27FC236}">
                  <a16:creationId xmlns:a16="http://schemas.microsoft.com/office/drawing/2014/main" id="{6FEDFD60-4F28-4B1E-8B03-B64142ED5A41}"/>
                </a:ext>
              </a:extLst>
            </p:cNvPr>
            <p:cNvPicPr/>
            <p:nvPr/>
          </p:nvPicPr>
          <p:blipFill>
            <a:blip r:embed="rId3">
              <a:extLst>
                <a:ext uri="{28A0092B-C50C-407E-A947-70E740481C1C}">
                  <a14:useLocalDpi xmlns:a14="http://schemas.microsoft.com/office/drawing/2010/main" val="0"/>
                </a:ext>
              </a:extLst>
            </a:blip>
            <a:srcRect/>
            <a:stretch/>
          </p:blipFill>
          <p:spPr>
            <a:xfrm>
              <a:off x="3260075" y="1637732"/>
              <a:ext cx="5671848" cy="37977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C567DF11-57C6-4BB9-AB80-D15B43096E8F}"/>
                </a:ext>
              </a:extLst>
            </p:cNvPr>
            <p:cNvSpPr/>
            <p:nvPr/>
          </p:nvSpPr>
          <p:spPr>
            <a:xfrm>
              <a:off x="2735149" y="2264506"/>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E16A2BC1-9E15-49B5-81E1-3E29037225CC}"/>
                </a:ext>
              </a:extLst>
            </p:cNvPr>
            <p:cNvSpPr/>
            <p:nvPr/>
          </p:nvSpPr>
          <p:spPr>
            <a:xfrm>
              <a:off x="2735149" y="3703876"/>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5398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Playback Check</a:t>
            </a:r>
          </a:p>
        </p:txBody>
      </p:sp>
      <p:sp>
        <p:nvSpPr>
          <p:cNvPr id="5" name="Slide Number Placeholder 4">
            <a:extLst>
              <a:ext uri="{FF2B5EF4-FFF2-40B4-BE49-F238E27FC236}">
                <a16:creationId xmlns:a16="http://schemas.microsoft.com/office/drawing/2014/main" id="{3DC54E0D-9D57-4F16-9773-2819702728D9}"/>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grpSp>
        <p:nvGrpSpPr>
          <p:cNvPr id="3" name="Group 2">
            <a:extLst>
              <a:ext uri="{FF2B5EF4-FFF2-40B4-BE49-F238E27FC236}">
                <a16:creationId xmlns:a16="http://schemas.microsoft.com/office/drawing/2014/main" id="{2C4F850C-3064-4006-B5D0-0D3BC092920C}"/>
              </a:ext>
            </a:extLst>
          </p:cNvPr>
          <p:cNvGrpSpPr/>
          <p:nvPr/>
        </p:nvGrpSpPr>
        <p:grpSpPr>
          <a:xfrm>
            <a:off x="1307104" y="1176747"/>
            <a:ext cx="8508228" cy="4101309"/>
            <a:chOff x="2418273" y="933679"/>
            <a:chExt cx="7209903" cy="3534149"/>
          </a:xfrm>
        </p:grpSpPr>
        <p:pic>
          <p:nvPicPr>
            <p:cNvPr id="8" name="Picture 7">
              <a:extLst>
                <a:ext uri="{FF2B5EF4-FFF2-40B4-BE49-F238E27FC236}">
                  <a16:creationId xmlns:a16="http://schemas.microsoft.com/office/drawing/2014/main" id="{5B9C0B3C-241C-4D13-8F1F-26AC6E5DB983}"/>
                </a:ext>
              </a:extLst>
            </p:cNvPr>
            <p:cNvPicPr>
              <a:picLocks noChangeAspect="1"/>
            </p:cNvPicPr>
            <p:nvPr/>
          </p:nvPicPr>
          <p:blipFill rotWithShape="1">
            <a:blip r:embed="rId3"/>
            <a:srcRect t="1128" b="29655"/>
            <a:stretch/>
          </p:blipFill>
          <p:spPr>
            <a:xfrm>
              <a:off x="2563824" y="933679"/>
              <a:ext cx="7064352" cy="353414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Arrow: Right 13">
              <a:extLst>
                <a:ext uri="{FF2B5EF4-FFF2-40B4-BE49-F238E27FC236}">
                  <a16:creationId xmlns:a16="http://schemas.microsoft.com/office/drawing/2014/main" id="{B8CB8B29-2BAD-433E-9A6F-D34EE6A86A70}"/>
                </a:ext>
              </a:extLst>
            </p:cNvPr>
            <p:cNvSpPr/>
            <p:nvPr/>
          </p:nvSpPr>
          <p:spPr>
            <a:xfrm>
              <a:off x="4007224" y="3531618"/>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60DEEAB3-64F8-4426-A153-24E2BB900932}"/>
                </a:ext>
              </a:extLst>
            </p:cNvPr>
            <p:cNvSpPr/>
            <p:nvPr/>
          </p:nvSpPr>
          <p:spPr>
            <a:xfrm>
              <a:off x="2418273" y="2624780"/>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9952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sp>
        <p:nvSpPr>
          <p:cNvPr id="4" name="Slide Number Placeholder 3">
            <a:extLst>
              <a:ext uri="{FF2B5EF4-FFF2-40B4-BE49-F238E27FC236}">
                <a16:creationId xmlns:a16="http://schemas.microsoft.com/office/drawing/2014/main" id="{6334AB97-B474-4131-8238-72F69C9F2BB6}"/>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grpSp>
        <p:nvGrpSpPr>
          <p:cNvPr id="3" name="Group 2">
            <a:extLst>
              <a:ext uri="{FF2B5EF4-FFF2-40B4-BE49-F238E27FC236}">
                <a16:creationId xmlns:a16="http://schemas.microsoft.com/office/drawing/2014/main" id="{73231990-4EE1-4040-AD29-3E93A65DF6F2}"/>
              </a:ext>
            </a:extLst>
          </p:cNvPr>
          <p:cNvGrpSpPr/>
          <p:nvPr/>
        </p:nvGrpSpPr>
        <p:grpSpPr>
          <a:xfrm>
            <a:off x="1313118" y="1223108"/>
            <a:ext cx="8479064" cy="4517935"/>
            <a:chOff x="2146495" y="1350430"/>
            <a:chExt cx="7131097" cy="3788729"/>
          </a:xfrm>
        </p:grpSpPr>
        <p:pic>
          <p:nvPicPr>
            <p:cNvPr id="6" name="Picture 5">
              <a:extLst>
                <a:ext uri="{FF2B5EF4-FFF2-40B4-BE49-F238E27FC236}">
                  <a16:creationId xmlns:a16="http://schemas.microsoft.com/office/drawing/2014/main" id="{727ED31C-4079-4D6A-9D9C-4CF78A7590E3}"/>
                </a:ext>
              </a:extLst>
            </p:cNvPr>
            <p:cNvPicPr>
              <a:picLocks noChangeAspect="1"/>
            </p:cNvPicPr>
            <p:nvPr/>
          </p:nvPicPr>
          <p:blipFill rotWithShape="1">
            <a:blip r:embed="rId3"/>
            <a:srcRect b="12695"/>
            <a:stretch/>
          </p:blipFill>
          <p:spPr>
            <a:xfrm>
              <a:off x="2146495" y="1350430"/>
              <a:ext cx="7131097" cy="37887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Arrow: Right 6">
              <a:extLst>
                <a:ext uri="{FF2B5EF4-FFF2-40B4-BE49-F238E27FC236}">
                  <a16:creationId xmlns:a16="http://schemas.microsoft.com/office/drawing/2014/main" id="{A70D8024-3E2D-434E-BAE3-E2866CEDBEB4}"/>
                </a:ext>
              </a:extLst>
            </p:cNvPr>
            <p:cNvSpPr/>
            <p:nvPr/>
          </p:nvSpPr>
          <p:spPr>
            <a:xfrm>
              <a:off x="3219166" y="4349404"/>
              <a:ext cx="700585" cy="323896"/>
            </a:xfrm>
            <a:prstGeom prst="rightArrow">
              <a:avLst>
                <a:gd name="adj1" fmla="val 40695"/>
                <a:gd name="adj2" fmla="val 7481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63149071"/>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91EAC94F-0CB7-47E2-B1CC-A0F105248E94}">
  <ds:schemaRefs>
    <ds:schemaRef ds:uri="http://schemas.microsoft.com/office/2006/documentManagement/types"/>
    <ds:schemaRef ds:uri="http://purl.org/dc/terms/"/>
    <ds:schemaRef ds:uri="3c8d6406-deae-4a0d-a95e-fe53ed4a1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5960</TotalTime>
  <Words>1737</Words>
  <Application>Microsoft Office PowerPoint</Application>
  <PresentationFormat>Widescreen</PresentationFormat>
  <Paragraphs>150</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Online Testing System Assessment Viewing Application (AVA)</vt:lpstr>
      <vt:lpstr>Objectives</vt:lpstr>
      <vt:lpstr>Logging in to AVA</vt:lpstr>
      <vt:lpstr>Logging in to AVA (continued)</vt:lpstr>
      <vt:lpstr>Resetting Your Password</vt:lpstr>
      <vt:lpstr>Resetting Your Password (continued)</vt:lpstr>
      <vt:lpstr>Choosing a Test and Grade</vt:lpstr>
      <vt:lpstr>Audio Playback Check</vt:lpstr>
      <vt:lpstr>Sound and Video Playback Check</vt:lpstr>
      <vt:lpstr>Understanding the Test Page</vt:lpstr>
      <vt:lpstr>Responding to Items</vt:lpstr>
      <vt:lpstr>Navigating to Items</vt:lpstr>
      <vt:lpstr>Pausing Tests</vt:lpstr>
      <vt:lpstr>Finishing the Test Review</vt:lpstr>
      <vt:lpstr>Reviewing Marked Items</vt:lpstr>
      <vt:lpstr>Completing the Review</vt:lpstr>
      <vt:lpstr>Logging 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120</cp:revision>
  <cp:lastPrinted>2017-10-19T00:36:21Z</cp:lastPrinted>
  <dcterms:created xsi:type="dcterms:W3CDTF">2020-02-03T21:37:34Z</dcterms:created>
  <dcterms:modified xsi:type="dcterms:W3CDTF">2023-01-05T18:54:03Z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