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0" r:id="rId4"/>
  </p:sldMasterIdLst>
  <p:notesMasterIdLst>
    <p:notesMasterId r:id="rId70"/>
  </p:notesMasterIdLst>
  <p:handoutMasterIdLst>
    <p:handoutMasterId r:id="rId71"/>
  </p:handoutMasterIdLst>
  <p:sldIdLst>
    <p:sldId id="294" r:id="rId5"/>
    <p:sldId id="424" r:id="rId6"/>
    <p:sldId id="286" r:id="rId7"/>
    <p:sldId id="288" r:id="rId8"/>
    <p:sldId id="322" r:id="rId9"/>
    <p:sldId id="323" r:id="rId10"/>
    <p:sldId id="578" r:id="rId11"/>
    <p:sldId id="579" r:id="rId12"/>
    <p:sldId id="441" r:id="rId13"/>
    <p:sldId id="482" r:id="rId14"/>
    <p:sldId id="481" r:id="rId15"/>
    <p:sldId id="483" r:id="rId16"/>
    <p:sldId id="461" r:id="rId17"/>
    <p:sldId id="516" r:id="rId18"/>
    <p:sldId id="525" r:id="rId19"/>
    <p:sldId id="544" r:id="rId20"/>
    <p:sldId id="527" r:id="rId21"/>
    <p:sldId id="463" r:id="rId22"/>
    <p:sldId id="486" r:id="rId23"/>
    <p:sldId id="541" r:id="rId24"/>
    <p:sldId id="580" r:id="rId25"/>
    <p:sldId id="581" r:id="rId26"/>
    <p:sldId id="550" r:id="rId27"/>
    <p:sldId id="582" r:id="rId28"/>
    <p:sldId id="583" r:id="rId29"/>
    <p:sldId id="547" r:id="rId30"/>
    <p:sldId id="556" r:id="rId31"/>
    <p:sldId id="584" r:id="rId32"/>
    <p:sldId id="585" r:id="rId33"/>
    <p:sldId id="586" r:id="rId34"/>
    <p:sldId id="587" r:id="rId35"/>
    <p:sldId id="548" r:id="rId36"/>
    <p:sldId id="588" r:id="rId37"/>
    <p:sldId id="589" r:id="rId38"/>
    <p:sldId id="467" r:id="rId39"/>
    <p:sldId id="522" r:id="rId40"/>
    <p:sldId id="451" r:id="rId41"/>
    <p:sldId id="426" r:id="rId42"/>
    <p:sldId id="504" r:id="rId43"/>
    <p:sldId id="505" r:id="rId44"/>
    <p:sldId id="517" r:id="rId45"/>
    <p:sldId id="518" r:id="rId46"/>
    <p:sldId id="519" r:id="rId47"/>
    <p:sldId id="524" r:id="rId48"/>
    <p:sldId id="520" r:id="rId49"/>
    <p:sldId id="429" r:id="rId50"/>
    <p:sldId id="489" r:id="rId51"/>
    <p:sldId id="470" r:id="rId52"/>
    <p:sldId id="431" r:id="rId53"/>
    <p:sldId id="490" r:id="rId54"/>
    <p:sldId id="337" r:id="rId55"/>
    <p:sldId id="498" r:id="rId56"/>
    <p:sldId id="542" r:id="rId57"/>
    <p:sldId id="506" r:id="rId58"/>
    <p:sldId id="500" r:id="rId59"/>
    <p:sldId id="533" r:id="rId60"/>
    <p:sldId id="545" r:id="rId61"/>
    <p:sldId id="501" r:id="rId62"/>
    <p:sldId id="503" r:id="rId63"/>
    <p:sldId id="507" r:id="rId64"/>
    <p:sldId id="546" r:id="rId65"/>
    <p:sldId id="508" r:id="rId66"/>
    <p:sldId id="509" r:id="rId67"/>
    <p:sldId id="528" r:id="rId68"/>
    <p:sldId id="457" r:id="rId69"/>
  </p:sldIdLst>
  <p:sldSz cx="12192000" cy="6858000"/>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1951545-4BC8-48F4-8E00-914271EE2F5C}">
          <p14:sldIdLst>
            <p14:sldId id="294"/>
            <p14:sldId id="424"/>
          </p14:sldIdLst>
        </p14:section>
        <p14:section name="Activating Your Account" id="{7FBBED2F-5168-43E1-B9FC-85F9E03B11D8}">
          <p14:sldIdLst>
            <p14:sldId id="286"/>
            <p14:sldId id="288"/>
            <p14:sldId id="322"/>
            <p14:sldId id="323"/>
            <p14:sldId id="578"/>
            <p14:sldId id="579"/>
          </p14:sldIdLst>
        </p14:section>
        <p14:section name="TIDE Interface" id="{E708C746-5534-4810-9F04-DF4475666DED}">
          <p14:sldIdLst>
            <p14:sldId id="441"/>
            <p14:sldId id="482"/>
            <p14:sldId id="481"/>
            <p14:sldId id="483"/>
            <p14:sldId id="461"/>
            <p14:sldId id="516"/>
            <p14:sldId id="525"/>
            <p14:sldId id="544"/>
            <p14:sldId id="527"/>
            <p14:sldId id="463"/>
            <p14:sldId id="486"/>
            <p14:sldId id="541"/>
          </p14:sldIdLst>
        </p14:section>
        <p14:section name="3 Things all TIDE Users Must Know" id="{2C1DD4FD-A2B7-4F95-876D-D1363B1646ED}">
          <p14:sldIdLst>
            <p14:sldId id="580"/>
            <p14:sldId id="581"/>
            <p14:sldId id="550"/>
            <p14:sldId id="582"/>
            <p14:sldId id="583"/>
            <p14:sldId id="547"/>
            <p14:sldId id="556"/>
            <p14:sldId id="584"/>
            <p14:sldId id="585"/>
            <p14:sldId id="586"/>
            <p14:sldId id="587"/>
            <p14:sldId id="548"/>
            <p14:sldId id="588"/>
            <p14:sldId id="589"/>
            <p14:sldId id="467"/>
            <p14:sldId id="522"/>
            <p14:sldId id="451"/>
          </p14:sldIdLst>
        </p14:section>
        <p14:section name="Frequency Distribution Reports" id="{68C19BBF-6EF1-49D6-95AE-D58BC80D6E37}">
          <p14:sldIdLst>
            <p14:sldId id="426"/>
            <p14:sldId id="504"/>
            <p14:sldId id="505"/>
          </p14:sldIdLst>
        </p14:section>
        <p14:section name="Test Settings and Tools" id="{01E95B32-DF30-4364-BEC9-423C88DFFE37}">
          <p14:sldIdLst>
            <p14:sldId id="517"/>
            <p14:sldId id="518"/>
            <p14:sldId id="519"/>
            <p14:sldId id="524"/>
            <p14:sldId id="520"/>
          </p14:sldIdLst>
        </p14:section>
        <p14:section name="Testing Incidents" id="{11B78BCE-9DBA-487C-BD97-92C22600F5E5}">
          <p14:sldIdLst>
            <p14:sldId id="429"/>
            <p14:sldId id="489"/>
            <p14:sldId id="470"/>
            <p14:sldId id="431"/>
            <p14:sldId id="490"/>
            <p14:sldId id="337"/>
          </p14:sldIdLst>
        </p14:section>
        <p14:section name="Monitoring Test Progress" id="{27EC9C8E-99E1-4448-A1B7-E01722A9FEA8}">
          <p14:sldIdLst>
            <p14:sldId id="498"/>
            <p14:sldId id="542"/>
            <p14:sldId id="506"/>
            <p14:sldId id="500"/>
            <p14:sldId id="533"/>
            <p14:sldId id="545"/>
            <p14:sldId id="501"/>
            <p14:sldId id="503"/>
          </p14:sldIdLst>
        </p14:section>
        <p14:section name="Data Management" id="{8F4025A2-85B1-47DE-979B-683162D57812}">
          <p14:sldIdLst>
            <p14:sldId id="507"/>
            <p14:sldId id="546"/>
            <p14:sldId id="508"/>
            <p14:sldId id="509"/>
          </p14:sldIdLst>
        </p14:section>
        <p14:section name="Troubleshooting" id="{B58E9B6B-753C-4B28-946A-7E0D2F70FAD5}">
          <p14:sldIdLst>
            <p14:sldId id="528"/>
          </p14:sldIdLst>
        </p14:section>
        <p14:section name="Thank You" id="{FE009F3F-8773-4187-944B-2C9F5992439A}">
          <p14:sldIdLst>
            <p14:sldId id="457"/>
          </p14:sldIdLst>
        </p14:section>
      </p14:sectionLst>
    </p:ext>
    <p:ext uri="{EFAFB233-063F-42B5-8137-9DF3F51BA10A}">
      <p15:sldGuideLst xmlns:p15="http://schemas.microsoft.com/office/powerpoint/2012/main">
        <p15:guide id="1" orient="horz" pos="384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hle, Angela" initials="JA" lastIdx="6" clrIdx="0">
    <p:extLst>
      <p:ext uri="{19B8F6BF-5375-455C-9EA6-DF929625EA0E}">
        <p15:presenceInfo xmlns:p15="http://schemas.microsoft.com/office/powerpoint/2012/main" userId="S-1-5-21-1472932569-214068005-926709054-8506" providerId="AD"/>
      </p:ext>
    </p:extLst>
  </p:cmAuthor>
  <p:cmAuthor id="2" name="Linda K. Reed" initials="lkr" lastIdx="33" clrIdx="1">
    <p:extLst>
      <p:ext uri="{19B8F6BF-5375-455C-9EA6-DF929625EA0E}">
        <p15:presenceInfo xmlns:p15="http://schemas.microsoft.com/office/powerpoint/2012/main" userId="Linda K. Reed" providerId="None"/>
      </p:ext>
    </p:extLst>
  </p:cmAuthor>
  <p:cmAuthor id="3" name="Reed, Linda" initials="RL" lastIdx="3" clrIdx="2">
    <p:extLst>
      <p:ext uri="{19B8F6BF-5375-455C-9EA6-DF929625EA0E}">
        <p15:presenceInfo xmlns:p15="http://schemas.microsoft.com/office/powerpoint/2012/main" userId="S-1-5-21-1472932569-214068005-926709054-41031" providerId="AD"/>
      </p:ext>
    </p:extLst>
  </p:cmAuthor>
  <p:cmAuthor id="4" name="Note" initials="Note" lastIdx="2" clrIdx="3">
    <p:extLst>
      <p:ext uri="{19B8F6BF-5375-455C-9EA6-DF929625EA0E}">
        <p15:presenceInfo xmlns:p15="http://schemas.microsoft.com/office/powerpoint/2012/main" userId="Note" providerId="None"/>
      </p:ext>
    </p:extLst>
  </p:cmAuthor>
  <p:cmAuthor id="5" name="Jehle, Angela" initials="JA [2]" lastIdx="15" clrIdx="4">
    <p:extLst>
      <p:ext uri="{19B8F6BF-5375-455C-9EA6-DF929625EA0E}">
        <p15:presenceInfo xmlns:p15="http://schemas.microsoft.com/office/powerpoint/2012/main" userId="S::ajehle@air.org::1e247570-42be-4474-860a-7a431184c2df" providerId="AD"/>
      </p:ext>
    </p:extLst>
  </p:cmAuthor>
  <p:cmAuthor id="6" name="Microsoft Office User" initials="Office [2]" lastIdx="1" clrIdx="5"/>
  <p:cmAuthor id="7" name="Microsoft Office User" initials="Office [7]" lastIdx="1" clrIdx="6"/>
  <p:cmAuthor id="8" name="Microsoft Office User" initials="Office [6]" lastIdx="1" clrIdx="7"/>
  <p:cmAuthor id="9" name="Cassiday, Daniel" initials="DC" lastIdx="44" clrIdx="8"/>
  <p:cmAuthor id="10" name="Hajara, Debapriya (Diya)" initials="HD(" lastIdx="11" clrIdx="9">
    <p:extLst>
      <p:ext uri="{19B8F6BF-5375-455C-9EA6-DF929625EA0E}">
        <p15:presenceInfo xmlns:p15="http://schemas.microsoft.com/office/powerpoint/2012/main" userId="S-1-5-21-1472932569-214068005-926709054-55701" providerId="AD"/>
      </p:ext>
    </p:extLst>
  </p:cmAuthor>
  <p:cmAuthor id="11" name="Strittmatter, Jennifer" initials="SJ" lastIdx="60" clrIdx="10">
    <p:extLst>
      <p:ext uri="{19B8F6BF-5375-455C-9EA6-DF929625EA0E}">
        <p15:presenceInfo xmlns:p15="http://schemas.microsoft.com/office/powerpoint/2012/main" userId="S-1-5-21-1472932569-214068005-926709054-73878" providerId="AD"/>
      </p:ext>
    </p:extLst>
  </p:cmAuthor>
  <p:cmAuthor id="12" name="Strittmatter, Jennifer" initials="SJ [2]" lastIdx="41" clrIdx="11">
    <p:extLst>
      <p:ext uri="{19B8F6BF-5375-455C-9EA6-DF929625EA0E}">
        <p15:presenceInfo xmlns:p15="http://schemas.microsoft.com/office/powerpoint/2012/main" userId="S::jstrittmatter@air.org::5b890a84-78d8-4fc1-ac1c-46682033f69d" providerId="AD"/>
      </p:ext>
    </p:extLst>
  </p:cmAuthor>
  <p:cmAuthor id="13" name="Cassiday, Daniel" initials="CD" lastIdx="7" clrIdx="12">
    <p:extLst>
      <p:ext uri="{19B8F6BF-5375-455C-9EA6-DF929625EA0E}">
        <p15:presenceInfo xmlns:p15="http://schemas.microsoft.com/office/powerpoint/2012/main" userId="S-1-5-21-1472932569-214068005-926709054-65810" providerId="AD"/>
      </p:ext>
    </p:extLst>
  </p:cmAuthor>
  <p:cmAuthor id="14" name="Hannah Hattamer" initials="HH" lastIdx="34" clrIdx="13">
    <p:extLst>
      <p:ext uri="{19B8F6BF-5375-455C-9EA6-DF929625EA0E}">
        <p15:presenceInfo xmlns:p15="http://schemas.microsoft.com/office/powerpoint/2012/main" userId="S::hannah.hattamer@cambiumassessment.com::081f2ea5-9ee1-4d65-901b-dad6708754c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364"/>
    <a:srgbClr val="53565A"/>
    <a:srgbClr val="2C9ED9"/>
    <a:srgbClr val="C6E7F7"/>
    <a:srgbClr val="26ABE1"/>
    <a:srgbClr val="319EFF"/>
    <a:srgbClr val="B9BBBE"/>
    <a:srgbClr val="A8CF91"/>
    <a:srgbClr val="00629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70918CE-3593-4766-BCB9-121BF4E22A45}">
  <a:tblStyle styleId="{31832965-C026-47F6-861E-5072A00C4E13}" styleName="Custom Accent 1">
    <a:wholeTbl>
      <a:tcTxStyle>
        <a:fontRef idx="minor">
          <a:schemeClr val="tx1"/>
        </a:fontRef>
        <a:schemeClr val="tx1"/>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schemeClr val="accent1"/>
              </a:solidFill>
            </a:ln>
          </a:insideV>
        </a:tcBdr>
        <a:fill>
          <a:solidFill>
            <a:prstClr val="white"/>
          </a:solidFill>
        </a:fill>
      </a:tcStyle>
    </a:wholeTbl>
    <a:band1H>
      <a:tcStyle>
        <a:tcBdr/>
        <a:fill>
          <a:solidFill>
            <a:schemeClr val="bg2"/>
          </a:solidFill>
        </a:fill>
      </a:tcStyle>
    </a:band1H>
    <a:band2H>
      <a:tcStyle>
        <a:tcBdr/>
      </a:tcStyle>
    </a:band2H>
    <a:band1V>
      <a:tcStyle>
        <a:tcBdr/>
        <a:fill>
          <a:solidFill>
            <a:schemeClr val="bg2"/>
          </a:solidFill>
        </a:fill>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solidFill>
            </a:ln>
          </a:insideH>
          <a:insideV>
            <a:ln w="9525" cmpd="sng">
              <a:solidFill>
                <a:prstClr val="white"/>
              </a:solidFill>
            </a:ln>
          </a:insideV>
        </a:tcBdr>
        <a:fill>
          <a:solidFill>
            <a:schemeClr val="accent1"/>
          </a:solidFill>
        </a:fill>
      </a:tcStyle>
    </a:firstRow>
  </a:tblStyle>
  <a:tblStyle styleId="{470918CE-3593-4766-BCB9-121BF4E22A45}" styleName="Custom Accent 2">
    <a:wholeTbl>
      <a:tcTxStyle>
        <a:fontRef idx="minor">
          <a:schemeClr val="tx1"/>
        </a:fontRef>
        <a:schemeClr val="tx1"/>
      </a:tcTxStyle>
      <a:tcStyle>
        <a:tcBdr>
          <a:left>
            <a:ln w="38100" cmpd="sng">
              <a:solidFill>
                <a:prstClr val="white"/>
              </a:solidFill>
            </a:ln>
          </a:left>
          <a:right>
            <a:ln w="38100" cmpd="sng">
              <a:solidFill>
                <a:prstClr val="white"/>
              </a:solidFill>
            </a:ln>
          </a:right>
          <a:top>
            <a:ln w="38100" cmpd="sng">
              <a:solidFill>
                <a:prstClr val="white"/>
              </a:solidFill>
            </a:ln>
          </a:top>
          <a:bottom>
            <a:ln w="38100" cmpd="sng">
              <a:solidFill>
                <a:prstClr val="white"/>
              </a:solidFill>
            </a:ln>
          </a:bottom>
          <a:insideH>
            <a:ln w="38100" cmpd="sng">
              <a:solidFill>
                <a:prstClr val="white"/>
              </a:solidFill>
            </a:ln>
          </a:insideH>
          <a:insideV>
            <a:ln w="38100" cmpd="sng">
              <a:solidFill>
                <a:prstClr val="white"/>
              </a:solidFill>
            </a:ln>
          </a:insideV>
        </a:tcBdr>
        <a:fill>
          <a:solidFill>
            <a:schemeClr val="bg2"/>
          </a:solidFill>
        </a:fill>
      </a:tcStyle>
    </a:wholeTbl>
    <a:band1H>
      <a:tcStyle>
        <a:tcBdr/>
      </a:tcStyle>
    </a:band1H>
    <a:band2H>
      <a:tcStyle>
        <a:tcBdr/>
      </a:tcStyle>
    </a:band2H>
    <a:band1V>
      <a:tcStyle>
        <a:tcBdr/>
      </a:tcStyle>
    </a:band1V>
    <a:band2V>
      <a:tcStyle>
        <a:tcBdr/>
      </a:tcStyle>
    </a:band2V>
    <a:lastCol>
      <a:tcTxStyle b="on">
        <a:fontRef idx="minor">
          <a:schemeClr val="tx1"/>
        </a:fontRef>
        <a:schemeClr val="tx1"/>
      </a:tcTxStyle>
      <a:tcStyle>
        <a:tcBdr/>
      </a:tcStyle>
    </a:lastCol>
    <a:firstCol>
      <a:tcTxStyle b="on">
        <a:fontRef idx="minor">
          <a:schemeClr val="tx1"/>
        </a:fontRef>
        <a:schemeClr val="tx1"/>
      </a:tcTxStyle>
      <a:tcStyle>
        <a:tcBdr/>
      </a:tcStyle>
    </a:firstCol>
    <a:lastRow>
      <a:tcTxStyle b="on">
        <a:fontRef idx="minor">
          <a:schemeClr val="tx1"/>
        </a:fontRef>
        <a:schemeClr val="tx1"/>
      </a:tcTxStyle>
      <a:tcStyle>
        <a:tcBdr/>
      </a:tcStyle>
    </a:lastRow>
    <a:firstRow>
      <a:tcTxStyle b="on">
        <a:fontRef idx="minor">
          <a:prstClr val="white"/>
        </a:fontRef>
        <a:prstClr val="white"/>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2" autoAdjust="0"/>
    <p:restoredTop sz="78496" autoAdjust="0"/>
  </p:normalViewPr>
  <p:slideViewPr>
    <p:cSldViewPr snapToGrid="0">
      <p:cViewPr>
        <p:scale>
          <a:sx n="80" d="100"/>
          <a:sy n="80" d="100"/>
        </p:scale>
        <p:origin x="1542" y="216"/>
      </p:cViewPr>
      <p:guideLst>
        <p:guide orient="horz" pos="3840"/>
        <p:guide pos="3840"/>
      </p:guideLst>
    </p:cSldViewPr>
  </p:slideViewPr>
  <p:outlineViewPr>
    <p:cViewPr>
      <p:scale>
        <a:sx n="33" d="100"/>
        <a:sy n="33" d="100"/>
      </p:scale>
      <p:origin x="0" y="-79560"/>
    </p:cViewPr>
  </p:outlineViewPr>
  <p:notesTextViewPr>
    <p:cViewPr>
      <p:scale>
        <a:sx n="100" d="100"/>
        <a:sy n="100" d="100"/>
      </p:scale>
      <p:origin x="0" y="0"/>
    </p:cViewPr>
  </p:notesTextViewPr>
  <p:sorterViewPr>
    <p:cViewPr varScale="1">
      <p:scale>
        <a:sx n="1" d="1"/>
        <a:sy n="1" d="1"/>
      </p:scale>
      <p:origin x="0" y="-5429"/>
    </p:cViewPr>
  </p:sorterViewPr>
  <p:notesViewPr>
    <p:cSldViewPr snapToGrid="0">
      <p:cViewPr varScale="1">
        <p:scale>
          <a:sx n="62" d="100"/>
          <a:sy n="62" d="100"/>
        </p:scale>
        <p:origin x="1675" y="25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5273009" y="6578307"/>
            <a:ext cx="4033943" cy="351155"/>
          </a:xfrm>
          <a:prstGeom prst="rect">
            <a:avLst/>
          </a:prstGeom>
        </p:spPr>
        <p:txBody>
          <a:bodyPr vert="horz" lIns="93324" tIns="46662" rIns="93324" bIns="46662" rtlCol="0" anchor="b" anchorCtr="0"/>
          <a:lstStyle>
            <a:lvl1pPr algn="r">
              <a:defRPr sz="1200"/>
            </a:lvl1pPr>
          </a:lstStyle>
          <a:p>
            <a:r>
              <a:rPr lang="en-US" sz="1000" dirty="0">
                <a:latin typeface="Calibri" panose="020F0502020204030204" pitchFamily="34" charset="0"/>
              </a:rPr>
              <a:t>(added from Insert tab, Header &amp; Footer icon, Fixed Date and time)  1/23/2018</a:t>
            </a:r>
            <a:endParaRPr lang="en-US" sz="1000" dirty="0"/>
          </a:p>
        </p:txBody>
      </p:sp>
      <p:sp>
        <p:nvSpPr>
          <p:cNvPr id="4" name="Footer Placeholder 3"/>
          <p:cNvSpPr>
            <a:spLocks noGrp="1"/>
          </p:cNvSpPr>
          <p:nvPr>
            <p:ph type="ftr" sz="quarter" idx="2"/>
          </p:nvPr>
        </p:nvSpPr>
        <p:spPr>
          <a:xfrm>
            <a:off x="6" y="6577088"/>
            <a:ext cx="4033943" cy="351155"/>
          </a:xfrm>
          <a:prstGeom prst="rect">
            <a:avLst/>
          </a:prstGeom>
        </p:spPr>
        <p:txBody>
          <a:bodyPr vert="horz" lIns="93324" tIns="46662" rIns="93324" bIns="46662" rtlCol="0" anchor="b"/>
          <a:lstStyle>
            <a:lvl1pPr algn="l">
              <a:defRPr sz="1200"/>
            </a:lvl1pPr>
          </a:lstStyle>
          <a:p>
            <a:r>
              <a:rPr lang="en-US" sz="1000" dirty="0">
                <a:latin typeface="Calibri" panose="020F0502020204030204" pitchFamily="34" charset="0"/>
              </a:rPr>
              <a:t>Presentation Title (added from Insert tab, Header &amp; Footer icon)</a:t>
            </a:r>
            <a:endParaRPr lang="en-US" sz="1000" dirty="0"/>
          </a:p>
        </p:txBody>
      </p:sp>
      <p:sp>
        <p:nvSpPr>
          <p:cNvPr id="5" name="Slide Number Placeholder 4"/>
          <p:cNvSpPr>
            <a:spLocks noGrp="1"/>
          </p:cNvSpPr>
          <p:nvPr>
            <p:ph type="sldNum" sz="quarter" idx="3"/>
          </p:nvPr>
        </p:nvSpPr>
        <p:spPr>
          <a:xfrm>
            <a:off x="4486100" y="6680115"/>
            <a:ext cx="339153" cy="248124"/>
          </a:xfrm>
          <a:prstGeom prst="rect">
            <a:avLst/>
          </a:prstGeom>
        </p:spPr>
        <p:txBody>
          <a:bodyPr vert="horz" wrap="none" lIns="93324" tIns="46662" rIns="93324" bIns="46662" rtlCol="0" anchor="b">
            <a:spAutoFit/>
          </a:bodyPr>
          <a:lstStyle>
            <a:lvl1pPr algn="r">
              <a:defRPr sz="1200"/>
            </a:lvl1pPr>
          </a:lstStyle>
          <a:p>
            <a:fld id="{8ECF3336-8297-0546-B238-9969018B7F84}" type="slidenum">
              <a:rPr lang="en-US" sz="1000"/>
              <a:t>‹#›</a:t>
            </a:fld>
            <a:endParaRPr lang="en-US" sz="1000" dirty="0"/>
          </a:p>
        </p:txBody>
      </p:sp>
      <p:pic>
        <p:nvPicPr>
          <p:cNvPr id="11" name="Picture 10">
            <a:extLst>
              <a:ext uri="{FF2B5EF4-FFF2-40B4-BE49-F238E27FC236}">
                <a16:creationId xmlns:a16="http://schemas.microsoft.com/office/drawing/2014/main" id="{C06ED5D5-4B95-4241-858C-94762E2091A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23396" y="110101"/>
            <a:ext cx="1585411" cy="266019"/>
          </a:xfrm>
          <a:prstGeom prst="rect">
            <a:avLst/>
          </a:prstGeom>
        </p:spPr>
      </p:pic>
    </p:spTree>
    <p:extLst>
      <p:ext uri="{BB962C8B-B14F-4D97-AF65-F5344CB8AC3E}">
        <p14:creationId xmlns:p14="http://schemas.microsoft.com/office/powerpoint/2010/main" val="3000343814"/>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rcRect/>
          <a:stretch/>
        </p:blipFill>
        <p:spPr>
          <a:xfrm>
            <a:off x="7564617" y="132033"/>
            <a:ext cx="1598061" cy="268141"/>
          </a:xfrm>
          <a:prstGeom prst="rect">
            <a:avLst/>
          </a:prstGeom>
        </p:spPr>
      </p:pic>
      <p:sp>
        <p:nvSpPr>
          <p:cNvPr id="3" name="Date Placeholder 2"/>
          <p:cNvSpPr>
            <a:spLocks noGrp="1"/>
          </p:cNvSpPr>
          <p:nvPr>
            <p:ph type="dt" idx="1"/>
          </p:nvPr>
        </p:nvSpPr>
        <p:spPr>
          <a:xfrm>
            <a:off x="5273009" y="6554898"/>
            <a:ext cx="4033943" cy="468207"/>
          </a:xfrm>
          <a:prstGeom prst="rect">
            <a:avLst/>
          </a:prstGeom>
        </p:spPr>
        <p:txBody>
          <a:bodyPr vert="horz" lIns="93324" tIns="46662" rIns="93324" bIns="46662" rtlCol="0" anchor="b" anchorCtr="0"/>
          <a:lstStyle>
            <a:lvl1pPr algn="r">
              <a:defRPr sz="1000" baseline="0">
                <a:latin typeface="Calibri"/>
              </a:defRPr>
            </a:lvl1pPr>
          </a:lstStyle>
          <a:p>
            <a:r>
              <a:rPr lang="en-US"/>
              <a:t>(added from Insert tab, Header &amp; Footer icon, Fixed Date and time)  1/23/2018</a:t>
            </a:r>
            <a:endParaRPr lang="en-US" dirty="0"/>
          </a:p>
        </p:txBody>
      </p:sp>
      <p:sp>
        <p:nvSpPr>
          <p:cNvPr id="4" name="Slide Image Placeholder 3"/>
          <p:cNvSpPr>
            <a:spLocks noGrp="1" noRot="1" noChangeAspect="1"/>
          </p:cNvSpPr>
          <p:nvPr>
            <p:ph type="sldImg" idx="2"/>
          </p:nvPr>
        </p:nvSpPr>
        <p:spPr>
          <a:xfrm>
            <a:off x="2814638" y="520700"/>
            <a:ext cx="3679825" cy="2070100"/>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2" y="2672781"/>
            <a:ext cx="9306946" cy="3799793"/>
          </a:xfrm>
          <a:prstGeom prst="rect">
            <a:avLst/>
          </a:prstGeom>
        </p:spPr>
        <p:txBody>
          <a:bodyPr vert="horz" lIns="93324" tIns="46662" rIns="93324" bIns="46662"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6" y="6554900"/>
            <a:ext cx="4033943" cy="468207"/>
          </a:xfrm>
          <a:prstGeom prst="rect">
            <a:avLst/>
          </a:prstGeom>
        </p:spPr>
        <p:txBody>
          <a:bodyPr vert="horz" lIns="93324" tIns="46662" rIns="93324" bIns="46662" rtlCol="0" anchor="b" anchorCtr="0"/>
          <a:lstStyle>
            <a:lvl1pPr algn="l">
              <a:defRPr sz="1100">
                <a:latin typeface="Calibri"/>
              </a:defRPr>
            </a:lvl1pPr>
          </a:lstStyle>
          <a:p>
            <a:r>
              <a:rPr lang="en-US" dirty="0"/>
              <a:t>Presentation Title (added from Insert tab, Header &amp; Footer icon)</a:t>
            </a:r>
          </a:p>
        </p:txBody>
      </p:sp>
      <p:sp>
        <p:nvSpPr>
          <p:cNvPr id="7" name="Slide Number Placeholder 6"/>
          <p:cNvSpPr>
            <a:spLocks noGrp="1"/>
          </p:cNvSpPr>
          <p:nvPr>
            <p:ph type="sldNum" sz="quarter" idx="5"/>
          </p:nvPr>
        </p:nvSpPr>
        <p:spPr>
          <a:xfrm>
            <a:off x="4563180" y="6789014"/>
            <a:ext cx="182742" cy="231784"/>
          </a:xfrm>
          <a:prstGeom prst="rect">
            <a:avLst/>
          </a:prstGeom>
        </p:spPr>
        <p:txBody>
          <a:bodyPr vert="horz" wrap="none" lIns="0" tIns="0" rIns="0" bIns="46662" rtlCol="0" anchor="ctr" anchorCtr="1">
            <a:spAutoFit/>
          </a:bodyPr>
          <a:lstStyle>
            <a:lvl1pPr algn="ctr">
              <a:defRPr sz="1200">
                <a:latin typeface="Calibri"/>
              </a:defRPr>
            </a:lvl1pPr>
          </a:lstStyle>
          <a:p>
            <a:fld id="{B54DC83E-89B8-4806-9A94-7D2BAA520DC6}" type="slidenum">
              <a:rPr lang="en-US" smtClean="0"/>
              <a:pPr/>
              <a:t>‹#›</a:t>
            </a:fld>
            <a:endParaRPr lang="en-US" dirty="0"/>
          </a:p>
        </p:txBody>
      </p:sp>
    </p:spTree>
    <p:extLst>
      <p:ext uri="{BB962C8B-B14F-4D97-AF65-F5344CB8AC3E}">
        <p14:creationId xmlns:p14="http://schemas.microsoft.com/office/powerpoint/2010/main" val="2609732638"/>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Calibri"/>
        <a:ea typeface="+mn-ea"/>
        <a:cs typeface="+mn-cs"/>
      </a:defRPr>
    </a:lvl1pPr>
    <a:lvl2pPr marL="457200" algn="l" defTabSz="914400" rtl="0" eaLnBrk="1" latinLnBrk="0" hangingPunct="1">
      <a:defRPr sz="1200" kern="1200">
        <a:solidFill>
          <a:schemeClr val="tx1"/>
        </a:solidFill>
        <a:latin typeface="Calibri"/>
        <a:ea typeface="+mn-ea"/>
        <a:cs typeface="+mn-cs"/>
      </a:defRPr>
    </a:lvl2pPr>
    <a:lvl3pPr marL="914400" algn="l" defTabSz="914400" rtl="0" eaLnBrk="1" latinLnBrk="0" hangingPunct="1">
      <a:defRPr sz="1200" kern="1200">
        <a:solidFill>
          <a:schemeClr val="tx1"/>
        </a:solidFill>
        <a:latin typeface="Calibri"/>
        <a:ea typeface="+mn-ea"/>
        <a:cs typeface="+mn-cs"/>
      </a:defRPr>
    </a:lvl3pPr>
    <a:lvl4pPr marL="1371600" algn="l" defTabSz="914400" rtl="0" eaLnBrk="1" latinLnBrk="0" hangingPunct="1">
      <a:defRPr sz="1200" kern="1200">
        <a:solidFill>
          <a:schemeClr val="tx1"/>
        </a:solidFill>
        <a:latin typeface="Calibri"/>
        <a:ea typeface="+mn-ea"/>
        <a:cs typeface="+mn-cs"/>
      </a:defRPr>
    </a:lvl4pPr>
    <a:lvl5pPr marL="1828800" algn="l" defTabSz="914400" rtl="0" eaLnBrk="1" latinLnBrk="0" hangingPunct="1">
      <a:defRPr sz="1200" kern="1200">
        <a:solidFill>
          <a:schemeClr val="tx1"/>
        </a:solidFill>
        <a:latin typeface="Calibri"/>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mailto:DoNotReply@cambiumassessment.com"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online training module for the Test Information Distribution Engine, also known as TIDE. This training module includes many examples of TIDE’s features. The </a:t>
            </a:r>
            <a:r>
              <a:rPr lang="en-US" i="1" dirty="0">
                <a:latin typeface="Arial" panose="020B0604020202020204" pitchFamily="34" charset="0"/>
                <a:cs typeface="Arial" panose="020B0604020202020204" pitchFamily="34" charset="0"/>
              </a:rPr>
              <a:t>TIDE User Guide </a:t>
            </a:r>
            <a:r>
              <a:rPr lang="en-US" dirty="0">
                <a:latin typeface="Arial" panose="020B0604020202020204" pitchFamily="34" charset="0"/>
                <a:cs typeface="Arial" panose="020B0604020202020204" pitchFamily="34" charset="0"/>
              </a:rPr>
              <a:t>on your state’s portal has additional information about features in your state's version of TIDE.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Please note that your state’s version of TIDE may differ from the images shown in this presentation. </a:t>
            </a:r>
          </a:p>
          <a:p>
            <a:endParaRPr lang="en-US" sz="1200" dirty="0"/>
          </a:p>
        </p:txBody>
      </p:sp>
      <p:sp>
        <p:nvSpPr>
          <p:cNvPr id="4" name="Slide Number Placeholder 3"/>
          <p:cNvSpPr>
            <a:spLocks noGrp="1"/>
          </p:cNvSpPr>
          <p:nvPr>
            <p:ph type="sldNum" sz="quarter" idx="10"/>
          </p:nvPr>
        </p:nvSpPr>
        <p:spPr>
          <a:xfrm>
            <a:off x="4615277" y="6789012"/>
            <a:ext cx="78548" cy="231784"/>
          </a:xfrm>
        </p:spPr>
        <p:txBody>
          <a:bodyPr/>
          <a:lstStyle/>
          <a:p>
            <a:fld id="{B54DC83E-89B8-4806-9A94-7D2BAA520DC6}" type="slidenum">
              <a:rPr lang="en-US" smtClean="0"/>
              <a:pPr/>
              <a:t>1</a:t>
            </a:fld>
            <a:endParaRPr lang="en-US" dirty="0"/>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r>
              <a:rPr lang="en-US"/>
              <a:t>(added from Insert tab, Header &amp; Footer icon, Fixed Date and time)  1/23/2018</a:t>
            </a:r>
            <a:endParaRPr lang="en-US" dirty="0"/>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r>
              <a:rPr lang="en-US"/>
              <a:t>Presentation Title (added from Insert tab, Header &amp; Footer icon)</a:t>
            </a:r>
            <a:endParaRPr lang="en-US" dirty="0"/>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0" dirty="0">
                <a:latin typeface="Arial" panose="020B0604020202020204" pitchFamily="34" charset="0"/>
                <a:cs typeface="Arial" panose="020B0604020202020204" pitchFamily="34" charset="0"/>
              </a:rPr>
              <a:t>Preparing for Testing </a:t>
            </a:r>
            <a:r>
              <a:rPr lang="en-US" dirty="0">
                <a:latin typeface="Arial" panose="020B0604020202020204" pitchFamily="34" charset="0"/>
                <a:cs typeface="Arial" panose="020B0604020202020204" pitchFamily="34" charset="0"/>
              </a:rPr>
              <a:t>section are typically performed before testing begins. </a:t>
            </a:r>
            <a:r>
              <a:rPr lang="en-US" u="none" dirty="0">
                <a:latin typeface="Arial" panose="020B0604020202020204" pitchFamily="34" charset="0"/>
                <a:cs typeface="Arial" panose="020B0604020202020204" pitchFamily="34" charset="0"/>
              </a:rPr>
              <a:t>T</a:t>
            </a:r>
            <a:r>
              <a:rPr lang="en-US" dirty="0">
                <a:latin typeface="Arial" panose="020B0604020202020204" pitchFamily="34" charset="0"/>
                <a:cs typeface="Arial" panose="020B0604020202020204" pitchFamily="34" charset="0"/>
              </a:rPr>
              <a:t>his category includes tasks for managing records for users, students, test settings, and rosters.</a:t>
            </a:r>
          </a:p>
          <a:p>
            <a:pPr defTabSz="950737">
              <a:defRPr/>
            </a:pPr>
            <a:endParaRPr lang="en-US" dirty="0">
              <a:latin typeface="Arial" panose="020B0604020202020204" pitchFamily="34" charset="0"/>
              <a:cs typeface="Arial" panose="020B0604020202020204" pitchFamily="34" charset="0"/>
            </a:endParaRPr>
          </a:p>
          <a:p>
            <a:pPr marL="0" marR="0" lvl="0" indent="0" algn="l" defTabSz="950737" rtl="0" eaLnBrk="1" fontAlgn="auto" latinLnBrk="0" hangingPunct="1">
              <a:lnSpc>
                <a:spcPct val="100000"/>
              </a:lnSpc>
              <a:spcBef>
                <a:spcPts val="0"/>
              </a:spcBef>
              <a:spcAft>
                <a:spcPts val="0"/>
              </a:spcAft>
              <a:buClrTx/>
              <a:buSzTx/>
              <a:buFontTx/>
              <a:buNone/>
              <a:tabLst/>
              <a:defRPr/>
            </a:pPr>
            <a:r>
              <a:rPr lang="en-US" dirty="0"/>
              <a:t>TIDE can group students into rosters. A roster is a collection of students sharing a similar characteristic who are assigned to a specific teacher. Rosters typically represent classrooms, but they can also be used to group students with special needs or students participating in particular activities or programs. Once scores are calculated, users can visualize how a roster of students performed as a group.</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10</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Tasks in the </a:t>
            </a:r>
            <a:r>
              <a:rPr lang="en-US" b="0" dirty="0">
                <a:latin typeface="Arial" panose="020B0604020202020204" pitchFamily="34" charset="0"/>
                <a:cs typeface="Arial" panose="020B0604020202020204" pitchFamily="34" charset="0"/>
              </a:rPr>
              <a:t>Administering Tests </a:t>
            </a:r>
            <a:r>
              <a:rPr lang="en-US" dirty="0">
                <a:latin typeface="Arial" panose="020B0604020202020204" pitchFamily="34" charset="0"/>
                <a:cs typeface="Arial" panose="020B0604020202020204" pitchFamily="34" charset="0"/>
              </a:rPr>
              <a:t>section are typically performed during the test window.</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Test administrators may use TIDE to invalidate a test, reset a test, or reopen a test. </a:t>
            </a:r>
          </a:p>
          <a:p>
            <a:pPr defTabSz="950737">
              <a:defRPr/>
            </a:pPr>
            <a:endParaRPr lang="en-US" dirty="0">
              <a:latin typeface="Arial" panose="020B0604020202020204" pitchFamily="34" charset="0"/>
              <a:cs typeface="Arial" panose="020B0604020202020204" pitchFamily="34" charset="0"/>
            </a:endParaRPr>
          </a:p>
          <a:p>
            <a:pPr defTabSz="950737">
              <a:defRPr/>
            </a:pPr>
            <a:r>
              <a:rPr lang="en-US" dirty="0">
                <a:latin typeface="Arial" panose="020B0604020202020204" pitchFamily="34" charset="0"/>
                <a:cs typeface="Arial" panose="020B0604020202020204" pitchFamily="34" charset="0"/>
              </a:rPr>
              <a:t>In this section, you may also monitor test progress and generate test participation reports.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11</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In the </a:t>
            </a:r>
            <a:r>
              <a:rPr lang="en-US" b="0" dirty="0">
                <a:latin typeface="Arial" panose="020B0604020202020204" pitchFamily="34" charset="0"/>
                <a:cs typeface="Arial" panose="020B0604020202020204" pitchFamily="34" charset="0"/>
              </a:rPr>
              <a:t>After Testing </a:t>
            </a:r>
            <a:r>
              <a:rPr lang="en-US" dirty="0">
                <a:latin typeface="Arial" panose="020B0604020202020204" pitchFamily="34" charset="0"/>
                <a:cs typeface="Arial" panose="020B0604020202020204" pitchFamily="34" charset="0"/>
              </a:rPr>
              <a:t>section, you can perform data cleanup operations such as entering codes to explain student non-participation and resolving test discrepancies. </a:t>
            </a:r>
          </a:p>
          <a:p>
            <a:pPr defTabSz="950737">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12</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t>A banner appears at the top of each TIDE page showing the current test administration and your current user role. On the left, there is a drop-down list for accessing other Cambium Assessment applications. You will also find a General Resources drop-down list (if available in your state), a Help button that displays the TIDE User Guide, an Inbox button, a Manage Account drop-down list where you may set up your account details, and a Log Out button.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13</a:t>
            </a:fld>
            <a:endParaRPr lang="en-US" dirty="0"/>
          </a:p>
        </p:txBody>
      </p:sp>
    </p:spTree>
    <p:extLst>
      <p:ext uri="{BB962C8B-B14F-4D97-AF65-F5344CB8AC3E}">
        <p14:creationId xmlns:p14="http://schemas.microsoft.com/office/powerpoint/2010/main" val="4043175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download </a:t>
            </a:r>
            <a:r>
              <a:rPr lang="en-US" b="0" baseline="0" dirty="0">
                <a:latin typeface="Arial" panose="020B0604020202020204" pitchFamily="34" charset="0"/>
                <a:cs typeface="Arial" panose="020B0604020202020204" pitchFamily="34" charset="0"/>
              </a:rPr>
              <a:t>resources that may be needed for online testing, such as test administration forms and secure materials used for </a:t>
            </a:r>
            <a:r>
              <a:rPr lang="en-US" b="0" baseline="0" dirty="0" err="1">
                <a:latin typeface="Arial" panose="020B0604020202020204" pitchFamily="34" charset="0"/>
                <a:cs typeface="Arial" panose="020B0604020202020204" pitchFamily="34" charset="0"/>
              </a:rPr>
              <a:t>handscoring</a:t>
            </a:r>
            <a:r>
              <a:rPr lang="en-US" b="0" baseline="0" dirty="0">
                <a:latin typeface="Arial" panose="020B0604020202020204" pitchFamily="34" charset="0"/>
                <a:cs typeface="Arial" panose="020B0604020202020204" pitchFamily="34" charset="0"/>
              </a:rPr>
              <a:t>, click the General Resources drop-down list in the banner.</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14</a:t>
            </a:fld>
            <a:endParaRPr lang="en-US" dirty="0"/>
          </a:p>
        </p:txBody>
      </p:sp>
    </p:spTree>
    <p:extLst>
      <p:ext uri="{BB962C8B-B14F-4D97-AF65-F5344CB8AC3E}">
        <p14:creationId xmlns:p14="http://schemas.microsoft.com/office/powerpoint/2010/main" val="10637108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t>To access secure documents and files you have previously exported in TIDE and other Cambium Assessment systems, click the Inbox button in the banner. Note that files are displayed in the order that they are generated, uploaded, or archived.  The Inbox displays the name of the file, creation and expiration dates, days available, and an actions column. To show system and custom labels, select Show on the corresponding toggle bar and mark checkboxes for the label(s) you wish to display. To hide labels, select Hide on the appropriate toggle bar. </a:t>
            </a:r>
          </a:p>
          <a:p>
            <a:endParaRPr lang="en-US" dirty="0"/>
          </a:p>
          <a:p>
            <a:r>
              <a:rPr lang="en-US" dirty="0"/>
              <a:t>For more information on the Inbox and its features, see the TIDE User Guide.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15</a:t>
            </a:fld>
            <a:endParaRPr lang="en-US" dirty="0"/>
          </a:p>
        </p:txBody>
      </p:sp>
    </p:spTree>
    <p:extLst>
      <p:ext uri="{BB962C8B-B14F-4D97-AF65-F5344CB8AC3E}">
        <p14:creationId xmlns:p14="http://schemas.microsoft.com/office/powerpoint/2010/main" val="1409781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You can send a file or files from TIDE to individual recipients by email address or to groups of recipients by user role. </a:t>
            </a:r>
            <a:endParaRPr lang="en-US" dirty="0"/>
          </a:p>
          <a:p>
            <a:pPr marL="0" indent="0">
              <a:buFont typeface="Arial" panose="020B0604020202020204" pitchFamily="34" charset="0"/>
              <a:buNone/>
            </a:pPr>
            <a:r>
              <a:rPr lang="en-US" dirty="0"/>
              <a:t>To send files, select the Inbox button from the TIDE banner. Next, select the </a:t>
            </a:r>
            <a:r>
              <a:rPr lang="en-US" b="0" dirty="0"/>
              <a:t>Send Files t</a:t>
            </a:r>
            <a:r>
              <a:rPr lang="en-US" dirty="0"/>
              <a:t>ab at the top of the window.</a:t>
            </a:r>
          </a:p>
          <a:p>
            <a:pPr lvl="0"/>
            <a:r>
              <a:rPr lang="en-US" sz="1200" kern="1200" dirty="0">
                <a:solidFill>
                  <a:schemeClr val="tx1"/>
                </a:solidFill>
                <a:effectLst/>
                <a:latin typeface="Calibri"/>
                <a:ea typeface="+mn-ea"/>
                <a:cs typeface="+mn-cs"/>
              </a:rPr>
              <a:t>Select </a:t>
            </a:r>
            <a:r>
              <a:rPr lang="en-US" sz="1200" b="0" kern="1200" dirty="0">
                <a:solidFill>
                  <a:schemeClr val="tx1"/>
                </a:solidFill>
                <a:effectLst/>
                <a:latin typeface="Calibri"/>
                <a:ea typeface="+mn-ea"/>
                <a:cs typeface="+mn-cs"/>
              </a:rPr>
              <a:t>By Role </a:t>
            </a:r>
            <a:r>
              <a:rPr lang="en-US" sz="1200" kern="1200" dirty="0">
                <a:solidFill>
                  <a:schemeClr val="tx1"/>
                </a:solidFill>
                <a:effectLst/>
                <a:latin typeface="Calibri"/>
                <a:ea typeface="+mn-ea"/>
                <a:cs typeface="+mn-cs"/>
              </a:rPr>
              <a:t>to send a file or files to a group of users by their user role. Select </a:t>
            </a:r>
            <a:r>
              <a:rPr lang="en-US" sz="1200" b="0" kern="1200" dirty="0">
                <a:solidFill>
                  <a:schemeClr val="tx1"/>
                </a:solidFill>
                <a:effectLst/>
                <a:latin typeface="Calibri"/>
                <a:ea typeface="+mn-ea"/>
                <a:cs typeface="+mn-cs"/>
              </a:rPr>
              <a:t>By Email </a:t>
            </a:r>
            <a:r>
              <a:rPr lang="en-US" sz="1200" kern="1200" dirty="0">
                <a:solidFill>
                  <a:schemeClr val="tx1"/>
                </a:solidFill>
                <a:effectLst/>
                <a:latin typeface="Calibri"/>
                <a:ea typeface="+mn-ea"/>
                <a:cs typeface="+mn-cs"/>
              </a:rPr>
              <a:t>to send a file or files to a single recipient by email address. </a:t>
            </a:r>
          </a:p>
          <a:p>
            <a:pPr lvl="0"/>
            <a:endParaRPr lang="en-US" sz="1200" kern="1200" dirty="0">
              <a:solidFill>
                <a:schemeClr val="tx1"/>
              </a:solidFill>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To send files by role, select the role group to which you want to send a file or files. A drop-down list appears.</a:t>
            </a:r>
          </a:p>
          <a:p>
            <a:pPr lvl="0" fontAlgn="base"/>
            <a:r>
              <a:rPr lang="en-US" sz="1200" kern="1200" dirty="0">
                <a:solidFill>
                  <a:schemeClr val="tx1"/>
                </a:solidFill>
                <a:effectLst/>
                <a:latin typeface="Calibri"/>
                <a:ea typeface="+mn-ea"/>
                <a:cs typeface="+mn-cs"/>
              </a:rPr>
              <a:t>Next, select the role or roles to which you want to send a file or files. You can choose </a:t>
            </a:r>
            <a:r>
              <a:rPr lang="en-US" sz="1200" b="0" kern="1200" dirty="0">
                <a:solidFill>
                  <a:schemeClr val="tx1"/>
                </a:solidFill>
                <a:effectLst/>
                <a:latin typeface="Calibri"/>
                <a:ea typeface="+mn-ea"/>
                <a:cs typeface="+mn-cs"/>
              </a:rPr>
              <a:t>Select all </a:t>
            </a:r>
            <a:r>
              <a:rPr lang="en-US" sz="1200" kern="1200" dirty="0">
                <a:solidFill>
                  <a:schemeClr val="tx1"/>
                </a:solidFill>
                <a:effectLst/>
                <a:latin typeface="Calibri"/>
                <a:ea typeface="+mn-ea"/>
                <a:cs typeface="+mn-cs"/>
              </a:rPr>
              <a:t>to send a file or files to all roles in the selected role group. </a:t>
            </a:r>
          </a:p>
          <a:p>
            <a:pPr lvl="0" fontAlgn="base"/>
            <a:r>
              <a:rPr lang="en-US" sz="1200" kern="1200" dirty="0">
                <a:solidFill>
                  <a:schemeClr val="tx1"/>
                </a:solidFill>
                <a:effectLst/>
                <a:latin typeface="Calibri"/>
                <a:ea typeface="+mn-ea"/>
                <a:cs typeface="+mn-cs"/>
              </a:rPr>
              <a:t>From the </a:t>
            </a:r>
            <a:r>
              <a:rPr lang="en-US" sz="1200" b="0" i="0" kern="1200" dirty="0">
                <a:solidFill>
                  <a:schemeClr val="tx1"/>
                </a:solidFill>
                <a:effectLst/>
                <a:latin typeface="Calibri"/>
                <a:ea typeface="+mn-ea"/>
                <a:cs typeface="+mn-cs"/>
              </a:rPr>
              <a:t>Select Organization(s) </a:t>
            </a:r>
            <a:r>
              <a:rPr lang="en-US" sz="1200" kern="1200" dirty="0">
                <a:solidFill>
                  <a:schemeClr val="tx1"/>
                </a:solidFill>
                <a:effectLst/>
                <a:latin typeface="Calibri"/>
                <a:ea typeface="+mn-ea"/>
                <a:cs typeface="+mn-cs"/>
              </a:rPr>
              <a:t>drop-down lists, select organizations that will receive the file(s) you send.</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To send files by email, enter the email address of the recipient to whom you wish to send a file or files. </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After selecting recipients, select </a:t>
            </a:r>
            <a:r>
              <a:rPr lang="en-US" sz="1200" b="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Browse</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 under the </a:t>
            </a:r>
            <a:r>
              <a:rPr lang="en-US" sz="1200" b="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Add File </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field to select a file or files to send. A file browser appears.</a:t>
            </a: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From the file browser, select up to 10 files to send.</a:t>
            </a:r>
          </a:p>
          <a:p>
            <a:pPr lvl="0" fontAlgn="base"/>
            <a:endPar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endParaRPr>
          </a:p>
          <a:p>
            <a:pPr lvl="0" fontAlgn="base"/>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Select </a:t>
            </a:r>
            <a:r>
              <a:rPr lang="en-US" sz="1200" b="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Send</a:t>
            </a:r>
            <a:r>
              <a:rPr lang="en-US" sz="1200" u="none" strike="noStrike" kern="1200" dirty="0">
                <a:solidFill>
                  <a:schemeClr val="tx1"/>
                </a:solidFill>
                <a:effectLst>
                  <a:glow>
                    <a:srgbClr val="000000"/>
                  </a:glow>
                  <a:outerShdw sx="0" sy="0">
                    <a:srgbClr val="000000"/>
                  </a:outerShdw>
                  <a:reflection stA="0" endPos="0" fadeDir="0" sx="0" sy="0"/>
                </a:effectLst>
                <a:latin typeface="Calibri"/>
                <a:ea typeface="+mn-ea"/>
                <a:cs typeface="+mn-cs"/>
              </a:rPr>
              <a:t>. </a:t>
            </a:r>
            <a:endParaRPr lang="en-US" dirty="0"/>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4028308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latin typeface="Arial" panose="020B0604020202020204" pitchFamily="34" charset="0"/>
                <a:cs typeface="Arial" panose="020B0604020202020204" pitchFamily="34" charset="0"/>
              </a:rPr>
              <a:t>The Manage Account drop-down list allows you to change the role you are using in TIDE (if you have been assigned multiple roles), update your contact information, and reset your password.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17</a:t>
            </a:fld>
            <a:endParaRPr lang="en-US" dirty="0"/>
          </a:p>
        </p:txBody>
      </p:sp>
    </p:spTree>
    <p:extLst>
      <p:ext uri="{BB962C8B-B14F-4D97-AF65-F5344CB8AC3E}">
        <p14:creationId xmlns:p14="http://schemas.microsoft.com/office/powerpoint/2010/main" val="13738999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you enter any task page, a navigation toolbar appears at the top of the page. This toolbar allows you to access each task and action that was available on the dashboard. To view the task menus for a particular TIDE category, click the icon for that category above the toolbar.</a:t>
            </a:r>
          </a:p>
          <a:p>
            <a:endParaRPr lang="en-US" dirty="0">
              <a:latin typeface="Arial" panose="020B0604020202020204" pitchFamily="34" charset="0"/>
              <a:cs typeface="Arial" panose="020B0604020202020204" pitchFamily="34" charset="0"/>
            </a:endParaRPr>
          </a:p>
          <a:p>
            <a:r>
              <a:rPr lang="en-US" baseline="0" dirty="0">
                <a:latin typeface="Arial" panose="020B0604020202020204" pitchFamily="34" charset="0"/>
                <a:cs typeface="Arial" panose="020B0604020202020204" pitchFamily="34" charset="0"/>
              </a:rPr>
              <a:t>Some pages in TIDE are divided into multiple </a:t>
            </a:r>
            <a:r>
              <a:rPr lang="en-US" dirty="0">
                <a:latin typeface="Arial" panose="020B0604020202020204" pitchFamily="34" charset="0"/>
                <a:cs typeface="Arial" panose="020B0604020202020204" pitchFamily="34" charset="0"/>
              </a:rPr>
              <a:t>panels. Each panel contains a group of related settings and fields that you can edit. You can click the</a:t>
            </a:r>
            <a:r>
              <a:rPr lang="en-US" baseline="0" dirty="0">
                <a:latin typeface="Arial" panose="020B0604020202020204" pitchFamily="34" charset="0"/>
                <a:cs typeface="Arial" panose="020B0604020202020204" pitchFamily="34" charset="0"/>
              </a:rPr>
              <a:t> minus sign</a:t>
            </a:r>
            <a:r>
              <a:rPr lang="en-US" dirty="0">
                <a:latin typeface="Arial" panose="020B0604020202020204" pitchFamily="34" charset="0"/>
                <a:cs typeface="Arial" panose="020B0604020202020204" pitchFamily="34" charset="0"/>
              </a:rPr>
              <a:t> in the upper-left corner of a panel to collapse it or click the</a:t>
            </a:r>
            <a:r>
              <a:rPr lang="en-US" baseline="0" dirty="0">
                <a:latin typeface="Arial" panose="020B0604020202020204" pitchFamily="34" charset="0"/>
                <a:cs typeface="Arial" panose="020B0604020202020204" pitchFamily="34" charset="0"/>
              </a:rPr>
              <a:t> plus sign</a:t>
            </a:r>
            <a:r>
              <a:rPr lang="en-US" dirty="0">
                <a:latin typeface="Arial" panose="020B0604020202020204" pitchFamily="34" charset="0"/>
                <a:cs typeface="Arial" panose="020B0604020202020204" pitchFamily="34" charset="0"/>
              </a:rPr>
              <a:t> in a collapsed panel to expand it.</a:t>
            </a:r>
            <a:r>
              <a:rPr lang="en-US" baseline="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Additionally, a floating </a:t>
            </a:r>
            <a:r>
              <a:rPr lang="en-US" b="0" dirty="0">
                <a:latin typeface="Arial" panose="020B0604020202020204" pitchFamily="34" charset="0"/>
                <a:cs typeface="Arial" panose="020B0604020202020204" pitchFamily="34" charset="0"/>
              </a:rPr>
              <a:t>Go to section </a:t>
            </a:r>
            <a:r>
              <a:rPr lang="en-US" dirty="0">
                <a:latin typeface="Arial" panose="020B0604020202020204" pitchFamily="34" charset="0"/>
                <a:cs typeface="Arial" panose="020B0604020202020204" pitchFamily="34" charset="0"/>
              </a:rPr>
              <a:t>toolbar appears on the left side of each page with multiple panels. This toolbar includes a numbered button for each panel in the form. You can hover over a button to display the label of the associated panel and click the button to jump to that panel.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18</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dirty="0">
                <a:latin typeface="Arial" panose="020B0604020202020204" pitchFamily="34" charset="0"/>
                <a:cs typeface="Arial" panose="020B0604020202020204" pitchFamily="34" charset="0"/>
              </a:rPr>
              <a:t>Most pages</a:t>
            </a:r>
            <a:r>
              <a:rPr lang="en-US" baseline="0" dirty="0">
                <a:latin typeface="Arial" panose="020B0604020202020204" pitchFamily="34" charset="0"/>
                <a:cs typeface="Arial" panose="020B0604020202020204" pitchFamily="34" charset="0"/>
              </a:rPr>
              <a:t> in TIDE have help text that describes the page and how to use it. To show or hide help text on a page, click the gray </a:t>
            </a:r>
            <a:r>
              <a:rPr lang="en-US" b="0" baseline="0" dirty="0">
                <a:latin typeface="Arial" panose="020B0604020202020204" pitchFamily="34" charset="0"/>
                <a:cs typeface="Arial" panose="020B0604020202020204" pitchFamily="34" charset="0"/>
              </a:rPr>
              <a:t>more info </a:t>
            </a:r>
            <a:r>
              <a:rPr lang="en-US" baseline="0" dirty="0">
                <a:latin typeface="Arial" panose="020B0604020202020204" pitchFamily="34" charset="0"/>
                <a:cs typeface="Arial" panose="020B0604020202020204" pitchFamily="34" charset="0"/>
              </a:rPr>
              <a:t>link under the page title.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read more-detailed information about the page that you are currently viewing, click the </a:t>
            </a:r>
            <a:r>
              <a:rPr lang="en-US" b="0" dirty="0">
                <a:latin typeface="Arial" panose="020B0604020202020204" pitchFamily="34" charset="0"/>
                <a:cs typeface="Arial" panose="020B0604020202020204" pitchFamily="34" charset="0"/>
              </a:rPr>
              <a:t>Help</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button in the banner.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19</a:t>
            </a:fld>
            <a:endParaRPr lang="en-US" dirty="0"/>
          </a:p>
        </p:txBody>
      </p:sp>
    </p:spTree>
    <p:extLst>
      <p:ext uri="{BB962C8B-B14F-4D97-AF65-F5344CB8AC3E}">
        <p14:creationId xmlns:p14="http://schemas.microsoft.com/office/powerpoint/2010/main" val="144431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dirty="0"/>
              <a:t>This presentation will address numerous topics in TIDE, including tasks that typically take place while preparing for testing, during test administration, and after testing has concluded.</a:t>
            </a:r>
          </a:p>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Calibri"/>
                <a:ea typeface="+mn-ea"/>
                <a:cs typeface="+mn-cs"/>
              </a:rPr>
              <a:t>At its core, TIDE is a registration system for users who will access CAI systems and students who will take CAI tests. Users of all CAI systems must be added to TIDE before they can access any CAI system. Students must be added to TIDE before they can test in TDS. Classes must be added in TIDE so Reporting can display scores at the classroom, school, complex, complex area, and state level. During testing, TIDE users can print test tickets, manage testing incident requests, and monitor test progress. After testing, TIDE users can clean up data.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a:t>
            </a:fld>
            <a:endParaRPr lang="en-US" dirty="0"/>
          </a:p>
        </p:txBody>
      </p:sp>
    </p:spTree>
    <p:extLst>
      <p:ext uri="{BB962C8B-B14F-4D97-AF65-F5344CB8AC3E}">
        <p14:creationId xmlns:p14="http://schemas.microsoft.com/office/powerpoint/2010/main" val="9492625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To quickly search for a user or student to view or edit, enter the user’s email address or student’s SSID in the search box. Then, click the magnifying glass to the right of the search box.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If you are searching for a user to view or edit, the View/Edit User form will appear. If you are searching for a student to view or edit, the View/Edit Student form will appear.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When you are finished viewing/editing a student or user, click the </a:t>
            </a:r>
            <a:r>
              <a:rPr lang="en-US" b="0" dirty="0">
                <a:latin typeface="Arial" panose="020B0604020202020204" pitchFamily="34" charset="0"/>
                <a:cs typeface="Arial" panose="020B0604020202020204" pitchFamily="34" charset="0"/>
              </a:rPr>
              <a:t>Save</a:t>
            </a:r>
            <a:r>
              <a:rPr lang="en-US" dirty="0">
                <a:latin typeface="Arial" panose="020B0604020202020204" pitchFamily="34" charset="0"/>
                <a:cs typeface="Arial" panose="020B0604020202020204" pitchFamily="34" charset="0"/>
              </a:rPr>
              <a:t> button.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20</a:t>
            </a:fld>
            <a:endParaRPr lang="en-US" dirty="0"/>
          </a:p>
        </p:txBody>
      </p:sp>
    </p:spTree>
    <p:extLst>
      <p:ext uri="{BB962C8B-B14F-4D97-AF65-F5344CB8AC3E}">
        <p14:creationId xmlns:p14="http://schemas.microsoft.com/office/powerpoint/2010/main" val="2817249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Records for users, students, and rosters must be added to TIDE and kept up to date for the testing process to flow properly. Users not added to TIDE will not have access to any CAI systems, students who are not added will be unable to test, and rosters not added will not be available in Reporting. The process for adding and modifying records are similar for users, students, and rosters. This next section of the module will walk you through how to add records one at a time, how to modify records one at a time, and how to add or modify multiple records at once. </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21</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085291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To add records one at a time, start on the TIDE home page. In the </a:t>
            </a:r>
            <a:r>
              <a:rPr lang="en-US" altLang="en-US" i="0" dirty="0"/>
              <a:t>Preparing for Testing </a:t>
            </a:r>
            <a:r>
              <a:rPr lang="en-US" altLang="en-US" dirty="0"/>
              <a:t>section, choose the task for which you want to add a new record: users or rosters, then click Add.</a:t>
            </a:r>
          </a:p>
          <a:p>
            <a:endParaRPr lang="en-US" altLang="en-US" dirty="0"/>
          </a:p>
          <a:p>
            <a:r>
              <a:rPr lang="en-US" altLang="en-US" dirty="0"/>
              <a:t>On the following page, fill out the information, verify its accuracy, and select </a:t>
            </a:r>
            <a:r>
              <a:rPr lang="en-US" altLang="en-US" i="0" dirty="0"/>
              <a:t>Save</a:t>
            </a:r>
            <a:r>
              <a:rPr lang="en-US" altLang="en-US" dirty="0"/>
              <a:t>.</a:t>
            </a:r>
          </a:p>
          <a:p>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22</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2771771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When adding users one at a time, enter the email address for the user you want to add. Click + Add user or add roles to user with this email. If the email exists, then options will be available to add multiple roles for the user. </a:t>
            </a:r>
          </a:p>
          <a:p>
            <a:endParaRPr lang="en-US" altLang="en-US" dirty="0"/>
          </a:p>
          <a:p>
            <a:r>
              <a:rPr lang="en-US" altLang="en-US" dirty="0"/>
              <a:t>The new user’s email address will serve as his or her username when he or she logs in to any Cambium Assessment system (</a:t>
            </a:r>
            <a:r>
              <a:rPr lang="en-US" dirty="0">
                <a:latin typeface="Arial" panose="020B0604020202020204" pitchFamily="34" charset="0"/>
                <a:cs typeface="Arial" panose="020B0604020202020204" pitchFamily="34" charset="0"/>
              </a:rPr>
              <a:t>TIDE itself, the TA Interface, the Centralized Reporting System [CRS] and other Cambium Assessment systems)</a:t>
            </a:r>
            <a:r>
              <a:rPr lang="en-US" altLang="en-US" dirty="0"/>
              <a:t>. </a:t>
            </a:r>
            <a:r>
              <a:rPr lang="en-US" sz="1200" kern="1200" dirty="0">
                <a:solidFill>
                  <a:schemeClr val="tx1"/>
                </a:solidFill>
                <a:effectLst/>
                <a:latin typeface="Calibri"/>
                <a:ea typeface="+mn-ea"/>
                <a:cs typeface="+mn-cs"/>
              </a:rPr>
              <a:t>The new users you add will receive an activation email from </a:t>
            </a:r>
            <a:r>
              <a:rPr lang="en-US" sz="1200" u="sng" kern="1200" dirty="0">
                <a:solidFill>
                  <a:schemeClr val="tx1"/>
                </a:solidFill>
                <a:effectLst/>
                <a:latin typeface="Calibri"/>
                <a:ea typeface="+mn-ea"/>
                <a:cs typeface="+mn-cs"/>
                <a:hlinkClick r:id="rId3"/>
              </a:rPr>
              <a:t>DoNotReply@cambiumassessment.com</a:t>
            </a:r>
            <a:r>
              <a:rPr lang="en-US" sz="1200" u="sng" kern="1200" dirty="0">
                <a:solidFill>
                  <a:schemeClr val="tx1"/>
                </a:solidFill>
                <a:effectLst/>
                <a:latin typeface="Calibri"/>
                <a:ea typeface="+mn-ea"/>
                <a:cs typeface="+mn-cs"/>
              </a:rPr>
              <a:t>. </a:t>
            </a:r>
            <a:endParaRPr lang="en-US" alt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23</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13930607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On the Add Roster page, you can manually add students to a roster. This page contains two panels, a Search for Students to Add to the Roster panel and an Add Students to the Roster panel.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search for students, complete the fields under the Search for Students to Add to the Roster panel.  The fields marked with an asterisk are mandatory. You can further refine your search by selecting criteria under the Advanced Search section.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Refine the list of available students by completing the fields in the Add Students to the Roster panel. To display current students only, click the Current Students radio button. To display current and past students, click the Current and Past Students radio button. Then click Search.</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24</a:t>
            </a:fld>
            <a:endParaRPr lang="en-US" dirty="0"/>
          </a:p>
        </p:txBody>
      </p:sp>
    </p:spTree>
    <p:extLst>
      <p:ext uri="{BB962C8B-B14F-4D97-AF65-F5344CB8AC3E}">
        <p14:creationId xmlns:p14="http://schemas.microsoft.com/office/powerpoint/2010/main" val="1057360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In the Add Students to the Roster panel, the students in the left column are available to be added to the roster, and students in the right column are currently in the roster.</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First, enter a name for the roster and select the teacher who should be associated with the roster. Select if you want to display Current Students or Current and Past Students.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Next, add students to the new roster. To add a single student to the roster, click the green plus sign next to a student in the left column. You can add multiple students to the roster by marking checkboxes next to the students you want to add and then clicking Add Selected. Add all available students to the roster by clicking Add All.</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remove a single student from the roster, click the orange X next to a student in the right column. You can remove multiple students from the roster by marking checkboxes next to the students you want to remove and then clicking Remove Selected. Remove all students from the roster by clicking Remove All.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25</a:t>
            </a:fld>
            <a:endParaRPr lang="en-US" dirty="0"/>
          </a:p>
        </p:txBody>
      </p:sp>
    </p:spTree>
    <p:extLst>
      <p:ext uri="{BB962C8B-B14F-4D97-AF65-F5344CB8AC3E}">
        <p14:creationId xmlns:p14="http://schemas.microsoft.com/office/powerpoint/2010/main" val="1195840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After a record has been added to TIDE, you may edit the record. You can do this by modifying existing records one at a time. </a:t>
            </a:r>
          </a:p>
          <a:p>
            <a:endParaRPr lang="en-US" altLang="en-US" dirty="0"/>
          </a:p>
          <a:p>
            <a:r>
              <a:rPr lang="en-US" altLang="en-US" dirty="0"/>
              <a:t>Begin on the TIDE homepage. In the </a:t>
            </a:r>
            <a:r>
              <a:rPr lang="en-US" altLang="en-US" i="0" dirty="0"/>
              <a:t>Preparing for Testing </a:t>
            </a:r>
            <a:r>
              <a:rPr lang="en-US" altLang="en-US" dirty="0"/>
              <a:t>section, choose the task for which you want to modify a record: users, students, or rosters, then click </a:t>
            </a:r>
            <a:r>
              <a:rPr lang="en-US" altLang="en-US" i="0" dirty="0"/>
              <a:t>View/Edit</a:t>
            </a:r>
            <a:r>
              <a:rPr lang="en-US" altLang="en-US" dirty="0"/>
              <a:t>. </a:t>
            </a:r>
          </a:p>
        </p:txBody>
      </p:sp>
      <p:sp>
        <p:nvSpPr>
          <p:cNvPr id="4" name="Slide Number Placeholder 3"/>
          <p:cNvSpPr>
            <a:spLocks noGrp="1"/>
          </p:cNvSpPr>
          <p:nvPr>
            <p:ph type="sldNum" sz="quarter" idx="10"/>
          </p:nvPr>
        </p:nvSpPr>
        <p:spPr/>
        <p:txBody>
          <a:bodyPr/>
          <a:lstStyle/>
          <a:p>
            <a:fld id="{DBA2C2E2-0E08-480B-A22D-C2F2EBF6A27D}" type="slidenum">
              <a:rPr lang="en-US" smtClean="0"/>
              <a:pPr/>
              <a:t>26</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2652829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defTabSz="950737">
              <a:defRPr/>
            </a:pPr>
            <a:r>
              <a:rPr lang="en-US" b="0" i="0" dirty="0">
                <a:latin typeface="Arial" panose="020B0604020202020204" pitchFamily="34" charset="0"/>
                <a:cs typeface="Arial" panose="020B0604020202020204" pitchFamily="34" charset="0"/>
              </a:rPr>
              <a:t>The View/Edit/Export Users page includes a form for setting selection criteria to retrieve users. In this example, the required criteria are the user’s role, state, complex area, complex and school. Other criteria are optional, such as the first or last name and email address. Click Search to continue. T</a:t>
            </a:r>
            <a:r>
              <a:rPr lang="en-US" altLang="en-US" b="0" i="0" baseline="0" dirty="0">
                <a:solidFill>
                  <a:schemeClr val="tx1"/>
                </a:solidFill>
                <a:latin typeface="Arial" panose="020B0604020202020204" pitchFamily="34" charset="0"/>
                <a:cs typeface="Arial" panose="020B0604020202020204" pitchFamily="34" charset="0"/>
              </a:rPr>
              <a:t>he search panel will automatically collapse, and your search results will appear below. </a:t>
            </a:r>
            <a:endParaRPr lang="en-US" b="0" i="0" dirty="0">
              <a:latin typeface="Arial" panose="020B0604020202020204" pitchFamily="34" charset="0"/>
              <a:cs typeface="Arial" panose="020B0604020202020204" pitchFamily="34" charset="0"/>
            </a:endParaRPr>
          </a:p>
          <a:p>
            <a:endParaRPr lang="en-US" b="0" i="0" dirty="0"/>
          </a:p>
          <a:p>
            <a:r>
              <a:rPr lang="en-US" b="0" i="0" dirty="0">
                <a:latin typeface="Arial" panose="020B0604020202020204" pitchFamily="34" charset="0"/>
                <a:cs typeface="Arial" panose="020B0604020202020204" pitchFamily="34" charset="0"/>
              </a:rPr>
              <a:t>After you click Search, TIDE will display all the users satisfying the search criteria. </a:t>
            </a:r>
            <a:r>
              <a:rPr lang="en-US" altLang="en-US" b="0" i="0" dirty="0">
                <a:latin typeface="Arial" panose="020B0604020202020204" pitchFamily="34" charset="0"/>
                <a:cs typeface="Arial" panose="020B0604020202020204" pitchFamily="34" charset="0"/>
              </a:rPr>
              <a:t>If your user role permits, you can edit a user’s information by clicking the green pencil icon. Another page will appear for you to edit and save information. </a:t>
            </a:r>
          </a:p>
          <a:p>
            <a:endParaRPr lang="en-US" altLang="en-US" b="0" i="0" dirty="0">
              <a:latin typeface="Arial" panose="020B0604020202020204" pitchFamily="34" charset="0"/>
              <a:cs typeface="Arial" panose="020B0604020202020204" pitchFamily="34" charset="0"/>
            </a:endParaRPr>
          </a:p>
          <a:p>
            <a:pPr defTabSz="947044">
              <a:defRPr/>
            </a:pPr>
            <a:r>
              <a:rPr lang="en-US" altLang="en-US" b="0" i="0" dirty="0">
                <a:latin typeface="Arial" panose="020B0604020202020204" pitchFamily="34" charset="0"/>
                <a:cs typeface="Arial" panose="020B0604020202020204" pitchFamily="34" charset="0"/>
              </a:rPr>
              <a:t>To export user information, mark the checkboxes next to the users you wish to export and click the green export button above the search results. A pop-up window will appear with the option to export to the Inbox in either Excel or CSV format. </a:t>
            </a:r>
          </a:p>
          <a:p>
            <a:endParaRPr lang="en-US" altLang="en-US" b="0" i="0" dirty="0">
              <a:latin typeface="Arial" panose="020B0604020202020204" pitchFamily="34" charset="0"/>
              <a:cs typeface="Arial" panose="020B0604020202020204" pitchFamily="34" charset="0"/>
            </a:endParaRPr>
          </a:p>
          <a:p>
            <a:r>
              <a:rPr lang="en-US" altLang="en-US" b="0" i="0" dirty="0">
                <a:latin typeface="Arial" panose="020B0604020202020204" pitchFamily="34" charset="0"/>
                <a:cs typeface="Arial" panose="020B0604020202020204" pitchFamily="34" charset="0"/>
              </a:rPr>
              <a:t>To delete users from TIDE, mark the checkboxes next to the users you wish to delete and click the orange trash can button above the search results.</a:t>
            </a:r>
          </a:p>
          <a:p>
            <a:endParaRPr lang="en-US" altLang="en-US" b="0" i="0" dirty="0">
              <a:latin typeface="Arial" panose="020B0604020202020204" pitchFamily="34" charset="0"/>
              <a:cs typeface="Arial" panose="020B0604020202020204" pitchFamily="34" charset="0"/>
            </a:endParaRPr>
          </a:p>
          <a:p>
            <a:r>
              <a:rPr lang="en-US" altLang="en-US" b="0" i="0" dirty="0">
                <a:latin typeface="Arial" panose="020B0604020202020204" pitchFamily="34" charset="0"/>
                <a:cs typeface="Arial" panose="020B0604020202020204" pitchFamily="34" charset="0"/>
              </a:rPr>
              <a:t>To make the search form reappear and search for additional users, click the plus sign in the View/Edit/Export Users panel, which appears as a blue bar.</a:t>
            </a:r>
          </a:p>
          <a:p>
            <a:endParaRPr lang="en-US" altLang="en-US" b="0" i="0" dirty="0">
              <a:latin typeface="Arial" panose="020B0604020202020204" pitchFamily="34" charset="0"/>
              <a:cs typeface="Arial" panose="020B0604020202020204" pitchFamily="34" charset="0"/>
            </a:endParaRPr>
          </a:p>
          <a:p>
            <a:r>
              <a:rPr lang="en-US" altLang="en-US" b="0" i="0" dirty="0">
                <a:latin typeface="Arial" panose="020B0604020202020204" pitchFamily="34" charset="0"/>
                <a:cs typeface="Arial" panose="020B0604020202020204" pitchFamily="34" charset="0"/>
              </a:rPr>
              <a:t>For more-detailed information on managing users, see your TIDE User Guide.</a:t>
            </a:r>
            <a:endParaRPr lang="en-US" altLang="en-US" b="0" i="0"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27</a:t>
            </a:fld>
            <a:endParaRPr lang="en-US" dirty="0"/>
          </a:p>
        </p:txBody>
      </p:sp>
      <p:sp>
        <p:nvSpPr>
          <p:cNvPr id="7" name="Slide Image Placeholder 6">
            <a:extLst>
              <a:ext uri="{FF2B5EF4-FFF2-40B4-BE49-F238E27FC236}">
                <a16:creationId xmlns:a16="http://schemas.microsoft.com/office/drawing/2014/main" id="{CE3827C9-A375-4AA2-A20E-639E257C5B8B}"/>
              </a:ext>
            </a:extLst>
          </p:cNvPr>
          <p:cNvSpPr>
            <a:spLocks noGrp="1" noRot="1" noChangeAspect="1"/>
          </p:cNvSpPr>
          <p:nvPr>
            <p:ph type="sldImg"/>
          </p:nvPr>
        </p:nvSpPr>
        <p:spPr/>
      </p:sp>
    </p:spTree>
    <p:extLst>
      <p:ext uri="{BB962C8B-B14F-4D97-AF65-F5344CB8AC3E}">
        <p14:creationId xmlns:p14="http://schemas.microsoft.com/office/powerpoint/2010/main" val="4241161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The View/Edit Students page includes a form for setting selection criteria to retrieve students. Required criteria, such as the complex area, complex, and school in this example, are marked with asterisks. Other criteria are optional, such as the </a:t>
            </a:r>
            <a:r>
              <a:rPr lang="en-US" b="0" dirty="0" err="1">
                <a:latin typeface="Arial" panose="020B0604020202020204" pitchFamily="34" charset="0"/>
                <a:cs typeface="Arial" panose="020B0604020202020204" pitchFamily="34" charset="0"/>
              </a:rPr>
              <a:t>SSSID</a:t>
            </a:r>
            <a:r>
              <a:rPr lang="en-US" b="0" dirty="0">
                <a:latin typeface="Arial" panose="020B0604020202020204" pitchFamily="34" charset="0"/>
                <a:cs typeface="Arial" panose="020B0604020202020204" pitchFamily="34" charset="0"/>
              </a:rPr>
              <a:t> and the student’s enrolled grade.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available, you can further refine your criteria by entering additional demographic information or test settings in the Additional Search panel. </a:t>
            </a:r>
          </a:p>
          <a:p>
            <a:endParaRPr lang="en-US" b="0" dirty="0">
              <a:latin typeface="Arial" panose="020B0604020202020204" pitchFamily="34" charset="0"/>
              <a:cs typeface="Arial" panose="020B0604020202020204" pitchFamily="34" charset="0"/>
            </a:endParaRPr>
          </a:p>
          <a:p>
            <a:pPr defTabSz="950737">
              <a:defRPr/>
            </a:pPr>
            <a:r>
              <a:rPr lang="en-US" b="0"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only students enrolled within your complex. If you are a school-level user, you can only retrieve students enrolled within your school.</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Search to continue. T</a:t>
            </a:r>
            <a:r>
              <a:rPr lang="en-US" altLang="en-US" b="0" baseline="0" dirty="0">
                <a:solidFill>
                  <a:schemeClr val="tx1"/>
                </a:solidFill>
                <a:latin typeface="Arial" panose="020B0604020202020204" pitchFamily="34" charset="0"/>
                <a:cs typeface="Arial" panose="020B0604020202020204" pitchFamily="34" charset="0"/>
              </a:rPr>
              <a:t>he search panel will automatically collapse, and your search results will appear below.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28</a:t>
            </a:fld>
            <a:endParaRPr lang="en-US" dirty="0"/>
          </a:p>
        </p:txBody>
      </p:sp>
    </p:spTree>
    <p:extLst>
      <p:ext uri="{BB962C8B-B14F-4D97-AF65-F5344CB8AC3E}">
        <p14:creationId xmlns:p14="http://schemas.microsoft.com/office/powerpoint/2010/main" val="19594578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After you click Search,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29</a:t>
            </a:fld>
            <a:endParaRPr lang="en-US" dirty="0"/>
          </a:p>
        </p:txBody>
      </p:sp>
    </p:spTree>
    <p:extLst>
      <p:ext uri="{BB962C8B-B14F-4D97-AF65-F5344CB8AC3E}">
        <p14:creationId xmlns:p14="http://schemas.microsoft.com/office/powerpoint/2010/main" val="3353867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first added to TIDE, you will receive an account activation email containing a temporary link to reset your password. The sender’s address will appear as </a:t>
            </a:r>
            <a:r>
              <a:rPr lang="en-US" dirty="0" err="1"/>
              <a:t>DoNotReply@cambiumassessment.com</a:t>
            </a:r>
            <a:r>
              <a:rPr lang="en-US" dirty="0"/>
              <a:t> </a:t>
            </a:r>
          </a:p>
          <a:p>
            <a:endParaRPr lang="en-US" dirty="0"/>
          </a:p>
          <a:p>
            <a:r>
              <a:rPr lang="en-US" dirty="0"/>
              <a:t>The email contains two important links:</a:t>
            </a:r>
          </a:p>
          <a:p>
            <a:endParaRPr lang="en-US" dirty="0"/>
          </a:p>
          <a:p>
            <a:r>
              <a:rPr lang="en-US" dirty="0"/>
              <a:t>An activation link </a:t>
            </a:r>
          </a:p>
          <a:p>
            <a:r>
              <a:rPr lang="en-US" dirty="0"/>
              <a:t>A second link to request a new activation email</a:t>
            </a:r>
          </a:p>
          <a:p>
            <a:endParaRPr lang="en-US" dirty="0"/>
          </a:p>
          <a:p>
            <a:r>
              <a:rPr lang="en-US" dirty="0"/>
              <a:t>The activation link is only valid for 15 minutes. After that time, the link will expire, and you will need to click the second link to request a new activation email. </a:t>
            </a:r>
          </a:p>
          <a:p>
            <a:endParaRPr lang="en-US" dirty="0"/>
          </a:p>
          <a:p>
            <a:r>
              <a:rPr lang="en-US" dirty="0"/>
              <a:t>When you click the activation link, the Reset Your Password page will appear. Create the password you will use to access TIDE. If the password you enter is not processing, please ensure that you have met all system password requirements. </a:t>
            </a:r>
          </a:p>
          <a:p>
            <a:endParaRPr lang="en-US" dirty="0"/>
          </a:p>
          <a:p>
            <a:r>
              <a:rPr lang="en-US" dirty="0"/>
              <a:t>Your TIDE password must contain at least 8 characters, 1 uppercase letter, 1 lowercase letter, 1 special character, and 1 number.</a:t>
            </a:r>
          </a:p>
          <a:p>
            <a:endParaRPr lang="en-US" dirty="0"/>
          </a:p>
          <a:p>
            <a:r>
              <a:rPr lang="en-US" dirty="0"/>
              <a:t>If you do not reset your password, you will not be able to access the system. </a:t>
            </a:r>
          </a:p>
          <a:p>
            <a:endParaRPr lang="en-US" dirty="0"/>
          </a:p>
          <a:p>
            <a:r>
              <a:rPr lang="en-US" dirty="0"/>
              <a:t>If your password meets all requirements, click Submit. </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3</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7981115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latin typeface="Arial" panose="020B0604020202020204" pitchFamily="34" charset="0"/>
                <a:cs typeface="Arial" panose="020B0604020202020204" pitchFamily="34" charset="0"/>
              </a:rPr>
              <a:t>When you click View Results, TIDE will display all the students satisfying the search criteria. Because not all columns can fit on the screen at once, click the blue arrow on the right side of the screen to scroll right and display more information. To add or delete columns to display, click the drop-down menu at the upper-right corner of the results. </a:t>
            </a:r>
            <a:r>
              <a:rPr lang="en-US" altLang="en-US" b="0" i="0" dirty="0">
                <a:latin typeface="Arial" panose="020B0604020202020204" pitchFamily="34" charset="0"/>
                <a:cs typeface="Arial" panose="020B0604020202020204" pitchFamily="34" charset="0"/>
              </a:rPr>
              <a:t>You can edit a student’s information, including test settings and accommodations, by clicking the green pencil icon.</a:t>
            </a:r>
          </a:p>
          <a:p>
            <a:endParaRPr lang="en-US" altLang="en-US" b="0" i="0" dirty="0">
              <a:latin typeface="Arial" panose="020B0604020202020204" pitchFamily="34" charset="0"/>
              <a:cs typeface="Arial" panose="020B0604020202020204" pitchFamily="34" charset="0"/>
            </a:endParaRPr>
          </a:p>
          <a:p>
            <a:r>
              <a:rPr lang="en-US" altLang="en-US" b="0" i="0" dirty="0">
                <a:latin typeface="Arial" panose="020B0604020202020204" pitchFamily="34" charset="0"/>
                <a:cs typeface="Arial" panose="020B0604020202020204" pitchFamily="34" charset="0"/>
              </a:rPr>
              <a:t>Print students by selecting the desired students and clicking the Print button above the search results. </a:t>
            </a:r>
          </a:p>
          <a:p>
            <a:endParaRPr lang="en-US" altLang="en-US" b="0" i="0" dirty="0">
              <a:latin typeface="Arial" panose="020B0604020202020204" pitchFamily="34" charset="0"/>
              <a:cs typeface="Arial" panose="020B0604020202020204" pitchFamily="34" charset="0"/>
            </a:endParaRPr>
          </a:p>
          <a:p>
            <a:pPr defTabSz="950737">
              <a:defRPr/>
            </a:pPr>
            <a:r>
              <a:rPr lang="en-US" altLang="en-US" b="0" i="0"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 </a:t>
            </a:r>
          </a:p>
          <a:p>
            <a:pPr defTabSz="950737">
              <a:defRPr/>
            </a:pPr>
            <a:endParaRPr lang="en-US" altLang="en-US" b="0" i="0" dirty="0">
              <a:latin typeface="Arial" panose="020B0604020202020204" pitchFamily="34" charset="0"/>
              <a:cs typeface="Arial" panose="020B0604020202020204" pitchFamily="34" charset="0"/>
            </a:endParaRPr>
          </a:p>
          <a:p>
            <a:pPr defTabSz="950737">
              <a:defRPr/>
            </a:pPr>
            <a:r>
              <a:rPr lang="en-US" altLang="en-US" b="0" i="0" dirty="0">
                <a:latin typeface="Arial" panose="020B0604020202020204" pitchFamily="34" charset="0"/>
                <a:cs typeface="Arial" panose="020B0604020202020204" pitchFamily="34" charset="0"/>
              </a:rPr>
              <a:t>To make the search form reappear and search for additional students, click the plus sign in the Search Students panel, which appears as a blue bar. For more-detailed information on managing students, see your TIDE User Guide.</a:t>
            </a:r>
            <a:endParaRPr lang="en-US" altLang="en-US" b="0"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30</a:t>
            </a:fld>
            <a:endParaRPr lang="en-US" dirty="0"/>
          </a:p>
        </p:txBody>
      </p:sp>
    </p:spTree>
    <p:extLst>
      <p:ext uri="{BB962C8B-B14F-4D97-AF65-F5344CB8AC3E}">
        <p14:creationId xmlns:p14="http://schemas.microsoft.com/office/powerpoint/2010/main" val="203996883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The View/Edit Roster page includes a form for setting selection criteria to retrieve rosters. In this example, the complex area, complex, school, and roster type criteria are required. Other criteria are optional, such as Teacher Name. Click Search to display a list of rosters matching your criteria.</a:t>
            </a:r>
          </a:p>
          <a:p>
            <a:pPr defTabSz="950737">
              <a:defRPr/>
            </a:pPr>
            <a:endParaRPr lang="en-US" b="0" dirty="0">
              <a:latin typeface="Arial" panose="020B0604020202020204" pitchFamily="34" charset="0"/>
              <a:cs typeface="Arial" panose="020B0604020202020204" pitchFamily="34" charset="0"/>
            </a:endParaRPr>
          </a:p>
          <a:p>
            <a:pPr defTabSz="950737">
              <a:defRPr/>
            </a:pPr>
            <a:r>
              <a:rPr lang="en-US" altLang="en-US" b="0" dirty="0">
                <a:latin typeface="Arial" panose="020B0604020202020204" pitchFamily="34" charset="0"/>
                <a:cs typeface="Arial" panose="020B0604020202020204" pitchFamily="34" charset="0"/>
              </a:rPr>
              <a:t>Print or delete rosters from TIDE by selecting the desired rosters and clicking the Print or Delete buttons above the search results.</a:t>
            </a:r>
            <a:endParaRPr lang="en-US" b="0" dirty="0">
              <a:latin typeface="Arial" panose="020B0604020202020204" pitchFamily="34" charset="0"/>
              <a:cs typeface="Arial" panose="020B0604020202020204" pitchFamily="34" charset="0"/>
            </a:endParaRPr>
          </a:p>
          <a:p>
            <a:pPr defTabSz="950737">
              <a:defRPr/>
            </a:pPr>
            <a:endParaRPr lang="en-US" b="0" dirty="0">
              <a:latin typeface="Arial" panose="020B0604020202020204" pitchFamily="34" charset="0"/>
              <a:cs typeface="Arial" panose="020B0604020202020204" pitchFamily="34" charset="0"/>
            </a:endParaRPr>
          </a:p>
          <a:p>
            <a:pPr defTabSz="950737">
              <a:defRPr/>
            </a:pPr>
            <a:r>
              <a:rPr lang="en-US" b="0" dirty="0">
                <a:latin typeface="Arial" panose="020B0604020202020204" pitchFamily="34" charset="0"/>
                <a:cs typeface="Arial" panose="020B0604020202020204" pitchFamily="34" charset="0"/>
              </a:rPr>
              <a:t>Click the pencil icon next to a roster to view or edit its details. The Edit Roster form will appear. This form is similar to the form used to add rosters, and you may edit the roster name, teacher name, and students to display in the roster in the same way that you would for a new roster.</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31</a:t>
            </a:fld>
            <a:endParaRPr lang="en-US" dirty="0"/>
          </a:p>
        </p:txBody>
      </p:sp>
    </p:spTree>
    <p:extLst>
      <p:ext uri="{BB962C8B-B14F-4D97-AF65-F5344CB8AC3E}">
        <p14:creationId xmlns:p14="http://schemas.microsoft.com/office/powerpoint/2010/main" val="1958207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altLang="en-US" dirty="0"/>
              <a:t>Depending on your user level, you may also have the option to upload multiple records at once. To upload records, you must be familiar with spreadsheet applications or comma-separated value files. When you upload files to TIDE, records not previously set up will be added (for users and rosters) and records already set up in TIDE (for users, students, and rosters) will be modified with the updated content from the upload. </a:t>
            </a:r>
          </a:p>
          <a:p>
            <a:endParaRPr lang="en-US" altLang="en-US" dirty="0"/>
          </a:p>
          <a:p>
            <a:r>
              <a:rPr lang="en-US" altLang="en-US" dirty="0"/>
              <a:t>In the </a:t>
            </a:r>
            <a:r>
              <a:rPr lang="en-US" altLang="en-US" i="0" dirty="0"/>
              <a:t>Preparing for Testing </a:t>
            </a:r>
            <a:r>
              <a:rPr lang="en-US" altLang="en-US" dirty="0"/>
              <a:t>section, choose the task for which you want to upload a record: users, students, or rosters, then click </a:t>
            </a:r>
            <a:r>
              <a:rPr lang="en-US" altLang="en-US" i="0" dirty="0"/>
              <a:t>Upload</a:t>
            </a:r>
            <a:r>
              <a:rPr lang="en-US" altLang="en-US" dirty="0"/>
              <a:t>.</a:t>
            </a:r>
          </a:p>
        </p:txBody>
      </p:sp>
      <p:sp>
        <p:nvSpPr>
          <p:cNvPr id="4" name="Slide Number Placeholder 3"/>
          <p:cNvSpPr>
            <a:spLocks noGrp="1"/>
          </p:cNvSpPr>
          <p:nvPr>
            <p:ph type="sldNum" sz="quarter" idx="10"/>
          </p:nvPr>
        </p:nvSpPr>
        <p:spPr/>
        <p:txBody>
          <a:bodyPr/>
          <a:lstStyle/>
          <a:p>
            <a:fld id="{DBA2C2E2-0E08-480B-A22D-C2F2EBF6A27D}" type="slidenum">
              <a:rPr lang="en-US" smtClean="0"/>
              <a:pPr/>
              <a:t>32</a:t>
            </a:fld>
            <a:endParaRPr lang="en-US" dirty="0"/>
          </a:p>
        </p:txBody>
      </p:sp>
      <p:sp>
        <p:nvSpPr>
          <p:cNvPr id="7" name="Slide Image Placeholder 6">
            <a:extLst>
              <a:ext uri="{FF2B5EF4-FFF2-40B4-BE49-F238E27FC236}">
                <a16:creationId xmlns:a16="http://schemas.microsoft.com/office/drawing/2014/main" id="{D6323288-2E6F-4C66-A1C5-31EFA08B15C8}"/>
              </a:ext>
            </a:extLst>
          </p:cNvPr>
          <p:cNvSpPr>
            <a:spLocks noGrp="1" noRot="1" noChangeAspect="1"/>
          </p:cNvSpPr>
          <p:nvPr>
            <p:ph type="sldImg"/>
          </p:nvPr>
        </p:nvSpPr>
        <p:spPr/>
      </p:sp>
    </p:spTree>
    <p:extLst>
      <p:ext uri="{BB962C8B-B14F-4D97-AF65-F5344CB8AC3E}">
        <p14:creationId xmlns:p14="http://schemas.microsoft.com/office/powerpoint/2010/main" val="3387778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solidFill>
                  <a:schemeClr val="tx1"/>
                </a:solidFill>
                <a:latin typeface="Arial" panose="020B0604020202020204" pitchFamily="34" charset="0"/>
                <a:cs typeface="Arial" panose="020B0604020202020204" pitchFamily="34" charset="0"/>
              </a:rPr>
              <a:t>A way </a:t>
            </a:r>
            <a:r>
              <a:rPr lang="en-US" b="0" i="0" baseline="0" dirty="0">
                <a:solidFill>
                  <a:schemeClr val="tx1"/>
                </a:solidFill>
                <a:latin typeface="Arial" panose="020B0604020202020204" pitchFamily="34" charset="0"/>
                <a:cs typeface="Arial" panose="020B0604020202020204" pitchFamily="34" charset="0"/>
              </a:rPr>
              <a:t>to add  multiple new users to TIDE is to use the Upload User page to compose an upload file in Excel or CSV format and then upload that file. This method is easiest if you have many new users and you do not want to add them one at a time from the Add User page.</a:t>
            </a:r>
          </a:p>
          <a:p>
            <a:endParaRPr lang="en-US" b="0" i="0" baseline="0" dirty="0">
              <a:solidFill>
                <a:schemeClr val="tx1"/>
              </a:solidFill>
              <a:latin typeface="Arial" panose="020B0604020202020204" pitchFamily="34" charset="0"/>
              <a:cs typeface="Arial" panose="020B0604020202020204" pitchFamily="34" charset="0"/>
            </a:endParaRPr>
          </a:p>
          <a:p>
            <a:pPr defTabSz="950737">
              <a:defRPr/>
            </a:pPr>
            <a:r>
              <a:rPr lang="en-US" b="0" i="0"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Download Templates. You may also access files that you have previously uploaded by clicking the blue plus sign to expand the Upload History panel.</a:t>
            </a:r>
          </a:p>
          <a:p>
            <a:pPr defTabSz="950737">
              <a:defRPr/>
            </a:pPr>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Open the template, enter information for the users you wish to add using Excel or another program, and save the file in Excel or CSV format. Detailed instructions for composing an upload file can be found in the TIDE User Guide.</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Once you return to TIDE, click Browse, and select the file you just saved.</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Click Next to upload the file. A file preview page will appear, allowing you to verify that you uploaded the correct file. If the preview is correct, click Next 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33</a:t>
            </a:fld>
            <a:endParaRPr lang="en-US" dirty="0"/>
          </a:p>
        </p:txBody>
      </p:sp>
    </p:spTree>
    <p:extLst>
      <p:ext uri="{BB962C8B-B14F-4D97-AF65-F5344CB8AC3E}">
        <p14:creationId xmlns:p14="http://schemas.microsoft.com/office/powerpoint/2010/main" val="3845833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i="0" dirty="0">
                <a:latin typeface="Arial" panose="020B0604020202020204" pitchFamily="34" charset="0"/>
                <a:cs typeface="Arial" panose="020B0604020202020204" pitchFamily="34" charset="0"/>
              </a:rPr>
              <a:t>Next, TIDE will validate the file and display any errors or warnings according to the legend on the page. </a:t>
            </a:r>
            <a:r>
              <a:rPr lang="en-US" b="0" i="0"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b="0" i="0" dirty="0">
                <a:latin typeface="Arial" panose="020B0604020202020204" pitchFamily="34" charset="0"/>
                <a:cs typeface="Arial" panose="020B0604020202020204" pitchFamily="34" charset="0"/>
              </a:rPr>
              <a:t>If a record contains an error, that record will not be included in the upload. If a record contains a warning, that record will be uploaded, but the field with the warning will be invalid.</a:t>
            </a:r>
          </a:p>
          <a:p>
            <a:endParaRPr lang="en-US" b="0" i="0" dirty="0">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To complete the upload, click Continue with Upload. </a:t>
            </a:r>
          </a:p>
          <a:p>
            <a:r>
              <a:rPr lang="en-US" b="0" i="0" baseline="0" dirty="0">
                <a:solidFill>
                  <a:schemeClr val="tx1"/>
                </a:solidFill>
                <a:latin typeface="Arial" panose="020B0604020202020204" pitchFamily="34" charset="0"/>
                <a:cs typeface="Arial" panose="020B0604020202020204" pitchFamily="34" charset="0"/>
              </a:rPr>
              <a:t>To upload a different file, click Upload Revised File.</a:t>
            </a:r>
          </a:p>
          <a:p>
            <a:pPr defTabSz="950737">
              <a:defRPr/>
            </a:pPr>
            <a:r>
              <a:rPr lang="en-US" b="0" i="0" baseline="0" dirty="0">
                <a:solidFill>
                  <a:schemeClr val="tx1"/>
                </a:solidFill>
                <a:latin typeface="Arial" panose="020B0604020202020204" pitchFamily="34" charset="0"/>
                <a:cs typeface="Arial" panose="020B0604020202020204" pitchFamily="34" charset="0"/>
              </a:rPr>
              <a:t>To cancel the upload, click Cancel.</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click Cancel, as TIDE may have already started processing some of the records.</a:t>
            </a:r>
          </a:p>
          <a:p>
            <a:endParaRPr lang="en-US" b="0" i="0" dirty="0">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Download Validation Report in the upper-right corner.</a:t>
            </a:r>
          </a:p>
          <a:p>
            <a:endParaRPr lang="en-US" b="0" i="0" dirty="0">
              <a:latin typeface="Arial" panose="020B0604020202020204" pitchFamily="34" charset="0"/>
              <a:cs typeface="Arial" panose="020B0604020202020204" pitchFamily="34" charset="0"/>
            </a:endParaRPr>
          </a:p>
          <a:p>
            <a:pPr defTabSz="950737">
              <a:defRPr/>
            </a:pPr>
            <a:r>
              <a:rPr lang="en-US" b="0" i="0"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uploaded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34</a:t>
            </a:fld>
            <a:endParaRPr lang="en-US" dirty="0"/>
          </a:p>
        </p:txBody>
      </p:sp>
    </p:spTree>
    <p:extLst>
      <p:ext uri="{BB962C8B-B14F-4D97-AF65-F5344CB8AC3E}">
        <p14:creationId xmlns:p14="http://schemas.microsoft.com/office/powerpoint/2010/main" val="2604426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solidFill>
                  <a:schemeClr val="tx1"/>
                </a:solidFill>
                <a:latin typeface="Arial" panose="020B0604020202020204" pitchFamily="34" charset="0"/>
                <a:cs typeface="Arial" panose="020B0604020202020204" pitchFamily="34" charset="0"/>
              </a:rPr>
              <a:t>A way </a:t>
            </a:r>
            <a:r>
              <a:rPr lang="en-US" b="0" i="0" baseline="0" dirty="0">
                <a:solidFill>
                  <a:schemeClr val="tx1"/>
                </a:solidFill>
                <a:latin typeface="Arial" panose="020B0604020202020204" pitchFamily="34" charset="0"/>
                <a:cs typeface="Arial" panose="020B0604020202020204" pitchFamily="34" charset="0"/>
              </a:rPr>
              <a:t>to edit multiple student test settings and tools in TIDE is to use the Upload Student Settings page to compose an upload file in Excel or CSV format and then upload that file. This task is performed by following the same steps you would use to upload new users.</a:t>
            </a:r>
          </a:p>
          <a:p>
            <a:endParaRPr lang="en-US" b="0" i="0" baseline="0" dirty="0">
              <a:solidFill>
                <a:schemeClr val="tx1"/>
              </a:solidFill>
              <a:latin typeface="Arial" panose="020B0604020202020204" pitchFamily="34" charset="0"/>
              <a:cs typeface="Arial" panose="020B0604020202020204" pitchFamily="34" charset="0"/>
            </a:endParaRPr>
          </a:p>
          <a:p>
            <a:pPr defTabSz="950737">
              <a:defRPr/>
            </a:pPr>
            <a:r>
              <a:rPr lang="en-US" b="0" i="0" baseline="0" dirty="0">
                <a:solidFill>
                  <a:schemeClr val="tx1"/>
                </a:solidFill>
                <a:latin typeface="Arial" panose="020B0604020202020204" pitchFamily="34" charset="0"/>
                <a:cs typeface="Arial" panose="020B0604020202020204" pitchFamily="34" charset="0"/>
              </a:rPr>
              <a:t>The easiest way to compose an upload file is to download an available template by clicking Download Templates. You may also access files that you have previously uploaded by clicking the blue plus sign to expand the Upload History panel. Open the template, enter information for the students you wish to add using Excel or another program, and save the file in Excel or CSV format. Detailed instructions for composing an upload file can be found in the TIDE User Guide.</a:t>
            </a:r>
          </a:p>
          <a:p>
            <a:endParaRPr lang="en-US" b="0" i="0" baseline="0" dirty="0">
              <a:solidFill>
                <a:schemeClr val="tx1"/>
              </a:solidFill>
              <a:latin typeface="Arial" panose="020B0604020202020204" pitchFamily="34" charset="0"/>
              <a:cs typeface="Arial" panose="020B0604020202020204" pitchFamily="34" charset="0"/>
            </a:endParaRPr>
          </a:p>
          <a:p>
            <a:pPr defTabSz="950737">
              <a:defRPr/>
            </a:pPr>
            <a:r>
              <a:rPr lang="en-US" b="0" i="0" baseline="0" dirty="0">
                <a:solidFill>
                  <a:schemeClr val="tx1"/>
                </a:solidFill>
                <a:latin typeface="Arial" panose="020B0604020202020204" pitchFamily="34" charset="0"/>
                <a:cs typeface="Arial" panose="020B0604020202020204" pitchFamily="34" charset="0"/>
              </a:rPr>
              <a:t>Once you return to TIDE, click Browse, and select the file you just saved.</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Click Next to upload the file. A file preview page will appear, allowing you to verify that you uploaded the correct file. If the preview is correct, click Next to continue.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35</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i="0" dirty="0">
                <a:latin typeface="Arial" panose="020B0604020202020204" pitchFamily="34" charset="0"/>
                <a:cs typeface="Arial" panose="020B0604020202020204" pitchFamily="34" charset="0"/>
              </a:rPr>
              <a:t>TIDE will validate the file and display any errors or warnings according to the legend on the page. Because not all columns can fit on the screen at once, click the blue arrow on the right side of the screen to scroll right and display more information. </a:t>
            </a:r>
            <a:r>
              <a:rPr lang="en-US" b="0" i="0" baseline="0" dirty="0">
                <a:solidFill>
                  <a:schemeClr val="tx1"/>
                </a:solidFill>
                <a:latin typeface="Arial" panose="020B0604020202020204" pitchFamily="34" charset="0"/>
                <a:cs typeface="Arial" panose="020B0604020202020204" pitchFamily="34" charset="0"/>
              </a:rPr>
              <a:t>Click the orange error icons and blue warning icons in the validation results to view the reason that a field is invalid. </a:t>
            </a:r>
            <a:r>
              <a:rPr lang="en-US" b="0" i="0" dirty="0">
                <a:latin typeface="Arial" panose="020B0604020202020204" pitchFamily="34" charset="0"/>
                <a:cs typeface="Arial" panose="020B0604020202020204" pitchFamily="34" charset="0"/>
              </a:rPr>
              <a:t>If a record contains an error, that record will not be included in the upload. If a record contains a warning, that record will be uploaded, but the field with the warning will be invalid.</a:t>
            </a:r>
          </a:p>
          <a:p>
            <a:endParaRPr lang="en-US" b="0" i="0" dirty="0">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To complete the upload, click Continue with Upload. </a:t>
            </a:r>
          </a:p>
          <a:p>
            <a:r>
              <a:rPr lang="en-US" b="0" i="0" baseline="0" dirty="0">
                <a:solidFill>
                  <a:schemeClr val="tx1"/>
                </a:solidFill>
                <a:latin typeface="Arial" panose="020B0604020202020204" pitchFamily="34" charset="0"/>
                <a:cs typeface="Arial" panose="020B0604020202020204" pitchFamily="34" charset="0"/>
              </a:rPr>
              <a:t>To upload a different file, click Upload Revised File.</a:t>
            </a:r>
          </a:p>
          <a:p>
            <a:pPr defTabSz="950737">
              <a:defRPr/>
            </a:pPr>
            <a:r>
              <a:rPr lang="en-US" b="0" i="0" baseline="0" dirty="0">
                <a:solidFill>
                  <a:schemeClr val="tx1"/>
                </a:solidFill>
                <a:latin typeface="Arial" panose="020B0604020202020204" pitchFamily="34" charset="0"/>
                <a:cs typeface="Arial" panose="020B0604020202020204" pitchFamily="34" charset="0"/>
              </a:rPr>
              <a:t>To cancel the upload, click Cancel.</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If your file contains a large number of records, TIDE will process it offline and send you a confirmation email when complete. While TIDE is validating the file, do not press Cancel, as TIDE may have already started processing some of the records.</a:t>
            </a:r>
          </a:p>
          <a:p>
            <a:endParaRPr lang="en-US" b="0" i="0" dirty="0">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To view a PDF file listing the validation results for the upload file, click Download Validation Report in the upper-right corner.</a:t>
            </a:r>
          </a:p>
          <a:p>
            <a:endParaRPr lang="en-US" b="0" i="0" dirty="0">
              <a:latin typeface="Arial" panose="020B0604020202020204" pitchFamily="34" charset="0"/>
              <a:cs typeface="Arial" panose="020B0604020202020204" pitchFamily="34" charset="0"/>
            </a:endParaRPr>
          </a:p>
          <a:p>
            <a:pPr defTabSz="950737">
              <a:defRPr/>
            </a:pPr>
            <a:r>
              <a:rPr lang="en-US" b="0" i="0" baseline="0" dirty="0">
                <a:solidFill>
                  <a:schemeClr val="tx1"/>
                </a:solidFill>
                <a:latin typeface="Arial" panose="020B0604020202020204" pitchFamily="34" charset="0"/>
                <a:cs typeface="Arial" panose="020B0604020202020204" pitchFamily="34" charset="0"/>
              </a:rPr>
              <a:t>When the upload is complete, a confirmation page will appear with a message that summarizes how many records were committed and how many were excluded.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36</a:t>
            </a:fld>
            <a:endParaRPr lang="en-US" dirty="0"/>
          </a:p>
        </p:txBody>
      </p:sp>
    </p:spTree>
    <p:extLst>
      <p:ext uri="{BB962C8B-B14F-4D97-AF65-F5344CB8AC3E}">
        <p14:creationId xmlns:p14="http://schemas.microsoft.com/office/powerpoint/2010/main" val="12600357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solidFill>
                  <a:schemeClr val="tx1"/>
                </a:solidFill>
                <a:latin typeface="Arial" panose="020B0604020202020204" pitchFamily="34" charset="0"/>
                <a:cs typeface="Arial" panose="020B0604020202020204" pitchFamily="34" charset="0"/>
              </a:rPr>
              <a:t>A way </a:t>
            </a:r>
            <a:r>
              <a:rPr lang="en-US" b="0" i="0" baseline="0" dirty="0">
                <a:solidFill>
                  <a:schemeClr val="tx1"/>
                </a:solidFill>
                <a:latin typeface="Arial" panose="020B0604020202020204" pitchFamily="34" charset="0"/>
                <a:cs typeface="Arial" panose="020B0604020202020204" pitchFamily="34" charset="0"/>
              </a:rPr>
              <a:t>to add multiple new rosters into TIDE is to use the Upload Roster page to compose an upload file in Excel or CSV format and then upload that file.</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This task is performed by following the same steps used to upload new users and students: download a template file, enter information into the template, save, and click the Browse button to locate the file and upload it in to TIDE. </a:t>
            </a:r>
          </a:p>
          <a:p>
            <a:endParaRPr lang="en-US" b="0" i="0" baseline="0" dirty="0">
              <a:solidFill>
                <a:schemeClr val="tx1"/>
              </a:solidFill>
              <a:latin typeface="Arial" panose="020B0604020202020204" pitchFamily="34" charset="0"/>
              <a:cs typeface="Arial" panose="020B0604020202020204" pitchFamily="34" charset="0"/>
            </a:endParaRPr>
          </a:p>
          <a:p>
            <a:r>
              <a:rPr lang="en-US" b="0" i="0" u="none" baseline="0" dirty="0">
                <a:solidFill>
                  <a:schemeClr val="tx1"/>
                </a:solidFill>
                <a:latin typeface="Arial" panose="020B0604020202020204" pitchFamily="34" charset="0"/>
                <a:cs typeface="Arial" panose="020B0604020202020204" pitchFamily="34" charset="0"/>
              </a:rPr>
              <a:t>Users can also delete a student from a roster via an upload file. For specific instructions on deleting students from a roster via an upload file, see your TIDE User Guide. </a:t>
            </a:r>
          </a:p>
          <a:p>
            <a:endParaRPr lang="en-US" b="0" i="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37</a:t>
            </a:fld>
            <a:endParaRPr lang="en-US" dirty="0"/>
          </a:p>
        </p:txBody>
      </p:sp>
    </p:spTree>
    <p:extLst>
      <p:ext uri="{BB962C8B-B14F-4D97-AF65-F5344CB8AC3E}">
        <p14:creationId xmlns:p14="http://schemas.microsoft.com/office/powerpoint/2010/main" val="20973644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TIDE also manages student information and keeps track of which assessments students are eligible to take. The Students task menu allows you to view/edit students; generate frequency distribution reports; upload student settings from an external file; and upload interim grades. </a:t>
            </a:r>
            <a:r>
              <a:rPr lang="en-US" sz="1200" kern="1200" dirty="0">
                <a:solidFill>
                  <a:schemeClr val="tx1"/>
                </a:solidFill>
                <a:effectLst/>
                <a:latin typeface="Calibri"/>
                <a:ea typeface="+mn-ea"/>
                <a:cs typeface="+mn-cs"/>
              </a:rPr>
              <a:t>We have shown you how to perform most of the tasks in the Students Task Menu. As you plan for testing it is helpful to use the Frequency Distribution Report to double check student information and test settings. </a:t>
            </a:r>
          </a:p>
          <a:p>
            <a:endParaRPr lang="en-US" dirty="0"/>
          </a:p>
        </p:txBody>
      </p:sp>
      <p:sp>
        <p:nvSpPr>
          <p:cNvPr id="4" name="Slide Number Placeholder 3"/>
          <p:cNvSpPr>
            <a:spLocks noGrp="1"/>
          </p:cNvSpPr>
          <p:nvPr>
            <p:ph type="sldNum" sz="quarter" idx="10"/>
          </p:nvPr>
        </p:nvSpPr>
        <p:spPr/>
        <p:txBody>
          <a:bodyPr/>
          <a:lstStyle/>
          <a:p>
            <a:fld id="{DBA2C2E2-0E08-480B-A22D-C2F2EBF6A27D}" type="slidenum">
              <a:rPr lang="en-US" smtClean="0"/>
              <a:pPr/>
              <a:t>38</a:t>
            </a:fld>
            <a:endParaRPr lang="en-US" dirty="0"/>
          </a:p>
        </p:txBody>
      </p:sp>
      <p:sp>
        <p:nvSpPr>
          <p:cNvPr id="7" name="Slide Image Placeholder 6">
            <a:extLst>
              <a:ext uri="{FF2B5EF4-FFF2-40B4-BE49-F238E27FC236}">
                <a16:creationId xmlns:a16="http://schemas.microsoft.com/office/drawing/2014/main" id="{226FC06C-C301-479C-9D22-30EABFC7A8AF}"/>
              </a:ext>
            </a:extLst>
          </p:cNvPr>
          <p:cNvSpPr>
            <a:spLocks noGrp="1" noRot="1" noChangeAspect="1"/>
          </p:cNvSpPr>
          <p:nvPr>
            <p:ph type="sldImg"/>
          </p:nvPr>
        </p:nvSpPr>
        <p:spPr/>
      </p:sp>
    </p:spTree>
    <p:extLst>
      <p:ext uri="{BB962C8B-B14F-4D97-AF65-F5344CB8AC3E}">
        <p14:creationId xmlns:p14="http://schemas.microsoft.com/office/powerpoint/2010/main" val="3723682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baseline="0" dirty="0">
                <a:solidFill>
                  <a:schemeClr val="tx1"/>
                </a:solidFill>
                <a:latin typeface="Arial" panose="020B0604020202020204" pitchFamily="34" charset="0"/>
                <a:cs typeface="Arial" panose="020B0604020202020204" pitchFamily="34" charset="0"/>
              </a:rPr>
              <a:t>A frequency distribution report pulls demographic and enrollment information based on the selected criteria.</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To generate a report from the Frequency Distribution Report page, select a complex area, complex, and school from the drop-down lists. Select an enrolled grade and m</a:t>
            </a:r>
            <a:r>
              <a:rPr lang="en-US" b="0" i="0" dirty="0">
                <a:latin typeface="Arial" panose="020B0604020202020204" pitchFamily="34" charset="0"/>
                <a:cs typeface="Arial" panose="020B0604020202020204" pitchFamily="34" charset="0"/>
              </a:rPr>
              <a:t>ark checkboxes in the Select Demographics panel to filter the report for additional demographics and accommodations, as desired.</a:t>
            </a: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Click Generate Report to display a frequency distribution report using the selected criteria.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39</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activating your account, you will have access to the various systems located on your portal.</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access TIDE, go to your portal and select the TIDE icon. On the login page, enter your email and password and click </a:t>
            </a:r>
            <a:r>
              <a:rPr lang="en-US" b="0" dirty="0">
                <a:latin typeface="Arial" panose="020B0604020202020204" pitchFamily="34" charset="0"/>
                <a:cs typeface="Arial" panose="020B0604020202020204" pitchFamily="34" charset="0"/>
              </a:rPr>
              <a:t>Secure Login</a:t>
            </a:r>
            <a:r>
              <a:rPr lang="en-US" dirty="0">
                <a:latin typeface="Arial" panose="020B0604020202020204" pitchFamily="34" charset="0"/>
                <a:cs typeface="Arial" panose="020B0604020202020204" pitchFamily="34" charset="0"/>
              </a:rPr>
              <a:t>. </a:t>
            </a:r>
          </a:p>
          <a:p>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4</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82656544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solidFill>
                  <a:schemeClr val="tx1"/>
                </a:solidFill>
                <a:latin typeface="Arial" panose="020B0604020202020204" pitchFamily="34" charset="0"/>
                <a:cs typeface="Arial" panose="020B0604020202020204" pitchFamily="34" charset="0"/>
              </a:rPr>
              <a:t>TIDE will display the frequency distribution report in grid format. This example shows a report by gender and grade.</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To display the report in tabular format, click Grid. </a:t>
            </a:r>
          </a:p>
          <a:p>
            <a:r>
              <a:rPr lang="en-US" b="0" baseline="0" dirty="0">
                <a:solidFill>
                  <a:schemeClr val="tx1"/>
                </a:solidFill>
                <a:latin typeface="Arial" panose="020B0604020202020204" pitchFamily="34" charset="0"/>
                <a:cs typeface="Arial" panose="020B0604020202020204" pitchFamily="34" charset="0"/>
              </a:rPr>
              <a:t>To display the report in graphical format, click Graph.</a:t>
            </a:r>
          </a:p>
          <a:p>
            <a:pPr defTabSz="950737">
              <a:defRPr/>
            </a:pPr>
            <a:r>
              <a:rPr lang="en-US" b="0" baseline="0" dirty="0">
                <a:solidFill>
                  <a:schemeClr val="tx1"/>
                </a:solidFill>
                <a:latin typeface="Arial" panose="020B0604020202020204" pitchFamily="34" charset="0"/>
                <a:cs typeface="Arial" panose="020B0604020202020204" pitchFamily="34" charset="0"/>
              </a:rPr>
              <a:t>To display the report in both tabular and graphical format, click Grid and Graph.</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To download the report as a PDF file, click the print icon and then save the file to your computer. To export the report in Excel format, click the export button located next to the print button, and choose “Export to Excel” from the drop-down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40</a:t>
            </a:fld>
            <a:endParaRPr lang="en-US" dirty="0"/>
          </a:p>
        </p:txBody>
      </p:sp>
    </p:spTree>
    <p:extLst>
      <p:ext uri="{BB962C8B-B14F-4D97-AF65-F5344CB8AC3E}">
        <p14:creationId xmlns:p14="http://schemas.microsoft.com/office/powerpoint/2010/main" val="33630194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TIDE keeps track of student test settings, such as font size and text-to-speech. </a:t>
            </a:r>
            <a:r>
              <a:rPr lang="en-US" b="0" dirty="0">
                <a:solidFill>
                  <a:schemeClr val="tx1"/>
                </a:solidFill>
                <a:latin typeface="Arial" panose="020B0604020202020204" pitchFamily="34" charset="0"/>
                <a:cs typeface="Arial" panose="020B0604020202020204" pitchFamily="34" charset="0"/>
              </a:rPr>
              <a:t>The</a:t>
            </a:r>
            <a:r>
              <a:rPr lang="en-US" b="0" baseline="0" dirty="0">
                <a:solidFill>
                  <a:schemeClr val="tx1"/>
                </a:solidFill>
                <a:latin typeface="Arial" panose="020B0604020202020204" pitchFamily="34" charset="0"/>
                <a:cs typeface="Arial" panose="020B0604020202020204" pitchFamily="34" charset="0"/>
              </a:rPr>
              <a:t> Test Settings and Tools task menu allows you to view and edit, or upload, test settings and tools.</a:t>
            </a:r>
            <a:endParaRPr lang="en-US" b="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41</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The View/Edit Test Settings and Tools page includes a form for setting selection criteria to retrieve a student’s test settings and tools. Required criteria, such as the complex area, complex, and school in this example, are marked with asterisks. Other criteria are optional, such as the </a:t>
            </a:r>
            <a:r>
              <a:rPr lang="en-US" b="0" dirty="0" err="1">
                <a:latin typeface="Arial" panose="020B0604020202020204" pitchFamily="34" charset="0"/>
                <a:cs typeface="Arial" panose="020B0604020202020204" pitchFamily="34" charset="0"/>
              </a:rPr>
              <a:t>SSID</a:t>
            </a:r>
            <a:r>
              <a:rPr lang="en-US" b="0" dirty="0">
                <a:latin typeface="Arial" panose="020B0604020202020204" pitchFamily="34" charset="0"/>
                <a:cs typeface="Arial" panose="020B0604020202020204" pitchFamily="34" charset="0"/>
              </a:rPr>
              <a:t> and enrolled grade.</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You can further refine your criteria by entering additional demographic information or test settings in the Additional Search panel. </a:t>
            </a:r>
          </a:p>
          <a:p>
            <a:endParaRPr lang="en-US" b="0" dirty="0">
              <a:latin typeface="Arial" panose="020B0604020202020204" pitchFamily="34" charset="0"/>
              <a:cs typeface="Arial" panose="020B0604020202020204" pitchFamily="34" charset="0"/>
            </a:endParaRPr>
          </a:p>
          <a:p>
            <a:pPr defTabSz="950737">
              <a:defRPr/>
            </a:pPr>
            <a:r>
              <a:rPr lang="en-US" b="0" dirty="0">
                <a:latin typeface="Arial" panose="020B0604020202020204" pitchFamily="34" charset="0"/>
                <a:cs typeface="Arial" panose="020B0604020202020204" pitchFamily="34" charset="0"/>
              </a:rPr>
              <a:t>The students you can retrieve on this page are limited by your role’s scope. For example, if you are a complex-level user, you can retrieve settings for those students enrolled within your complex. If you are a school-level user, you can retrieve settings only for those students enrolled within your school.</a:t>
            </a:r>
          </a:p>
          <a:p>
            <a:endParaRPr lang="en-US" b="0" dirty="0">
              <a:latin typeface="Arial" panose="020B0604020202020204" pitchFamily="34" charset="0"/>
              <a:cs typeface="Arial" panose="020B0604020202020204" pitchFamily="34" charset="0"/>
            </a:endParaRPr>
          </a:p>
          <a:p>
            <a:pPr defTabSz="950737">
              <a:defRPr/>
            </a:pPr>
            <a:r>
              <a:rPr lang="en-US" b="0" dirty="0">
                <a:latin typeface="Arial" panose="020B0604020202020204" pitchFamily="34" charset="0"/>
                <a:cs typeface="Arial" panose="020B0604020202020204" pitchFamily="34" charset="0"/>
              </a:rPr>
              <a:t>Click Search to continue. You will see a message asking whether you would like to view the results of your search, export the list of students to your Inbox, or modify your search criteria and try again. If you choose to export the results to your Inbox, you will receive an email when the file is ready for you to download.</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42</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latin typeface="Arial" panose="020B0604020202020204" pitchFamily="34" charset="0"/>
                <a:cs typeface="Arial" panose="020B0604020202020204" pitchFamily="34" charset="0"/>
              </a:rPr>
              <a:t>When you click View Results, TIDE will display all the students satisfying the search criteria. If all columns cannot fit on the screen at once, click the blue arrow on the right side of the screen to scroll right and display more information. </a:t>
            </a:r>
            <a:r>
              <a:rPr lang="en-US" altLang="en-US" b="0" i="0" dirty="0">
                <a:latin typeface="Arial" panose="020B0604020202020204" pitchFamily="34" charset="0"/>
                <a:cs typeface="Arial" panose="020B0604020202020204" pitchFamily="34" charset="0"/>
              </a:rPr>
              <a:t>You can edit a student’s test settings and accommodations by clicking the green pencil icon.</a:t>
            </a:r>
          </a:p>
          <a:p>
            <a:endParaRPr lang="en-US" altLang="en-US" b="0" i="0" dirty="0">
              <a:latin typeface="Arial" panose="020B0604020202020204" pitchFamily="34" charset="0"/>
              <a:cs typeface="Arial" panose="020B0604020202020204" pitchFamily="34" charset="0"/>
            </a:endParaRPr>
          </a:p>
          <a:p>
            <a:pPr defTabSz="950737">
              <a:defRPr/>
            </a:pPr>
            <a:r>
              <a:rPr lang="en-US" altLang="en-US" b="0" i="0" dirty="0">
                <a:latin typeface="Arial" panose="020B0604020202020204" pitchFamily="34" charset="0"/>
                <a:cs typeface="Arial" panose="020B0604020202020204" pitchFamily="34" charset="0"/>
              </a:rPr>
              <a:t>To make the search form reappear and search for additional students, click the plus sign in the Search Students panel, which appears as a blue bar. For more-detailed information on managing student test settings and tools, see your TIDE User Guide.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43</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0" dirty="0">
                <a:latin typeface="Arial" panose="020B0604020202020204" pitchFamily="34" charset="0"/>
                <a:cs typeface="Arial" panose="020B0604020202020204" pitchFamily="34" charset="0"/>
              </a:rPr>
              <a:t>Print student information by selecting the desired students and clicking the Print button above the search results. </a:t>
            </a:r>
          </a:p>
          <a:p>
            <a:endParaRPr lang="en-US" altLang="en-US" b="0" dirty="0">
              <a:latin typeface="Arial" panose="020B0604020202020204" pitchFamily="34" charset="0"/>
              <a:cs typeface="Arial" panose="020B0604020202020204" pitchFamily="34" charset="0"/>
            </a:endParaRPr>
          </a:p>
          <a:p>
            <a:pPr defTabSz="947044">
              <a:defRPr/>
            </a:pPr>
            <a:r>
              <a:rPr lang="en-US" altLang="en-US" b="0"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44</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solidFill>
                  <a:schemeClr val="tx1"/>
                </a:solidFill>
                <a:latin typeface="Arial" panose="020B0604020202020204" pitchFamily="34" charset="0"/>
                <a:cs typeface="Arial" panose="020B0604020202020204" pitchFamily="34" charset="0"/>
              </a:rPr>
              <a:t>A second way </a:t>
            </a:r>
            <a:r>
              <a:rPr lang="en-US" b="0" baseline="0" dirty="0">
                <a:solidFill>
                  <a:schemeClr val="tx1"/>
                </a:solidFill>
                <a:latin typeface="Arial" panose="020B0604020202020204" pitchFamily="34" charset="0"/>
                <a:cs typeface="Arial" panose="020B0604020202020204" pitchFamily="34" charset="0"/>
              </a:rPr>
              <a:t>to edit test settings and tools in TIDE is to use the Upload Test Settings and Tools page to compose an upload file in Excel or CSV format and then upload that file. This task is performed by following the same steps you would use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45</a:t>
            </a:fld>
            <a:endParaRPr lang="en-US" dirty="0"/>
          </a:p>
        </p:txBody>
      </p:sp>
    </p:spTree>
    <p:extLst>
      <p:ext uri="{BB962C8B-B14F-4D97-AF65-F5344CB8AC3E}">
        <p14:creationId xmlns:p14="http://schemas.microsoft.com/office/powerpoint/2010/main" val="316254952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i="0" dirty="0">
                <a:latin typeface="Arial" panose="020B0604020202020204" pitchFamily="34" charset="0"/>
                <a:cs typeface="Arial" panose="020B0604020202020204" pitchFamily="34" charset="0"/>
              </a:rPr>
              <a:t>In the Administering Tests section of the TIDE dashboard, the Testing Incidents task menu allows you to view pending testing incidents; create new testing incidents; view testing incidents; and upload testing incidents.</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In the normal flow of a test opportunity, a student takes the test in the test delivery system (TDS) and then submits it. Next TDS forwards the test for scoring, and the Centralized Reporting System reports the test scores.</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Testing incidents are a way of interrupting this normal flow. Reasons for testing incidents can vary. For example, a student may need to retake a test or have another test opportunity. A test administrator may need to invalidate a test because of a hardware malfunction or an impropriety.</a:t>
            </a:r>
          </a:p>
          <a:p>
            <a:endParaRPr lang="en-US" b="0" i="0" dirty="0">
              <a:latin typeface="Arial" panose="020B0604020202020204" pitchFamily="34" charset="0"/>
              <a:cs typeface="Arial" panose="020B0604020202020204" pitchFamily="34" charset="0"/>
            </a:endParaRPr>
          </a:p>
          <a:p>
            <a:r>
              <a:rPr lang="en-US" b="0" i="0" dirty="0">
                <a:latin typeface="Arial" panose="020B0604020202020204" pitchFamily="34" charset="0"/>
                <a:cs typeface="Arial" panose="020B0604020202020204" pitchFamily="34" charset="0"/>
              </a:rPr>
              <a:t>For information on your state’s particular policies, and procedures, please consult the Test Administration Manual and the TIDE User Guide.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46</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0" i="0" baseline="0" dirty="0">
                <a:solidFill>
                  <a:schemeClr val="tx1"/>
                </a:solidFill>
                <a:latin typeface="Arial" panose="020B0604020202020204" pitchFamily="34" charset="0"/>
                <a:cs typeface="Arial" panose="020B0604020202020204" pitchFamily="34" charset="0"/>
              </a:rPr>
              <a:t>The Create Testing Incidents </a:t>
            </a:r>
            <a:r>
              <a:rPr lang="en-US" altLang="en-US" b="0" i="0" u="none" baseline="0" dirty="0">
                <a:solidFill>
                  <a:schemeClr val="tx1"/>
                </a:solidFill>
                <a:latin typeface="Arial" panose="020B0604020202020204" pitchFamily="34" charset="0"/>
                <a:cs typeface="Arial" panose="020B0604020202020204" pitchFamily="34" charset="0"/>
              </a:rPr>
              <a:t>page</a:t>
            </a:r>
            <a:r>
              <a:rPr lang="en-US" altLang="en-US" b="0" i="0" baseline="0" dirty="0">
                <a:solidFill>
                  <a:schemeClr val="tx1"/>
                </a:solidFill>
                <a:latin typeface="Arial" panose="020B0604020202020204" pitchFamily="34" charset="0"/>
                <a:cs typeface="Arial" panose="020B0604020202020204" pitchFamily="34" charset="0"/>
              </a:rPr>
              <a:t> is where </a:t>
            </a:r>
            <a:r>
              <a:rPr lang="en-US" altLang="en-US" b="0" i="0" u="none" baseline="0" dirty="0">
                <a:solidFill>
                  <a:schemeClr val="tx1"/>
                </a:solidFill>
                <a:latin typeface="Arial" panose="020B0604020202020204" pitchFamily="34" charset="0"/>
                <a:cs typeface="Arial" panose="020B0604020202020204" pitchFamily="34" charset="0"/>
              </a:rPr>
              <a:t>you can </a:t>
            </a:r>
            <a:r>
              <a:rPr lang="en-US" altLang="en-US" b="0" i="0" baseline="0" dirty="0">
                <a:solidFill>
                  <a:schemeClr val="tx1"/>
                </a:solidFill>
                <a:latin typeface="Arial" panose="020B0604020202020204" pitchFamily="34" charset="0"/>
                <a:cs typeface="Arial" panose="020B0604020202020204" pitchFamily="34" charset="0"/>
              </a:rPr>
              <a:t>create a testing incident for a test.</a:t>
            </a:r>
          </a:p>
          <a:p>
            <a:endParaRPr lang="en-US" altLang="en-US" b="0" i="0" baseline="0" dirty="0">
              <a:solidFill>
                <a:schemeClr val="tx1"/>
              </a:solidFill>
              <a:latin typeface="Arial" panose="020B0604020202020204" pitchFamily="34" charset="0"/>
              <a:cs typeface="Arial" panose="020B0604020202020204" pitchFamily="34" charset="0"/>
            </a:endParaRPr>
          </a:p>
          <a:p>
            <a:r>
              <a:rPr lang="en-US" altLang="en-US" b="0" i="0" baseline="0" dirty="0">
                <a:solidFill>
                  <a:schemeClr val="tx1"/>
                </a:solidFill>
                <a:latin typeface="Arial" panose="020B0604020202020204" pitchFamily="34" charset="0"/>
                <a:cs typeface="Arial" panose="020B0604020202020204" pitchFamily="34" charset="0"/>
              </a:rPr>
              <a:t>The first step is to select the type of testing incident you want to create. The TIDE User Guide </a:t>
            </a:r>
            <a:r>
              <a:rPr lang="en-US" altLang="en-US" b="0" i="0" u="none" baseline="0" dirty="0">
                <a:solidFill>
                  <a:schemeClr val="tx1"/>
                </a:solidFill>
                <a:latin typeface="Arial" panose="020B0604020202020204" pitchFamily="34" charset="0"/>
                <a:cs typeface="Arial" panose="020B0604020202020204" pitchFamily="34" charset="0"/>
              </a:rPr>
              <a:t>lists the available testing incident types and explains the implic</a:t>
            </a:r>
            <a:r>
              <a:rPr lang="en-US" altLang="en-US" b="0" i="0" baseline="0" dirty="0">
                <a:solidFill>
                  <a:schemeClr val="tx1"/>
                </a:solidFill>
                <a:latin typeface="Arial" panose="020B0604020202020204" pitchFamily="34" charset="0"/>
                <a:cs typeface="Arial" panose="020B0604020202020204" pitchFamily="34" charset="0"/>
              </a:rPr>
              <a:t>ations of each.</a:t>
            </a:r>
          </a:p>
          <a:p>
            <a:endParaRPr lang="en-US" altLang="en-US" b="0" i="0" baseline="0" dirty="0">
              <a:solidFill>
                <a:schemeClr val="tx1"/>
              </a:solidFill>
              <a:latin typeface="Arial" panose="020B0604020202020204" pitchFamily="34" charset="0"/>
              <a:cs typeface="Arial" panose="020B0604020202020204" pitchFamily="34" charset="0"/>
            </a:endParaRPr>
          </a:p>
          <a:p>
            <a:r>
              <a:rPr lang="en-US" altLang="en-US" b="0" i="0" baseline="0" dirty="0">
                <a:solidFill>
                  <a:schemeClr val="tx1"/>
                </a:solidFill>
                <a:latin typeface="Arial" panose="020B0604020202020204" pitchFamily="34" charset="0"/>
                <a:cs typeface="Arial" panose="020B0604020202020204" pitchFamily="34" charset="0"/>
              </a:rPr>
              <a:t>Next, search for the test result for which you wish to create a testing incident. From the drop-down lists and in the text field, enter your search criteria and click Search. TIDE will display the search results below.</a:t>
            </a:r>
          </a:p>
          <a:p>
            <a:endParaRPr lang="en-US" altLang="en-US" b="0" i="0" baseline="0" dirty="0">
              <a:solidFill>
                <a:schemeClr val="tx1"/>
              </a:solidFill>
              <a:latin typeface="Arial" panose="020B0604020202020204" pitchFamily="34" charset="0"/>
              <a:cs typeface="Arial" panose="020B0604020202020204" pitchFamily="34" charset="0"/>
            </a:endParaRPr>
          </a:p>
          <a:p>
            <a:r>
              <a:rPr lang="en-US" altLang="en-US" b="0" i="0" baseline="0" dirty="0">
                <a:solidFill>
                  <a:schemeClr val="tx1"/>
                </a:solidFill>
                <a:latin typeface="Arial" panose="020B0604020202020204" pitchFamily="34" charset="0"/>
                <a:cs typeface="Arial" panose="020B0604020202020204" pitchFamily="34" charset="0"/>
              </a:rPr>
              <a:t>Mark the checkbox next to each test result for which you wish to create a testing incident, and click Create. A pop-up window will ask you to </a:t>
            </a:r>
            <a:r>
              <a:rPr lang="en-US" b="0" i="0" dirty="0">
                <a:latin typeface="Arial" panose="020B0604020202020204" pitchFamily="34" charset="0"/>
                <a:cs typeface="Arial" panose="020B0604020202020204" pitchFamily="34" charset="0"/>
              </a:rPr>
              <a:t>enter a reason for the testing incident. To create the incident, enter a reason and click Submit.</a:t>
            </a:r>
            <a:endParaRPr lang="en-US" altLang="en-US" b="0" i="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47</a:t>
            </a:fld>
            <a:endParaRPr lang="en-US" dirty="0"/>
          </a:p>
        </p:txBody>
      </p:sp>
    </p:spTree>
    <p:extLst>
      <p:ext uri="{BB962C8B-B14F-4D97-AF65-F5344CB8AC3E}">
        <p14:creationId xmlns:p14="http://schemas.microsoft.com/office/powerpoint/2010/main" val="231571574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After a testing incident is created, its status can change throughout its life cycle. This table describes the possible statuses a testing incident can have.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48</a:t>
            </a:fld>
            <a:endParaRPr lang="en-US" dirty="0"/>
          </a:p>
        </p:txBody>
      </p:sp>
    </p:spTree>
    <p:extLst>
      <p:ext uri="{BB962C8B-B14F-4D97-AF65-F5344CB8AC3E}">
        <p14:creationId xmlns:p14="http://schemas.microsoft.com/office/powerpoint/2010/main" val="4828402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You can review submitted testing incidents from the View Testing Incidents page. Select a testing incident type and status and enter additional search criteria as desired. Click Search to display testing incidents matching your criteria.</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49</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When logging in to the system using a new device or browser, or after clearing the cache on a previously used browser, you will see an </a:t>
            </a:r>
            <a:r>
              <a:rPr lang="en-US" b="0" i="0" dirty="0">
                <a:latin typeface="Arial" panose="020B0604020202020204" pitchFamily="34" charset="0"/>
                <a:cs typeface="Arial" panose="020B0604020202020204" pitchFamily="34" charset="0"/>
              </a:rPr>
              <a:t>Enter Code </a:t>
            </a:r>
            <a:r>
              <a:rPr lang="en-US" dirty="0">
                <a:latin typeface="Arial" panose="020B0604020202020204" pitchFamily="34" charset="0"/>
                <a:cs typeface="Arial" panose="020B0604020202020204" pitchFamily="34" charset="0"/>
              </a:rPr>
              <a:t>page. </a:t>
            </a:r>
          </a:p>
          <a:p>
            <a:endParaRPr lang="en-US"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If you see this screen, will need to enter the code on this page within </a:t>
            </a:r>
            <a:r>
              <a:rPr lang="en-US" b="0" u="none" dirty="0">
                <a:latin typeface="Arial" panose="020B0604020202020204" pitchFamily="34" charset="0"/>
                <a:cs typeface="Arial" panose="020B0604020202020204" pitchFamily="34" charset="0"/>
              </a:rPr>
              <a:t>15</a:t>
            </a:r>
            <a:r>
              <a:rPr lang="en-US" b="0" dirty="0">
                <a:latin typeface="Arial" panose="020B0604020202020204" pitchFamily="34" charset="0"/>
                <a:cs typeface="Arial" panose="020B0604020202020204" pitchFamily="34" charset="0"/>
              </a:rPr>
              <a:t> minutes of receiving the email.  If you do not receive a code or do not enter the code within the </a:t>
            </a:r>
            <a:r>
              <a:rPr lang="en-US" b="0" u="none" dirty="0">
                <a:latin typeface="Arial" panose="020B0604020202020204" pitchFamily="34" charset="0"/>
                <a:cs typeface="Arial" panose="020B0604020202020204" pitchFamily="34" charset="0"/>
              </a:rPr>
              <a:t>15-minute</a:t>
            </a:r>
            <a:r>
              <a:rPr lang="en-US" b="0" dirty="0">
                <a:latin typeface="Arial" panose="020B0604020202020204" pitchFamily="34" charset="0"/>
                <a:cs typeface="Arial" panose="020B0604020202020204" pitchFamily="34" charset="0"/>
              </a:rPr>
              <a:t> time limit, </a:t>
            </a:r>
            <a:r>
              <a:rPr lang="en-US" b="0" dirty="0">
                <a:solidFill>
                  <a:srgbClr val="FF0000"/>
                </a:solidFill>
                <a:latin typeface="Arial" panose="020B0604020202020204" pitchFamily="34" charset="0"/>
                <a:cs typeface="Arial" panose="020B0604020202020204" pitchFamily="34" charset="0"/>
              </a:rPr>
              <a:t>click</a:t>
            </a:r>
            <a:r>
              <a:rPr lang="en-US" b="0" dirty="0">
                <a:latin typeface="Arial" panose="020B0604020202020204" pitchFamily="34" charset="0"/>
                <a:cs typeface="Arial" panose="020B0604020202020204" pitchFamily="34" charset="0"/>
              </a:rPr>
              <a:t> Resend Code. Click Submit after entering the authentication code to access the system. You will be taken to the Reset Your Password page that was presented at the beginning of this module.</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5</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252535804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0" baseline="0" dirty="0">
                <a:solidFill>
                  <a:schemeClr val="tx1"/>
                </a:solidFill>
                <a:latin typeface="Arial" panose="020B0604020202020204" pitchFamily="34" charset="0"/>
                <a:cs typeface="Arial" panose="020B0604020202020204" pitchFamily="34" charset="0"/>
              </a:rPr>
              <a:t>When you click Search, the search panel will automatically collapse, and your search results will appear below.</a:t>
            </a:r>
          </a:p>
          <a:p>
            <a:endParaRPr lang="en-US" altLang="en-US" b="0" baseline="0" dirty="0">
              <a:solidFill>
                <a:schemeClr val="tx1"/>
              </a:solidFill>
              <a:latin typeface="Arial" panose="020B0604020202020204" pitchFamily="34" charset="0"/>
              <a:cs typeface="Arial" panose="020B0604020202020204" pitchFamily="34" charset="0"/>
            </a:endParaRPr>
          </a:p>
          <a:p>
            <a:r>
              <a:rPr lang="en-US" altLang="en-US" b="0" baseline="0" dirty="0">
                <a:solidFill>
                  <a:schemeClr val="tx1"/>
                </a:solidFill>
                <a:latin typeface="Arial" panose="020B0604020202020204" pitchFamily="34" charset="0"/>
                <a:cs typeface="Arial" panose="020B0604020202020204" pitchFamily="34" charset="0"/>
              </a:rPr>
              <a:t>To view the approval and processing status of a testing incident, click the green comment icon in the Request Status column.</a:t>
            </a:r>
          </a:p>
          <a:p>
            <a:endParaRPr lang="en-US" altLang="en-US" b="0" baseline="0" dirty="0">
              <a:solidFill>
                <a:schemeClr val="tx1"/>
              </a:solidFill>
              <a:latin typeface="Arial" panose="020B0604020202020204" pitchFamily="34" charset="0"/>
              <a:cs typeface="Arial" panose="020B0604020202020204" pitchFamily="34" charset="0"/>
            </a:endParaRPr>
          </a:p>
          <a:p>
            <a:r>
              <a:rPr lang="en-US" altLang="en-US" b="0" baseline="0" dirty="0">
                <a:solidFill>
                  <a:schemeClr val="tx1"/>
                </a:solidFill>
                <a:latin typeface="Arial" panose="020B0604020202020204" pitchFamily="34" charset="0"/>
                <a:cs typeface="Arial" panose="020B0604020202020204" pitchFamily="34" charset="0"/>
              </a:rPr>
              <a:t>To retract, or resubmit a testing incident, mark the checkbox next to it, click Process, and then select the action you wish to perform.</a:t>
            </a:r>
          </a:p>
          <a:p>
            <a:endParaRPr lang="en-US" altLang="en-US" b="0" baseline="0" dirty="0">
              <a:solidFill>
                <a:schemeClr val="tx1"/>
              </a:solidFill>
              <a:latin typeface="Arial" panose="020B0604020202020204" pitchFamily="34" charset="0"/>
              <a:cs typeface="Arial" panose="020B0604020202020204" pitchFamily="34" charset="0"/>
            </a:endParaRPr>
          </a:p>
          <a:p>
            <a:pPr defTabSz="950737">
              <a:defRPr/>
            </a:pPr>
            <a:r>
              <a:rPr lang="en-US" altLang="en-US" b="0" dirty="0">
                <a:latin typeface="Arial" panose="020B0604020202020204" pitchFamily="34" charset="0"/>
                <a:cs typeface="Arial" panose="020B0604020202020204" pitchFamily="34" charset="0"/>
              </a:rPr>
              <a:t>To export the results, mark the checkboxes next to the results you wish to export and click the green export button above the search results. A pop-up window will appear with the option to export to the Inbox in either Excel or CSV format.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50</a:t>
            </a:fld>
            <a:endParaRPr lang="en-US" dirty="0"/>
          </a:p>
        </p:txBody>
      </p:sp>
    </p:spTree>
    <p:extLst>
      <p:ext uri="{BB962C8B-B14F-4D97-AF65-F5344CB8AC3E}">
        <p14:creationId xmlns:p14="http://schemas.microsoft.com/office/powerpoint/2010/main" val="35737762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solidFill>
                  <a:schemeClr val="tx1"/>
                </a:solidFill>
                <a:latin typeface="Arial" panose="020B0604020202020204" pitchFamily="34" charset="0"/>
                <a:cs typeface="Arial" panose="020B0604020202020204" pitchFamily="34" charset="0"/>
              </a:rPr>
              <a:t>A second way </a:t>
            </a:r>
            <a:r>
              <a:rPr lang="en-US" b="0" baseline="0" dirty="0">
                <a:solidFill>
                  <a:schemeClr val="tx1"/>
                </a:solidFill>
                <a:latin typeface="Arial" panose="020B0604020202020204" pitchFamily="34" charset="0"/>
                <a:cs typeface="Arial" panose="020B0604020202020204" pitchFamily="34" charset="0"/>
              </a:rPr>
              <a:t>to create new testing incidents in TIDE is to use the Upload Testing Incident page to compose an upload file in Excel or CSV format and then upload that file. This task is performed by following the same steps used to upload new users.</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51</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The tasks available in the Monitoring Test Progress task menu allow you to generate various reports that provide information about a test administration's progress.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Several types of participation reports are available:</a:t>
            </a:r>
          </a:p>
          <a:p>
            <a:endParaRPr lang="en-US" b="0" dirty="0">
              <a:latin typeface="Arial" panose="020B0604020202020204" pitchFamily="34" charset="0"/>
              <a:cs typeface="Arial" panose="020B0604020202020204" pitchFamily="34" charset="0"/>
            </a:endParaRP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The Plan and Manage Testing report details all of a student’s test opportunities and the status of those test opportunities.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latin typeface="Arial" panose="020B0604020202020204" pitchFamily="34" charset="0"/>
                <a:cs typeface="Arial" panose="020B0604020202020204" pitchFamily="34" charset="0"/>
              </a:rPr>
              <a:t>The Participation Report for </a:t>
            </a:r>
            <a:r>
              <a:rPr lang="en-US" b="0" dirty="0" err="1">
                <a:latin typeface="Arial" panose="020B0604020202020204" pitchFamily="34" charset="0"/>
                <a:cs typeface="Arial" panose="020B0604020202020204" pitchFamily="34" charset="0"/>
              </a:rPr>
              <a:t>SSID</a:t>
            </a:r>
            <a:r>
              <a:rPr lang="en-US" b="0" dirty="0">
                <a:latin typeface="Arial" panose="020B0604020202020204" pitchFamily="34" charset="0"/>
                <a:cs typeface="Arial" panose="020B0604020202020204" pitchFamily="34" charset="0"/>
              </a:rPr>
              <a:t> report shows test participation for specified students.</a:t>
            </a: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The Test Session Monitoring Report shows a list of active test sessions at a school.</a:t>
            </a: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The Status of Students Tested report summarizes the number and percentage of students who have started or completed a test.</a:t>
            </a:r>
          </a:p>
          <a:p>
            <a:pPr marL="0" indent="0">
              <a:buFont typeface="Arial" panose="020B0604020202020204" pitchFamily="34" charset="0"/>
              <a:buNone/>
            </a:pPr>
            <a:r>
              <a:rPr lang="en-US" b="0" dirty="0">
                <a:latin typeface="Arial" panose="020B0604020202020204" pitchFamily="34" charset="0"/>
                <a:cs typeface="Arial" panose="020B0604020202020204" pitchFamily="34" charset="0"/>
              </a:rPr>
              <a:t>The Test Status Code Report displays all the non-participation codes for a test administration.</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52</a:t>
            </a:fld>
            <a:endParaRPr lang="en-US" dirty="0"/>
          </a:p>
        </p:txBody>
      </p:sp>
    </p:spTree>
    <p:extLst>
      <p:ext uri="{BB962C8B-B14F-4D97-AF65-F5344CB8AC3E}">
        <p14:creationId xmlns:p14="http://schemas.microsoft.com/office/powerpoint/2010/main" val="8421401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solidFill>
                  <a:schemeClr val="tx1"/>
                </a:solidFill>
                <a:latin typeface="Arial" panose="020B0604020202020204" pitchFamily="34" charset="0"/>
                <a:cs typeface="Arial" panose="020B0604020202020204" pitchFamily="34" charset="0"/>
              </a:rPr>
              <a:t>The Plan and Manage Testing reports detail all of a student’s test opportunities and the status of each test opportunity. Because the report lists testing opportunities, a student can appear more than once on the report.</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To generate a report from the Plan and Manage Testing page, select a test instrument and administration under the Choose What panel.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Next, in the Search Students panel, select a complex area, complex, school, and Teacher, if applicable. The fields marked with an asterisk are mandatory. You can refine your search by adding additional criteria under the Advanced Search section.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Finally, in the Get Specific panel, choose one of the filter options available and select parameters for that option.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Click Generate Report to view your Plan and Manage Testing report, or click Export Report to open the report in Excel.</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53</a:t>
            </a:fld>
            <a:endParaRPr lang="en-US" dirty="0"/>
          </a:p>
        </p:txBody>
      </p:sp>
    </p:spTree>
    <p:extLst>
      <p:ext uri="{BB962C8B-B14F-4D97-AF65-F5344CB8AC3E}">
        <p14:creationId xmlns:p14="http://schemas.microsoft.com/office/powerpoint/2010/main" val="30094457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solidFill>
                  <a:schemeClr val="tx1"/>
                </a:solidFill>
                <a:latin typeface="Arial" panose="020B0604020202020204" pitchFamily="34" charset="0"/>
                <a:cs typeface="Arial" panose="020B0604020202020204" pitchFamily="34" charset="0"/>
              </a:rPr>
              <a:t>Clicking Generate Report will display the report and collapse the Report Criteria panel. </a:t>
            </a:r>
            <a:r>
              <a:rPr lang="en-US" b="0" dirty="0">
                <a:latin typeface="Arial" panose="020B0604020202020204" pitchFamily="34" charset="0"/>
                <a:cs typeface="Arial" panose="020B0604020202020204" pitchFamily="34" charset="0"/>
              </a:rPr>
              <a:t>Because not all columns can fit on the screen at once, click the blue arrow on the right side of the screen to scroll right and display more information. </a:t>
            </a:r>
            <a:endParaRPr lang="en-US" b="0" baseline="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54</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This slide illustrates some common questions that can be answered using the options available in the Get Specific panel.</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find students who have not yet tested, select the first radio button and search for students who have not completed their test opportunity in the selected administration.</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find students who have paused tests, select the second radio button and search for students on their first test opportunity in the selected administration with a status of paused.</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find the testing status of specific student(s), select the third radio button and enter the </a:t>
            </a:r>
            <a:r>
              <a:rPr lang="en-US" b="0" dirty="0" err="1">
                <a:latin typeface="Arial" panose="020B0604020202020204" pitchFamily="34" charset="0"/>
                <a:cs typeface="Arial" panose="020B0604020202020204" pitchFamily="34" charset="0"/>
              </a:rPr>
              <a:t>SSID</a:t>
            </a:r>
            <a:r>
              <a:rPr lang="en-US" b="0" dirty="0">
                <a:latin typeface="Arial" panose="020B0604020202020204" pitchFamily="34" charset="0"/>
                <a:cs typeface="Arial" panose="020B0604020202020204" pitchFamily="34" charset="0"/>
              </a:rPr>
              <a:t>(s) or Name(s) of the students.</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find students whose test opportunities are expiring, select the fourth radio button and specify the number of days or range of days you want to search. </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To find out if all students in a test session submitted their tests, select the fifth radio button and search for students by test session ID between the dates when the test session took place.</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55</a:t>
            </a:fld>
            <a:endParaRPr lang="en-US" dirty="0"/>
          </a:p>
        </p:txBody>
      </p:sp>
    </p:spTree>
    <p:extLst>
      <p:ext uri="{BB962C8B-B14F-4D97-AF65-F5344CB8AC3E}">
        <p14:creationId xmlns:p14="http://schemas.microsoft.com/office/powerpoint/2010/main" val="288793622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The Participation Report for </a:t>
            </a:r>
            <a:r>
              <a:rPr lang="en-US" b="0" dirty="0" err="1">
                <a:latin typeface="Arial" panose="020B0604020202020204" pitchFamily="34" charset="0"/>
                <a:cs typeface="Arial" panose="020B0604020202020204" pitchFamily="34" charset="0"/>
              </a:rPr>
              <a:t>SSID</a:t>
            </a:r>
            <a:r>
              <a:rPr lang="en-US" b="0" dirty="0">
                <a:latin typeface="Arial" panose="020B0604020202020204" pitchFamily="34" charset="0"/>
                <a:cs typeface="Arial" panose="020B0604020202020204" pitchFamily="34" charset="0"/>
              </a:rPr>
              <a:t> page allows you to generate participation reports for specified students. Enter a single SSID or multiple SSIDs separated by commas in the Student ID(s) box. You can also upload a single-row Excel file containing student ID numbers. Click Generate Report to view the results. </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56</a:t>
            </a:fld>
            <a:endParaRPr lang="en-US" dirty="0"/>
          </a:p>
        </p:txBody>
      </p:sp>
    </p:spTree>
    <p:extLst>
      <p:ext uri="{BB962C8B-B14F-4D97-AF65-F5344CB8AC3E}">
        <p14:creationId xmlns:p14="http://schemas.microsoft.com/office/powerpoint/2010/main" val="37351906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tx1"/>
                </a:solidFill>
                <a:latin typeface="Arial" panose="020B0604020202020204" pitchFamily="34" charset="0"/>
                <a:cs typeface="Arial" panose="020B0604020202020204" pitchFamily="34" charset="0"/>
              </a:rPr>
              <a:t>The </a:t>
            </a:r>
            <a:r>
              <a:rPr lang="en-US" b="0" baseline="0" dirty="0">
                <a:solidFill>
                  <a:schemeClr val="tx1"/>
                </a:solidFill>
                <a:latin typeface="Arial" panose="020B0604020202020204" pitchFamily="34" charset="0"/>
                <a:cs typeface="Arial" panose="020B0604020202020204" pitchFamily="34" charset="0"/>
              </a:rPr>
              <a:t>Test Session Monitoring Report details active and inactive test sessions happening </a:t>
            </a:r>
            <a:r>
              <a:rPr lang="en-US" b="1" u="sng" baseline="0" dirty="0">
                <a:solidFill>
                  <a:srgbClr val="FF0000"/>
                </a:solidFill>
                <a:latin typeface="Arial" panose="020B0604020202020204" pitchFamily="34" charset="0"/>
                <a:cs typeface="Arial" panose="020B0604020202020204" pitchFamily="34" charset="0"/>
              </a:rPr>
              <a:t>in real time</a:t>
            </a:r>
            <a:r>
              <a:rPr lang="en-US" b="0" u="none" baseline="0" dirty="0">
                <a:solidFill>
                  <a:srgbClr val="FF0000"/>
                </a:solidFill>
                <a:latin typeface="Arial" panose="020B0604020202020204" pitchFamily="34" charset="0"/>
                <a:cs typeface="Arial" panose="020B0604020202020204" pitchFamily="34" charset="0"/>
              </a:rPr>
              <a:t> </a:t>
            </a:r>
            <a:r>
              <a:rPr lang="en-US" b="0" baseline="0" dirty="0">
                <a:solidFill>
                  <a:schemeClr val="tx1"/>
                </a:solidFill>
                <a:latin typeface="Arial" panose="020B0604020202020204" pitchFamily="34" charset="0"/>
                <a:cs typeface="Arial" panose="020B0604020202020204" pitchFamily="34" charset="0"/>
              </a:rPr>
              <a:t>in the selected school. These reports show how many students in each school are testing and how many have started, paused, and completed their test. School-level Test Session Monitoring reports also include additional information such as proctor name, test name, and test session start time.</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From the Test Session Monitoring Report page, select a complex area, complex and school from the drop-down lists.  Then click Generate Report. A detailed report page will appear. </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Note that if multiple schools were selected, a Summary Report page will first appear. From this page, select a school name to view a detailed report for that school. </a:t>
            </a:r>
          </a:p>
        </p:txBody>
      </p:sp>
      <p:sp>
        <p:nvSpPr>
          <p:cNvPr id="4" name="Slide Number Placeholder 3"/>
          <p:cNvSpPr>
            <a:spLocks noGrp="1"/>
          </p:cNvSpPr>
          <p:nvPr>
            <p:ph type="sldNum" sz="quarter" idx="5"/>
          </p:nvPr>
        </p:nvSpPr>
        <p:spPr/>
        <p:txBody>
          <a:bodyPr/>
          <a:lstStyle/>
          <a:p>
            <a:pPr>
              <a:defRPr/>
            </a:pPr>
            <a:fld id="{DBA2C2E2-0E08-480B-A22D-C2F2EBF6A27D}" type="slidenum">
              <a:rPr lang="en-US" smtClean="0"/>
              <a:pPr>
                <a:defRPr/>
              </a:pPr>
              <a:t>57</a:t>
            </a:fld>
            <a:endParaRPr lang="en-US" dirty="0"/>
          </a:p>
        </p:txBody>
      </p:sp>
    </p:spTree>
    <p:extLst>
      <p:ext uri="{BB962C8B-B14F-4D97-AF65-F5344CB8AC3E}">
        <p14:creationId xmlns:p14="http://schemas.microsoft.com/office/powerpoint/2010/main" val="4667426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b="0" baseline="0" dirty="0">
                <a:solidFill>
                  <a:schemeClr val="tx1"/>
                </a:solidFill>
                <a:latin typeface="Arial" panose="020B0604020202020204" pitchFamily="34" charset="0"/>
                <a:cs typeface="Arial" panose="020B0604020202020204" pitchFamily="34" charset="0"/>
              </a:rPr>
              <a:t>The Status of Students Tested report summarizes the number and percentage of students who have started or completed a test.</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To download a report from the Status of Students Tested page, choose the type of report you wish to export from the Report Types drop-down list. Select a complex area, complex and school from the corresponding drop-down lists, if available. Finally, select a test instrument, administration, and test name. Note that fields marked with an asterisk are mandatory.</a:t>
            </a:r>
          </a:p>
          <a:p>
            <a:endParaRPr lang="en-US" b="0" baseline="0" dirty="0">
              <a:solidFill>
                <a:schemeClr val="tx1"/>
              </a:solidFill>
              <a:latin typeface="Arial" panose="020B0604020202020204" pitchFamily="34" charset="0"/>
              <a:cs typeface="Arial" panose="020B0604020202020204" pitchFamily="34" charset="0"/>
            </a:endParaRPr>
          </a:p>
          <a:p>
            <a:r>
              <a:rPr lang="en-US" b="0" baseline="0" dirty="0">
                <a:solidFill>
                  <a:schemeClr val="tx1"/>
                </a:solidFill>
                <a:latin typeface="Arial" panose="020B0604020202020204" pitchFamily="34" charset="0"/>
                <a:cs typeface="Arial" panose="020B0604020202020204" pitchFamily="34" charset="0"/>
              </a:rPr>
              <a:t>To download the report as an Excel spreadsheet, click Export Report.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58</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i="0" baseline="0" dirty="0">
                <a:solidFill>
                  <a:schemeClr val="tx1"/>
                </a:solidFill>
                <a:latin typeface="Arial" panose="020B0604020202020204" pitchFamily="34" charset="0"/>
                <a:cs typeface="Arial" panose="020B0604020202020204" pitchFamily="34" charset="0"/>
              </a:rPr>
              <a:t>If students do not start or complete tests to which they are assigned, school officials assign non-participation codes to those tests indicating </a:t>
            </a:r>
            <a:r>
              <a:rPr lang="en-US" b="0" i="0" dirty="0">
                <a:latin typeface="Arial" panose="020B0604020202020204" pitchFamily="34" charset="0"/>
                <a:cs typeface="Arial" panose="020B0604020202020204" pitchFamily="34" charset="0"/>
              </a:rPr>
              <a:t>why students did not start or complete the test</a:t>
            </a:r>
            <a:r>
              <a:rPr lang="en-US" b="0" i="0" baseline="0" dirty="0">
                <a:solidFill>
                  <a:schemeClr val="tx1"/>
                </a:solidFill>
                <a:latin typeface="Arial" panose="020B0604020202020204" pitchFamily="34" charset="0"/>
                <a:cs typeface="Arial" panose="020B0604020202020204" pitchFamily="34" charset="0"/>
              </a:rPr>
              <a:t>. </a:t>
            </a:r>
            <a:r>
              <a:rPr lang="en-US" b="0" i="0" dirty="0">
                <a:latin typeface="Arial" panose="020B0604020202020204" pitchFamily="34" charset="0"/>
                <a:cs typeface="Arial" panose="020B0604020202020204" pitchFamily="34" charset="0"/>
              </a:rPr>
              <a:t>For information on your state’s policies, and procedures, please consult the Test Administration Manual.</a:t>
            </a:r>
            <a:endParaRPr lang="en-US" b="0" i="0" baseline="0" dirty="0">
              <a:solidFill>
                <a:schemeClr val="tx1"/>
              </a:solidFill>
              <a:latin typeface="Arial" panose="020B0604020202020204" pitchFamily="34" charset="0"/>
              <a:cs typeface="Arial" panose="020B0604020202020204" pitchFamily="34" charset="0"/>
            </a:endParaRPr>
          </a:p>
          <a:p>
            <a:endParaRPr lang="en-US" b="0" i="0" baseline="0" dirty="0">
              <a:solidFill>
                <a:schemeClr val="tx1"/>
              </a:solidFill>
              <a:latin typeface="Arial" panose="020B0604020202020204" pitchFamily="34" charset="0"/>
              <a:cs typeface="Arial" panose="020B0604020202020204" pitchFamily="34" charset="0"/>
            </a:endParaRPr>
          </a:p>
          <a:p>
            <a:r>
              <a:rPr lang="en-US" b="0" i="0" baseline="0" dirty="0">
                <a:solidFill>
                  <a:schemeClr val="tx1"/>
                </a:solidFill>
                <a:latin typeface="Arial" panose="020B0604020202020204" pitchFamily="34" charset="0"/>
                <a:cs typeface="Arial" panose="020B0604020202020204" pitchFamily="34" charset="0"/>
              </a:rPr>
              <a:t>The Test Status Code Report displays all the non-participation codes that were entered during the test window. To generate a report from the Test Status Code Report page, select a test and administration from the drop-down lists. To view the report on the page, click Generate Report. The report will appear below the Report Criteria panel. To open the report in Excel, click Export Report.</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59</a:t>
            </a:fld>
            <a:endParaRPr lang="en-US" dirty="0"/>
          </a:p>
        </p:txBody>
      </p:sp>
    </p:spTree>
    <p:extLst>
      <p:ext uri="{BB962C8B-B14F-4D97-AF65-F5344CB8AC3E}">
        <p14:creationId xmlns:p14="http://schemas.microsoft.com/office/powerpoint/2010/main" val="2365060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forget your password, you will need to reset it in order to access TIDE. </a:t>
            </a:r>
          </a:p>
          <a:p>
            <a:endParaRPr lang="en-US" dirty="0"/>
          </a:p>
          <a:p>
            <a:r>
              <a:rPr lang="en-US" dirty="0"/>
              <a:t>You may need to reset your password in the following situations:</a:t>
            </a:r>
          </a:p>
          <a:p>
            <a:endParaRPr lang="en-US" dirty="0"/>
          </a:p>
          <a:p>
            <a:r>
              <a:rPr lang="en-US" dirty="0"/>
              <a:t>You forgot your password.</a:t>
            </a:r>
          </a:p>
          <a:p>
            <a:r>
              <a:rPr lang="en-US" dirty="0"/>
              <a:t>Your activation link expired.</a:t>
            </a:r>
          </a:p>
          <a:p>
            <a:r>
              <a:rPr lang="en-US" dirty="0"/>
              <a:t>Your account is locked because you exceeded the account login attempt limit.</a:t>
            </a:r>
          </a:p>
          <a:p>
            <a:r>
              <a:rPr lang="en-US" dirty="0"/>
              <a:t>It is a new school year.</a:t>
            </a:r>
          </a:p>
          <a:p>
            <a:endParaRPr lang="en-US" dirty="0"/>
          </a:p>
          <a:p>
            <a:r>
              <a:rPr lang="en-US" dirty="0"/>
              <a:t>To reset your password, click the Forgot Your Password? link. You will be taken to the Reset Your Password page. Enter your email address and click Submit. You will receive an email with an activation link. Follow the same steps you would when initially setting up your TIDE account. </a:t>
            </a:r>
          </a:p>
        </p:txBody>
      </p:sp>
      <p:sp>
        <p:nvSpPr>
          <p:cNvPr id="4" name="Slide Number Placeholder 3"/>
          <p:cNvSpPr>
            <a:spLocks noGrp="1"/>
          </p:cNvSpPr>
          <p:nvPr>
            <p:ph type="sldNum" sz="quarter" idx="10"/>
          </p:nvPr>
        </p:nvSpPr>
        <p:spPr/>
        <p:txBody>
          <a:bodyPr/>
          <a:lstStyle/>
          <a:p>
            <a:pPr defTabSz="947044" eaLnBrk="1" fontAlgn="auto" hangingPunct="1">
              <a:spcBef>
                <a:spcPts val="0"/>
              </a:spcBef>
              <a:spcAft>
                <a:spcPts val="0"/>
              </a:spcAft>
              <a:defRPr/>
            </a:pPr>
            <a:fld id="{10FBD5D1-EC6A-49BA-A260-9EA64558D1CE}" type="slidenum">
              <a:rPr lang="en-US">
                <a:solidFill>
                  <a:prstClr val="black"/>
                </a:solidFill>
                <a:latin typeface="Calibri" panose="020F0502020204030204"/>
                <a:ea typeface="+mn-ea"/>
              </a:rPr>
              <a:pPr defTabSz="947044" eaLnBrk="1" fontAlgn="auto" hangingPunct="1">
                <a:spcBef>
                  <a:spcPts val="0"/>
                </a:spcBef>
                <a:spcAft>
                  <a:spcPts val="0"/>
                </a:spcAft>
                <a:defRPr/>
              </a:pPr>
              <a:t>6</a:t>
            </a:fld>
            <a:endParaRPr lang="en-US">
              <a:solidFill>
                <a:prstClr val="black"/>
              </a:solidFill>
              <a:latin typeface="Calibri" panose="020F0502020204030204"/>
              <a:ea typeface="+mn-ea"/>
            </a:endParaRPr>
          </a:p>
        </p:txBody>
      </p:sp>
    </p:spTree>
    <p:extLst>
      <p:ext uri="{BB962C8B-B14F-4D97-AF65-F5344CB8AC3E}">
        <p14:creationId xmlns:p14="http://schemas.microsoft.com/office/powerpoint/2010/main" val="109132520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In the After Testing section of the TIDE dashboard, the Data Management task menu lets users enter non-participation codes to explain student non-participation and resolve test discrepancies.</a:t>
            </a:r>
          </a:p>
          <a:p>
            <a:pPr defTabSz="950737">
              <a:defRPr/>
            </a:pP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60</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i="0" dirty="0">
                <a:latin typeface="Arial" panose="020B0604020202020204" pitchFamily="34" charset="0"/>
                <a:cs typeface="Arial" panose="020B0604020202020204" pitchFamily="34" charset="0"/>
              </a:rPr>
              <a:t>There are circumstances in which a student did not participate in an expected summative test or participated in a summative test but in a non-standard way. Examples could include a student inadvertently taking an incorrect test, a parent opting a student out of testing, or the student not receiving appropriate instruction prior to the test. In such instances, you need to assign a non-participation code to the student’s test so that the TIDE system can accurately explain the non-participation.</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Please note that once you apply a non-participation code, that code persists until it is changed.</a:t>
            </a:r>
          </a:p>
          <a:p>
            <a:endParaRPr lang="en-US" i="0" dirty="0">
              <a:latin typeface="Arial" panose="020B0604020202020204" pitchFamily="34" charset="0"/>
              <a:cs typeface="Arial" panose="020B0604020202020204" pitchFamily="34" charset="0"/>
            </a:endParaRPr>
          </a:p>
          <a:p>
            <a:r>
              <a:rPr lang="en-US" i="0" dirty="0">
                <a:latin typeface="Arial" panose="020B0604020202020204" pitchFamily="34" charset="0"/>
                <a:cs typeface="Arial" panose="020B0604020202020204" pitchFamily="34" charset="0"/>
              </a:rPr>
              <a:t>For a list of non-participation codes</a:t>
            </a:r>
            <a:r>
              <a:rPr lang="en-US" i="0" baseline="0" dirty="0">
                <a:latin typeface="Arial" panose="020B0604020202020204" pitchFamily="34" charset="0"/>
                <a:cs typeface="Arial" panose="020B0604020202020204" pitchFamily="34" charset="0"/>
              </a:rPr>
              <a:t> and their descriptions, please consult the TIDE User Guide.</a:t>
            </a:r>
          </a:p>
          <a:p>
            <a:endParaRPr lang="en-US" i="0" baseline="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ITC Franklin Gothic Std Bk Cd"/>
                <a:ea typeface="ＭＳ Ｐゴシック" pitchFamily="-48" charset="-128"/>
                <a:cs typeface="ＭＳ Ｐゴシック"/>
              </a:rPr>
              <a:t>The Discrepancy Resolution (DRS) report will become active in TIDE approximately one month prior to the close of the summative test window.</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i="0" kern="1200" dirty="0">
              <a:solidFill>
                <a:schemeClr val="tx1"/>
              </a:solidFill>
              <a:effectLst/>
              <a:latin typeface="ITC Franklin Gothic Std Bk Cd"/>
              <a:ea typeface="ＭＳ Ｐゴシック" pitchFamily="-48" charset="-128"/>
              <a:cs typeface="ＭＳ Ｐゴシック"/>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i="0" kern="1200" dirty="0">
                <a:solidFill>
                  <a:schemeClr val="tx1"/>
                </a:solidFill>
                <a:effectLst/>
                <a:latin typeface="ITC Franklin Gothic Std Bk Cd"/>
                <a:ea typeface="ＭＳ Ｐゴシック" pitchFamily="-48" charset="-128"/>
                <a:cs typeface="ＭＳ Ｐゴシック"/>
              </a:rPr>
              <a:t>The DRS report will list all students who have not yet started their eligible summative assessment(s) </a:t>
            </a:r>
            <a:r>
              <a:rPr lang="en-US" sz="1200" b="1" i="0" u="sng" kern="1200" dirty="0">
                <a:solidFill>
                  <a:schemeClr val="tx1"/>
                </a:solidFill>
                <a:effectLst/>
                <a:latin typeface="ITC Franklin Gothic Std Bk Cd"/>
                <a:ea typeface="ＭＳ Ｐゴシック" pitchFamily="-48" charset="-128"/>
                <a:cs typeface="ＭＳ Ｐゴシック"/>
              </a:rPr>
              <a:t>AND</a:t>
            </a:r>
            <a:r>
              <a:rPr lang="en-US" sz="1200" i="0" kern="1200" dirty="0">
                <a:solidFill>
                  <a:schemeClr val="tx1"/>
                </a:solidFill>
                <a:effectLst/>
                <a:latin typeface="ITC Franklin Gothic Std Bk Cd"/>
                <a:ea typeface="ＭＳ Ｐゴシック" pitchFamily="-48" charset="-128"/>
                <a:cs typeface="ＭＳ Ｐゴシック"/>
              </a:rPr>
              <a:t> do not yet have a Non-Participation Code entered in TIDE. Once a Non-Participation Code is entered in TIDE for a student, that student will no longer be included in the school’s DRS report.</a:t>
            </a:r>
            <a:endParaRPr lang="en-US" i="0" dirty="0"/>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61</a:t>
            </a:fld>
            <a:endParaRPr lang="en-US" dirty="0"/>
          </a:p>
        </p:txBody>
      </p:sp>
    </p:spTree>
    <p:extLst>
      <p:ext uri="{BB962C8B-B14F-4D97-AF65-F5344CB8AC3E}">
        <p14:creationId xmlns:p14="http://schemas.microsoft.com/office/powerpoint/2010/main" val="4168713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pPr defTabSz="950737">
              <a:defRPr/>
            </a:pPr>
            <a:r>
              <a:rPr lang="en-US" b="0" dirty="0">
                <a:latin typeface="Arial" panose="020B0604020202020204" pitchFamily="34" charset="0"/>
                <a:cs typeface="Arial" panose="020B0604020202020204" pitchFamily="34" charset="0"/>
              </a:rPr>
              <a:t>To view or edit a student’s non-participation codes</a:t>
            </a:r>
            <a:r>
              <a:rPr lang="en-US" b="0" baseline="0" dirty="0">
                <a:latin typeface="Arial" panose="020B0604020202020204" pitchFamily="34" charset="0"/>
                <a:cs typeface="Arial" panose="020B0604020202020204" pitchFamily="34" charset="0"/>
              </a:rPr>
              <a:t> from the Reasons for Non-Participation page, select a complex area, complex and school from the drop-down lists, if available. You may enter a student ID, or enrolled grade if desired. </a:t>
            </a:r>
            <a:r>
              <a:rPr lang="en-US" b="0" dirty="0">
                <a:latin typeface="Arial" panose="020B0604020202020204" pitchFamily="34" charset="0"/>
                <a:cs typeface="Arial" panose="020B0604020202020204" pitchFamily="34" charset="0"/>
              </a:rPr>
              <a:t>You can further refine your criteria by entering additional demographic information or test settings in the Additional Search panel. </a:t>
            </a:r>
            <a:endParaRPr lang="en-US" b="0" baseline="0" dirty="0">
              <a:latin typeface="Arial" panose="020B0604020202020204" pitchFamily="34" charset="0"/>
              <a:cs typeface="Arial" panose="020B0604020202020204" pitchFamily="34" charset="0"/>
            </a:endParaRPr>
          </a:p>
          <a:p>
            <a:pPr defTabSz="950737">
              <a:defRPr/>
            </a:pPr>
            <a:endParaRPr lang="en-US" b="0" baseline="0" dirty="0">
              <a:latin typeface="Arial" panose="020B0604020202020204" pitchFamily="34" charset="0"/>
              <a:cs typeface="Arial" panose="020B0604020202020204" pitchFamily="34" charset="0"/>
            </a:endParaRPr>
          </a:p>
          <a:p>
            <a:pPr defTabSz="950737">
              <a:defRPr/>
            </a:pPr>
            <a:r>
              <a:rPr lang="en-US" b="0" baseline="0" dirty="0">
                <a:latin typeface="Arial" panose="020B0604020202020204" pitchFamily="34" charset="0"/>
                <a:cs typeface="Arial" panose="020B0604020202020204" pitchFamily="34" charset="0"/>
              </a:rPr>
              <a:t>Click Search to retrieve a list of students matching your selected criteria. </a:t>
            </a:r>
            <a:r>
              <a:rPr lang="en-US" altLang="en-US" b="0" dirty="0">
                <a:latin typeface="Arial" panose="020B0604020202020204" pitchFamily="34" charset="0"/>
                <a:cs typeface="Arial" panose="020B0604020202020204" pitchFamily="34" charset="0"/>
              </a:rPr>
              <a:t>If your user role permits, you can edit a student’s non-participation codes by clicking the green pencil icon. </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62</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altLang="en-US" b="0" dirty="0">
                <a:latin typeface="Arial" panose="020B0604020202020204" pitchFamily="34" charset="0"/>
                <a:cs typeface="Arial" panose="020B0604020202020204" pitchFamily="34" charset="0"/>
              </a:rPr>
              <a:t>When you click the green pencil icon, another page will appear where you can edit and save the student’s non-participation codes. T</a:t>
            </a:r>
            <a:r>
              <a:rPr lang="en-US" b="0" baseline="0" dirty="0">
                <a:latin typeface="Arial" panose="020B0604020202020204" pitchFamily="34" charset="0"/>
                <a:cs typeface="Arial" panose="020B0604020202020204" pitchFamily="34" charset="0"/>
              </a:rPr>
              <a:t>he Student Information panel provides the student’s demographic information. The student’s available tests and non-participation codes are listed in the Reasons for Non-Participation panel.</a:t>
            </a:r>
          </a:p>
          <a:p>
            <a:pPr defTabSz="950737">
              <a:defRPr/>
            </a:pPr>
            <a:endParaRPr lang="en-US" b="0" baseline="0" dirty="0">
              <a:latin typeface="Arial" panose="020B0604020202020204" pitchFamily="34" charset="0"/>
              <a:cs typeface="Arial" panose="020B0604020202020204" pitchFamily="34" charset="0"/>
            </a:endParaRPr>
          </a:p>
          <a:p>
            <a:pPr defTabSz="950737">
              <a:defRPr/>
            </a:pPr>
            <a:r>
              <a:rPr lang="en-US" b="0" baseline="0" dirty="0">
                <a:latin typeface="Arial" panose="020B0604020202020204" pitchFamily="34" charset="0"/>
                <a:cs typeface="Arial" panose="020B0604020202020204" pitchFamily="34" charset="0"/>
              </a:rPr>
              <a:t>To edit the student’s non-participation codes, from the drop-down lists in the Reasons for Non-Participation panel, select the non-participation for each available test, as required, and click Save.</a:t>
            </a:r>
            <a:endParaRPr 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63</a:t>
            </a:fld>
            <a:endParaRPr lang="en-US" dirty="0"/>
          </a:p>
        </p:txBody>
      </p:sp>
    </p:spTree>
    <p:extLst>
      <p:ext uri="{BB962C8B-B14F-4D97-AF65-F5344CB8AC3E}">
        <p14:creationId xmlns:p14="http://schemas.microsoft.com/office/powerpoint/2010/main" val="225445705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dirty="0">
                <a:solidFill>
                  <a:schemeClr val="tx1"/>
                </a:solidFill>
                <a:latin typeface="Arial" panose="020B0604020202020204" pitchFamily="34" charset="0"/>
                <a:cs typeface="Arial" panose="020B0604020202020204" pitchFamily="34" charset="0"/>
              </a:rPr>
              <a:t>You can find the </a:t>
            </a:r>
            <a:r>
              <a:rPr lang="en-US" b="0" i="0" dirty="0">
                <a:solidFill>
                  <a:schemeClr val="tx1"/>
                </a:solidFill>
                <a:latin typeface="Arial" panose="020B0604020202020204" pitchFamily="34" charset="0"/>
                <a:cs typeface="Arial" panose="020B0604020202020204" pitchFamily="34" charset="0"/>
              </a:rPr>
              <a:t>TIDE User Guide </a:t>
            </a:r>
            <a:r>
              <a:rPr lang="en-US" dirty="0">
                <a:solidFill>
                  <a:schemeClr val="tx1"/>
                </a:solidFill>
                <a:latin typeface="Arial" panose="020B0604020202020204" pitchFamily="34" charset="0"/>
                <a:cs typeface="Arial" panose="020B0604020202020204" pitchFamily="34" charset="0"/>
              </a:rPr>
              <a:t>and other helpful resources on your state assessment </a:t>
            </a:r>
            <a:r>
              <a:rPr lang="en-US" baseline="0" dirty="0">
                <a:solidFill>
                  <a:schemeClr val="tx1"/>
                </a:solidFill>
                <a:latin typeface="Arial" panose="020B0604020202020204" pitchFamily="34" charset="0"/>
                <a:cs typeface="Arial" panose="020B0604020202020204" pitchFamily="34" charset="0"/>
              </a:rPr>
              <a:t>portal. However, if you still require assistance with troubleshooting a technical issue, you may also contact your Help Desk. When contacting your Help Desk, please be ready to provide the following information: </a:t>
            </a:r>
          </a:p>
          <a:p>
            <a:pPr defTabSz="965189" eaLnBrk="1" hangingPunct="1">
              <a:spcBef>
                <a:spcPct val="0"/>
              </a:spcBef>
              <a:defRPr/>
            </a:pPr>
            <a:endParaRPr lang="en-US" baseline="0" dirty="0">
              <a:solidFill>
                <a:schemeClr val="tx1"/>
              </a:solidFill>
              <a:latin typeface="Arial" panose="020B0604020202020204" pitchFamily="34" charset="0"/>
              <a:cs typeface="Arial" panose="020B0604020202020204" pitchFamily="34" charset="0"/>
            </a:endParaRPr>
          </a:p>
          <a:p>
            <a:pPr marL="0" indent="0" eaLnBrk="1" fontAlgn="auto" hangingPunct="1">
              <a:buFont typeface="Arial" panose="020B0604020202020204" pitchFamily="34" charset="0"/>
              <a:buNone/>
              <a:defRPr/>
            </a:pPr>
            <a:r>
              <a:rPr lang="en-US" dirty="0">
                <a:latin typeface="Arial" panose="020B0604020202020204" pitchFamily="34" charset="0"/>
                <a:cs typeface="Arial" panose="020B0604020202020204" pitchFamily="34" charset="0"/>
              </a:rPr>
              <a:t>Any error messages that are appearing (including codes)</a:t>
            </a:r>
          </a:p>
          <a:p>
            <a:pPr marL="0" indent="0" eaLnBrk="1" fontAlgn="auto" hangingPunct="1">
              <a:buFont typeface="Arial" panose="020B0604020202020204" pitchFamily="34" charset="0"/>
              <a:buNone/>
              <a:defRPr/>
            </a:pPr>
            <a:r>
              <a:rPr lang="en-US" dirty="0">
                <a:latin typeface="Arial" panose="020B0604020202020204" pitchFamily="34" charset="0"/>
                <a:cs typeface="Arial" panose="020B0604020202020204" pitchFamily="34" charset="0"/>
              </a:rPr>
              <a:t>Your operating system and browser information</a:t>
            </a:r>
          </a:p>
          <a:p>
            <a:pPr marL="0" indent="0" eaLnBrk="1" fontAlgn="auto" hangingPunct="1">
              <a:buFont typeface="Arial" panose="020B0604020202020204" pitchFamily="34" charset="0"/>
              <a:buNone/>
              <a:defRPr/>
            </a:pPr>
            <a:r>
              <a:rPr lang="en-US" dirty="0">
                <a:latin typeface="Arial" panose="020B0604020202020204" pitchFamily="34" charset="0"/>
                <a:cs typeface="Arial" panose="020B0604020202020204" pitchFamily="34" charset="0"/>
              </a:rPr>
              <a:t>Your network configuration information</a:t>
            </a:r>
          </a:p>
          <a:p>
            <a:pPr marL="0" indent="0" eaLnBrk="1" fontAlgn="auto" hangingPunct="1">
              <a:buFont typeface="Arial" panose="020B0604020202020204" pitchFamily="34" charset="0"/>
              <a:buNone/>
              <a:defRPr/>
            </a:pPr>
            <a:r>
              <a:rPr lang="en-US" dirty="0">
                <a:latin typeface="Arial" panose="020B0604020202020204" pitchFamily="34" charset="0"/>
                <a:cs typeface="Arial" panose="020B0604020202020204" pitchFamily="34" charset="0"/>
              </a:rPr>
              <a:t>Your contact information for follow-up by telephone or email</a:t>
            </a:r>
          </a:p>
          <a:p>
            <a:pPr marL="0" indent="0" eaLnBrk="1" fontAlgn="auto" hangingPunct="1">
              <a:buFont typeface="Arial" panose="020B0604020202020204" pitchFamily="34" charset="0"/>
              <a:buNone/>
              <a:defRPr/>
            </a:pPr>
            <a:r>
              <a:rPr lang="en-US" dirty="0">
                <a:latin typeface="Arial" panose="020B0604020202020204" pitchFamily="34" charset="0"/>
                <a:cs typeface="Arial" panose="020B0604020202020204" pitchFamily="34" charset="0"/>
              </a:rPr>
              <a:t>Any other relevant information, such as test names or content areas, student IDs, session IDs, and search criteria</a:t>
            </a:r>
          </a:p>
          <a:p>
            <a:pPr marL="178264" indent="-178264" eaLnBrk="1" fontAlgn="auto" hangingPunct="1">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eaLnBrk="1" fontAlgn="auto" hangingPunct="1">
              <a:defRPr/>
            </a:pPr>
            <a:r>
              <a:rPr lang="en-US" dirty="0">
                <a:latin typeface="Arial" panose="020B0604020202020204" pitchFamily="34" charset="0"/>
                <a:cs typeface="Arial" panose="020B0604020202020204" pitchFamily="34" charset="0"/>
              </a:rPr>
              <a:t>For questions about test administration or policy issues, please contact your school Test Coordinator.</a:t>
            </a:r>
          </a:p>
          <a:p>
            <a:pPr defTabSz="965189" eaLnBrk="1" hangingPunct="1">
              <a:spcBef>
                <a:spcPct val="0"/>
              </a:spcBef>
              <a:defRPr/>
            </a:pP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64</a:t>
            </a:fld>
            <a:endParaRPr lang="en-US" altLang="en-US" dirty="0">
              <a:latin typeface="Arial" panose="020B0604020202020204" pitchFamily="34" charset="0"/>
            </a:endParaRPr>
          </a:p>
        </p:txBody>
      </p:sp>
    </p:spTree>
    <p:extLst>
      <p:ext uri="{BB962C8B-B14F-4D97-AF65-F5344CB8AC3E}">
        <p14:creationId xmlns:p14="http://schemas.microsoft.com/office/powerpoint/2010/main" val="287657788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57200" y="719138"/>
            <a:ext cx="6402388" cy="3600450"/>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65189" eaLnBrk="1" hangingPunct="1">
              <a:spcBef>
                <a:spcPct val="0"/>
              </a:spcBef>
              <a:defRPr/>
            </a:pPr>
            <a:r>
              <a:rPr lang="en-US" altLang="en-US" dirty="0">
                <a:solidFill>
                  <a:schemeClr val="tx1"/>
                </a:solidFill>
                <a:latin typeface="Arial" panose="020B0604020202020204" pitchFamily="34" charset="0"/>
                <a:cs typeface="Arial" panose="020B0604020202020204" pitchFamily="34" charset="0"/>
              </a:rPr>
              <a:t>Thank you for taking the time to view this training module. </a:t>
            </a:r>
            <a:r>
              <a:rPr lang="en-US" dirty="0">
                <a:solidFill>
                  <a:schemeClr val="tx1"/>
                </a:solidFill>
                <a:latin typeface="Arial" panose="020B0604020202020204" pitchFamily="34" charset="0"/>
                <a:cs typeface="Arial" panose="020B0604020202020204" pitchFamily="34" charset="0"/>
              </a:rPr>
              <a:t>For</a:t>
            </a:r>
            <a:r>
              <a:rPr lang="en-US" baseline="0" dirty="0">
                <a:solidFill>
                  <a:schemeClr val="tx1"/>
                </a:solidFill>
                <a:latin typeface="Arial" panose="020B0604020202020204" pitchFamily="34" charset="0"/>
                <a:cs typeface="Arial" panose="020B0604020202020204" pitchFamily="34" charset="0"/>
              </a:rPr>
              <a:t> additional information, refer to your </a:t>
            </a:r>
            <a:r>
              <a:rPr lang="en-US" i="0" baseline="0" dirty="0">
                <a:solidFill>
                  <a:schemeClr val="tx1"/>
                </a:solidFill>
                <a:latin typeface="Arial" panose="020B0604020202020204" pitchFamily="34" charset="0"/>
                <a:cs typeface="Arial" panose="020B0604020202020204" pitchFamily="34" charset="0"/>
              </a:rPr>
              <a:t>TIDE User Guide </a:t>
            </a:r>
            <a:r>
              <a:rPr lang="en-US" baseline="0" dirty="0">
                <a:solidFill>
                  <a:schemeClr val="tx1"/>
                </a:solidFill>
                <a:latin typeface="Arial" panose="020B0604020202020204" pitchFamily="34" charset="0"/>
                <a:cs typeface="Arial" panose="020B0604020202020204" pitchFamily="34" charset="0"/>
              </a:rPr>
              <a:t>located on your portal or contact the Help Desk.</a:t>
            </a:r>
            <a:endParaRPr lang="en-US" dirty="0">
              <a:solidFill>
                <a:schemeClr val="tx1"/>
              </a:solidFill>
              <a:latin typeface="Arial" panose="020B0604020202020204" pitchFamily="34" charset="0"/>
              <a:cs typeface="Arial" panose="020B0604020202020204" pitchFamily="34"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784217" indent="-301621">
              <a:defRPr>
                <a:solidFill>
                  <a:schemeClr val="tx1"/>
                </a:solidFill>
                <a:latin typeface="Calibri" pitchFamily="34" charset="0"/>
              </a:defRPr>
            </a:lvl2pPr>
            <a:lvl3pPr marL="1206486" indent="-241297">
              <a:defRPr>
                <a:solidFill>
                  <a:schemeClr val="tx1"/>
                </a:solidFill>
                <a:latin typeface="Calibri" pitchFamily="34" charset="0"/>
              </a:defRPr>
            </a:lvl3pPr>
            <a:lvl4pPr marL="1689081" indent="-241297">
              <a:defRPr>
                <a:solidFill>
                  <a:schemeClr val="tx1"/>
                </a:solidFill>
                <a:latin typeface="Calibri" pitchFamily="34" charset="0"/>
              </a:defRPr>
            </a:lvl4pPr>
            <a:lvl5pPr marL="2171674" indent="-241297">
              <a:defRPr>
                <a:solidFill>
                  <a:schemeClr val="tx1"/>
                </a:solidFill>
                <a:latin typeface="Calibri" pitchFamily="34" charset="0"/>
              </a:defRPr>
            </a:lvl5pPr>
            <a:lvl6pPr marL="2654269" indent="-241297" fontAlgn="base">
              <a:spcBef>
                <a:spcPct val="0"/>
              </a:spcBef>
              <a:spcAft>
                <a:spcPct val="0"/>
              </a:spcAft>
              <a:defRPr>
                <a:solidFill>
                  <a:schemeClr val="tx1"/>
                </a:solidFill>
                <a:latin typeface="Calibri" pitchFamily="34" charset="0"/>
              </a:defRPr>
            </a:lvl6pPr>
            <a:lvl7pPr marL="3136863" indent="-241297" fontAlgn="base">
              <a:spcBef>
                <a:spcPct val="0"/>
              </a:spcBef>
              <a:spcAft>
                <a:spcPct val="0"/>
              </a:spcAft>
              <a:defRPr>
                <a:solidFill>
                  <a:schemeClr val="tx1"/>
                </a:solidFill>
                <a:latin typeface="Calibri" pitchFamily="34" charset="0"/>
              </a:defRPr>
            </a:lvl7pPr>
            <a:lvl8pPr marL="3619458" indent="-241297" fontAlgn="base">
              <a:spcBef>
                <a:spcPct val="0"/>
              </a:spcBef>
              <a:spcAft>
                <a:spcPct val="0"/>
              </a:spcAft>
              <a:defRPr>
                <a:solidFill>
                  <a:schemeClr val="tx1"/>
                </a:solidFill>
                <a:latin typeface="Calibri" pitchFamily="34" charset="0"/>
              </a:defRPr>
            </a:lvl8pPr>
            <a:lvl9pPr marL="4102052" indent="-241297"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CAD19E9-9505-4D50-9FC9-21C440EF26E2}" type="slidenum">
              <a:rPr lang="en-US" altLang="en-US" smtClean="0">
                <a:latin typeface="Arial" panose="020B0604020202020204" pitchFamily="34" charset="0"/>
              </a:rPr>
              <a:pPr fontAlgn="base">
                <a:spcBef>
                  <a:spcPct val="0"/>
                </a:spcBef>
                <a:spcAft>
                  <a:spcPct val="0"/>
                </a:spcAft>
                <a:defRPr/>
              </a:pPr>
              <a:t>65</a:t>
            </a:fld>
            <a:endParaRPr lang="en-US" altLang="en-US" dirty="0">
              <a:latin typeface="Arial" panose="020B0604020202020204" pitchFamily="34" charset="0"/>
            </a:endParaRPr>
          </a:p>
        </p:txBody>
      </p:sp>
    </p:spTree>
    <p:extLst>
      <p:ext uri="{BB962C8B-B14F-4D97-AF65-F5344CB8AC3E}">
        <p14:creationId xmlns:p14="http://schemas.microsoft.com/office/powerpoint/2010/main" val="1741361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At the beginning of a new school year, your TIDE password and security details will be automatically reset.  You will receive an email from DoNotReply@cambiumassessment.com to notify you of this occurrence. To reset your password and security details, go to your portal and select the TIDE icon. On the login page select </a:t>
            </a:r>
            <a:r>
              <a:rPr lang="en-US" i="1" dirty="0"/>
              <a:t>Request a new one for this school year</a:t>
            </a:r>
            <a:r>
              <a:rPr lang="en-US" i="0" dirty="0"/>
              <a:t>. The Reset Your Password page will appear, and you will follow the same steps to reset your password mentioned previously in this module. </a:t>
            </a:r>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0FBD5D1-EC6A-49BA-A260-9EA64558D1CE}" type="slidenum">
              <a:rPr lang="en-US"/>
              <a:pPr/>
              <a:t>7</a:t>
            </a:fld>
            <a:endParaRPr lang="en-US"/>
          </a:p>
        </p:txBody>
      </p:sp>
      <p:sp>
        <p:nvSpPr>
          <p:cNvPr id="7" name="Slide Image Placeholder 6">
            <a:extLst>
              <a:ext uri="{FF2B5EF4-FFF2-40B4-BE49-F238E27FC236}">
                <a16:creationId xmlns:a16="http://schemas.microsoft.com/office/drawing/2014/main" id="{7FCF3E6A-ED03-4068-981B-F7287FE16ED8}"/>
              </a:ext>
            </a:extLst>
          </p:cNvPr>
          <p:cNvSpPr>
            <a:spLocks noGrp="1" noRot="1" noChangeAspect="1"/>
          </p:cNvSpPr>
          <p:nvPr>
            <p:ph type="sldImg"/>
          </p:nvPr>
        </p:nvSpPr>
        <p:spPr/>
      </p:sp>
    </p:spTree>
    <p:extLst>
      <p:ext uri="{BB962C8B-B14F-4D97-AF65-F5344CB8AC3E}">
        <p14:creationId xmlns:p14="http://schemas.microsoft.com/office/powerpoint/2010/main" val="399713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Your TIDE account is assigned a role, and that role has certain permissions. This table gives an example of the permissions associated with roles in your state. For example, a Test Coordinator may be able to perform tasks that are not available to a Test Administrator.</a:t>
            </a:r>
          </a:p>
          <a:p>
            <a:endParaRPr lang="en-US" dirty="0"/>
          </a:p>
          <a:p>
            <a:r>
              <a:rPr lang="en-US" dirty="0"/>
              <a:t>Permissions also limit the scope of data access. A complex-level user can work with data pertaining to that complex, and a school-level user can work with data pertaining to that school.</a:t>
            </a:r>
          </a:p>
        </p:txBody>
      </p:sp>
      <p:sp>
        <p:nvSpPr>
          <p:cNvPr id="4" name="Slide Number Placeholder 3"/>
          <p:cNvSpPr>
            <a:spLocks noGrp="1"/>
          </p:cNvSpPr>
          <p:nvPr>
            <p:ph type="sldNum" sz="quarter" idx="10"/>
          </p:nvPr>
        </p:nvSpPr>
        <p:spPr/>
        <p:txBody>
          <a:bodyPr/>
          <a:lstStyle/>
          <a:p>
            <a:fld id="{DBA2C2E2-0E08-480B-A22D-C2F2EBF6A27D}" type="slidenum">
              <a:rPr lang="en-US" smtClean="0"/>
              <a:pPr/>
              <a:t>8</a:t>
            </a:fld>
            <a:endParaRPr lang="en-US" dirty="0"/>
          </a:p>
        </p:txBody>
      </p:sp>
      <p:sp>
        <p:nvSpPr>
          <p:cNvPr id="7" name="Slide Image Placeholder 6">
            <a:extLst>
              <a:ext uri="{FF2B5EF4-FFF2-40B4-BE49-F238E27FC236}">
                <a16:creationId xmlns:a16="http://schemas.microsoft.com/office/drawing/2014/main" id="{43A893B0-ABC1-478C-B4B6-DA2C01927D94}"/>
              </a:ext>
            </a:extLst>
          </p:cNvPr>
          <p:cNvSpPr>
            <a:spLocks noGrp="1" noRot="1" noChangeAspect="1"/>
          </p:cNvSpPr>
          <p:nvPr>
            <p:ph type="sldImg"/>
          </p:nvPr>
        </p:nvSpPr>
        <p:spPr/>
      </p:sp>
    </p:spTree>
    <p:extLst>
      <p:ext uri="{BB962C8B-B14F-4D97-AF65-F5344CB8AC3E}">
        <p14:creationId xmlns:p14="http://schemas.microsoft.com/office/powerpoint/2010/main" val="3162549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2388" cy="3600450"/>
          </a:xfrm>
        </p:spPr>
      </p:sp>
      <p:sp>
        <p:nvSpPr>
          <p:cNvPr id="3" name="Notes Placeholder 2"/>
          <p:cNvSpPr>
            <a:spLocks noGrp="1"/>
          </p:cNvSpPr>
          <p:nvPr>
            <p:ph type="body" idx="1"/>
          </p:nvPr>
        </p:nvSpPr>
        <p:spPr/>
        <p:txBody>
          <a:bodyPr/>
          <a:lstStyle/>
          <a:p>
            <a:r>
              <a:rPr lang="en-US" dirty="0"/>
              <a:t>The TIDE home page appears after you log in. The home page is designed to reflect the stages of the testing process as directly and simply as possible. Each of </a:t>
            </a:r>
            <a:r>
              <a:rPr lang="en-US" dirty="0" err="1"/>
              <a:t>TIDE’s</a:t>
            </a:r>
            <a:r>
              <a:rPr lang="en-US" dirty="0"/>
              <a:t> three sections lists menus for the tasks available in that section. For example, the Users menu contains options for adding users; viewing, editing, or exporting users; and uploading users. To expand a task menu and view its set of related tasks, click the down arrow on the end of that menu. To perform a task, click the name of that task listed in the menu.</a:t>
            </a:r>
          </a:p>
        </p:txBody>
      </p:sp>
      <p:sp>
        <p:nvSpPr>
          <p:cNvPr id="4" name="Slide Number Placeholder 3"/>
          <p:cNvSpPr>
            <a:spLocks noGrp="1"/>
          </p:cNvSpPr>
          <p:nvPr>
            <p:ph type="sldNum" sz="quarter" idx="10"/>
          </p:nvPr>
        </p:nvSpPr>
        <p:spPr/>
        <p:txBody>
          <a:bodyPr/>
          <a:lstStyle/>
          <a:p>
            <a:pPr>
              <a:defRPr/>
            </a:pPr>
            <a:fld id="{DBA2C2E2-0E08-480B-A22D-C2F2EBF6A27D}" type="slidenum">
              <a:rPr lang="en-US" smtClean="0"/>
              <a:pPr>
                <a:defRPr/>
              </a:pPr>
              <a:t>9</a:t>
            </a:fld>
            <a:endParaRPr lang="en-US" dirty="0"/>
          </a:p>
        </p:txBody>
      </p:sp>
    </p:spTree>
    <p:extLst>
      <p:ext uri="{BB962C8B-B14F-4D97-AF65-F5344CB8AC3E}">
        <p14:creationId xmlns:p14="http://schemas.microsoft.com/office/powerpoint/2010/main" val="4043175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619939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21135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393525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1673008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991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4329688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41602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280144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Notice of Trademark: “Cambium Assessment, Inc.” is a registered trademark. All other brand, product, or company names are trademarks or registered trademarks of their respective owners.</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008363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6518" y="2055814"/>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421310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916702" y="2055813"/>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582103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95938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207022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2412872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972404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253078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333972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1519318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1956773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88322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397854331"/>
      </p:ext>
    </p:extLst>
  </p:cSld>
  <p:clrMap bg1="lt1" tx1="dk1" bg2="lt2" tx2="dk2" accent1="accent1" accent2="accent2" accent3="accent3" accent4="accent4" accent5="accent5" accent6="accent6" hlink="hlink" folHlink="folHlink"/>
  <p:sldLayoutIdLst>
    <p:sldLayoutId id="2147483665" r:id="rId1"/>
    <p:sldLayoutId id="2147483701" r:id="rId2"/>
    <p:sldLayoutId id="2147483747" r:id="rId3"/>
    <p:sldLayoutId id="2147483775" r:id="rId4"/>
    <p:sldLayoutId id="2147483662" r:id="rId5"/>
    <p:sldLayoutId id="2147483702" r:id="rId6"/>
    <p:sldLayoutId id="2147483748" r:id="rId7"/>
    <p:sldLayoutId id="2147483774" r:id="rId8"/>
    <p:sldLayoutId id="2147483788" r:id="rId9"/>
    <p:sldLayoutId id="2147483785" r:id="rId10"/>
    <p:sldLayoutId id="2147483786" r:id="rId11"/>
    <p:sldLayoutId id="2147483801" r:id="rId12"/>
    <p:sldLayoutId id="2147483802" r:id="rId13"/>
    <p:sldLayoutId id="2147483803" r:id="rId14"/>
    <p:sldLayoutId id="2147483725" r:id="rId15"/>
    <p:sldLayoutId id="2147483809" r:id="rId16"/>
    <p:sldLayoutId id="2147483806" r:id="rId17"/>
    <p:sldLayoutId id="2147483810" r:id="rId18"/>
    <p:sldLayoutId id="2147483811" r:id="rId19"/>
    <p:sldLayoutId id="2147483812" r:id="rId20"/>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0.xml"/><Relationship Id="rId5" Type="http://schemas.openxmlformats.org/officeDocument/2006/relationships/image" Target="../media/image27.png"/><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0.xml"/><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20.xml"/><Relationship Id="rId4" Type="http://schemas.openxmlformats.org/officeDocument/2006/relationships/image" Target="../media/image25.png"/></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7.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0.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0.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1.xml"/><Relationship Id="rId1" Type="http://schemas.openxmlformats.org/officeDocument/2006/relationships/slideLayout" Target="../slideLayouts/slideLayout20.xml"/><Relationship Id="rId4" Type="http://schemas.openxmlformats.org/officeDocument/2006/relationships/image" Target="../media/image43.png"/></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3.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4.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55.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55.xml"/><Relationship Id="rId1" Type="http://schemas.openxmlformats.org/officeDocument/2006/relationships/slideLayout" Target="../slideLayouts/slideLayout19.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5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6.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7.xml"/><Relationship Id="rId1" Type="http://schemas.openxmlformats.org/officeDocument/2006/relationships/slideLayout" Target="../slideLayouts/slideLayout20.xml"/><Relationship Id="rId5" Type="http://schemas.openxmlformats.org/officeDocument/2006/relationships/image" Target="../media/image58.png"/><Relationship Id="rId4" Type="http://schemas.openxmlformats.org/officeDocument/2006/relationships/image" Target="../media/image57.png"/></Relationships>
</file>

<file path=ppt/slides/_rels/slide5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8.xml"/><Relationship Id="rId1" Type="http://schemas.openxmlformats.org/officeDocument/2006/relationships/slideLayout" Target="../slideLayouts/slideLayout20.xml"/><Relationship Id="rId4" Type="http://schemas.openxmlformats.org/officeDocument/2006/relationships/image" Target="../media/image59.png"/></Relationships>
</file>

<file path=ppt/slides/_rels/slide5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9.xml"/><Relationship Id="rId1" Type="http://schemas.openxmlformats.org/officeDocument/2006/relationships/slideLayout" Target="../slideLayouts/slideLayout20.xml"/><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9.xml"/></Relationships>
</file>

<file path=ppt/slides/_rels/slide6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2.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3.xml"/><Relationship Id="rId1" Type="http://schemas.openxmlformats.org/officeDocument/2006/relationships/slideLayout" Target="../slideLayouts/slideLayout20.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9.xml"/></Relationships>
</file>

<file path=ppt/slides/_rels/slide65.xml.rels><?xml version="1.0" encoding="UTF-8" standalone="yes"?>
<Relationships xmlns="http://schemas.openxmlformats.org/package/2006/relationships"><Relationship Id="rId3" Type="http://schemas.openxmlformats.org/officeDocument/2006/relationships/hyperlink" Target="https://alohahsap.org/" TargetMode="External"/><Relationship Id="rId2" Type="http://schemas.openxmlformats.org/officeDocument/2006/relationships/notesSlide" Target="../notesSlides/notesSlide65.xml"/><Relationship Id="rId1" Type="http://schemas.openxmlformats.org/officeDocument/2006/relationships/slideLayout" Target="../slideLayouts/slideLayout19.xml"/><Relationship Id="rId5" Type="http://schemas.openxmlformats.org/officeDocument/2006/relationships/hyperlink" Target="mailto:HSAPHelpDesk@cambiumassessment.com" TargetMode="External"/><Relationship Id="rId4" Type="http://schemas.openxmlformats.org/officeDocument/2006/relationships/hyperlink" Target="http://www.smarterbalanced.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l"/>
            <a:r>
              <a:rPr lang="en-US" cap="none" dirty="0"/>
              <a:t>Test Information Distribution Engine (TIDE)</a:t>
            </a:r>
          </a:p>
        </p:txBody>
      </p:sp>
      <p:sp>
        <p:nvSpPr>
          <p:cNvPr id="3" name="Subtitle 2"/>
          <p:cNvSpPr>
            <a:spLocks noGrp="1"/>
          </p:cNvSpPr>
          <p:nvPr>
            <p:ph type="subTitle" idx="1"/>
          </p:nvPr>
        </p:nvSpPr>
        <p:spPr>
          <a:xfrm>
            <a:off x="2589492" y="3653166"/>
            <a:ext cx="8540496" cy="908075"/>
          </a:xfrm>
        </p:spPr>
        <p:txBody>
          <a:bodyPr>
            <a:normAutofit/>
          </a:bodyPr>
          <a:lstStyle/>
          <a:p>
            <a:pPr algn="l"/>
            <a:r>
              <a:rPr lang="en-US" sz="2200" cap="none" dirty="0"/>
              <a:t>Training Module</a:t>
            </a:r>
          </a:p>
          <a:p>
            <a:pPr algn="l"/>
            <a:r>
              <a:rPr lang="en-US" sz="2200" cap="none" dirty="0"/>
              <a:t>2021–2022 </a:t>
            </a:r>
          </a:p>
        </p:txBody>
      </p:sp>
      <p:sp>
        <p:nvSpPr>
          <p:cNvPr id="5" name="Rectangle 4">
            <a:extLst>
              <a:ext uri="{FF2B5EF4-FFF2-40B4-BE49-F238E27FC236}">
                <a16:creationId xmlns:a16="http://schemas.microsoft.com/office/drawing/2014/main" id="{EAC7422E-06FC-41E5-9B75-0EC48875A7BC}"/>
              </a:ext>
            </a:extLst>
          </p:cNvPr>
          <p:cNvSpPr/>
          <p:nvPr/>
        </p:nvSpPr>
        <p:spPr>
          <a:xfrm>
            <a:off x="9276250" y="6461326"/>
            <a:ext cx="2986715" cy="215444"/>
          </a:xfrm>
          <a:prstGeom prst="rect">
            <a:avLst/>
          </a:prstGeom>
        </p:spPr>
        <p:txBody>
          <a:bodyPr wrap="none">
            <a:spAutoFit/>
          </a:bodyPr>
          <a:lstStyle/>
          <a:p>
            <a:r>
              <a:rPr lang="en-US" sz="800" dirty="0">
                <a:solidFill>
                  <a:schemeClr val="bg1"/>
                </a:solidFill>
              </a:rPr>
              <a:t>Copyright © 2020 Cambium Assessment, Inc. All rights reserved.</a:t>
            </a:r>
          </a:p>
        </p:txBody>
      </p:sp>
    </p:spTree>
    <p:extLst>
      <p:ext uri="{BB962C8B-B14F-4D97-AF65-F5344CB8AC3E}">
        <p14:creationId xmlns:p14="http://schemas.microsoft.com/office/powerpoint/2010/main" val="3274398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Preparing for Testing</a:t>
            </a:r>
          </a:p>
        </p:txBody>
      </p:sp>
      <p:pic>
        <p:nvPicPr>
          <p:cNvPr id="7" name="Picture 6">
            <a:extLst>
              <a:ext uri="{FF2B5EF4-FFF2-40B4-BE49-F238E27FC236}">
                <a16:creationId xmlns:a16="http://schemas.microsoft.com/office/drawing/2014/main" id="{AF9C8698-32B7-4913-A280-12502A4E8A5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91845" y="794336"/>
            <a:ext cx="7640877" cy="5269328"/>
          </a:xfrm>
          <a:prstGeom prst="rect">
            <a:avLst/>
          </a:prstGeom>
          <a:ln>
            <a:noFill/>
          </a:ln>
          <a:effectLst>
            <a:outerShdw blurRad="292100" dist="139700" dir="2700000" algn="tl" rotWithShape="0">
              <a:srgbClr val="333333">
                <a:alpha val="65000"/>
              </a:srgbClr>
            </a:outerShdw>
          </a:effectLst>
        </p:spPr>
      </p:pic>
      <p:sp>
        <p:nvSpPr>
          <p:cNvPr id="9" name="Slide Number Placeholder 3">
            <a:extLst>
              <a:ext uri="{FF2B5EF4-FFF2-40B4-BE49-F238E27FC236}">
                <a16:creationId xmlns:a16="http://schemas.microsoft.com/office/drawing/2014/main" id="{EC1C0058-E266-4BD2-AB5A-DD4260B618F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Rectangle 2">
            <a:extLst>
              <a:ext uri="{FF2B5EF4-FFF2-40B4-BE49-F238E27FC236}">
                <a16:creationId xmlns:a16="http://schemas.microsoft.com/office/drawing/2014/main" id="{71E81E34-6668-48C9-B584-8A39D52E1B68}"/>
              </a:ext>
            </a:extLst>
          </p:cNvPr>
          <p:cNvSpPr/>
          <p:nvPr/>
        </p:nvSpPr>
        <p:spPr>
          <a:xfrm>
            <a:off x="2091847" y="1515649"/>
            <a:ext cx="2580361" cy="454694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44B6A56E-7A01-4AB7-BFAE-E4573D24E5A3}"/>
              </a:ext>
            </a:extLst>
          </p:cNvPr>
          <p:cNvSpPr/>
          <p:nvPr/>
        </p:nvSpPr>
        <p:spPr>
          <a:xfrm>
            <a:off x="2091845" y="2051137"/>
            <a:ext cx="739036" cy="441542"/>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9858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Administering Tests</a:t>
            </a:r>
          </a:p>
        </p:txBody>
      </p:sp>
      <p:grpSp>
        <p:nvGrpSpPr>
          <p:cNvPr id="2" name="Group 1">
            <a:extLst>
              <a:ext uri="{FF2B5EF4-FFF2-40B4-BE49-F238E27FC236}">
                <a16:creationId xmlns:a16="http://schemas.microsoft.com/office/drawing/2014/main" id="{1D219AA3-670C-4684-B724-2C9D289F7173}"/>
              </a:ext>
            </a:extLst>
          </p:cNvPr>
          <p:cNvGrpSpPr/>
          <p:nvPr/>
        </p:nvGrpSpPr>
        <p:grpSpPr>
          <a:xfrm>
            <a:off x="1972849" y="742506"/>
            <a:ext cx="7791190" cy="5372988"/>
            <a:chOff x="1972849" y="728402"/>
            <a:chExt cx="7791190" cy="5372988"/>
          </a:xfrm>
        </p:grpSpPr>
        <p:grpSp>
          <p:nvGrpSpPr>
            <p:cNvPr id="6" name="Group 5">
              <a:extLst>
                <a:ext uri="{FF2B5EF4-FFF2-40B4-BE49-F238E27FC236}">
                  <a16:creationId xmlns:a16="http://schemas.microsoft.com/office/drawing/2014/main" id="{B477E127-F8D8-461A-A849-0F88EA4B1494}"/>
                </a:ext>
              </a:extLst>
            </p:cNvPr>
            <p:cNvGrpSpPr/>
            <p:nvPr/>
          </p:nvGrpSpPr>
          <p:grpSpPr>
            <a:xfrm>
              <a:off x="1972849" y="728402"/>
              <a:ext cx="7791190" cy="5372988"/>
              <a:chOff x="1972849" y="728402"/>
              <a:chExt cx="7791190" cy="5372988"/>
            </a:xfrm>
          </p:grpSpPr>
          <p:pic>
            <p:nvPicPr>
              <p:cNvPr id="8" name="Picture 7">
                <a:extLst>
                  <a:ext uri="{FF2B5EF4-FFF2-40B4-BE49-F238E27FC236}">
                    <a16:creationId xmlns:a16="http://schemas.microsoft.com/office/drawing/2014/main" id="{74E3F199-E0B4-4DFE-BAF4-7077D09E50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72849" y="728402"/>
                <a:ext cx="7791190" cy="53729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91880CA1-2E5A-440A-B251-8662CA2E374C}"/>
                  </a:ext>
                </a:extLst>
              </p:cNvPr>
              <p:cNvSpPr/>
              <p:nvPr/>
            </p:nvSpPr>
            <p:spPr>
              <a:xfrm>
                <a:off x="4609577" y="1451441"/>
                <a:ext cx="2567837" cy="46499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Down Arrow 6"/>
            <p:cNvSpPr/>
            <p:nvPr/>
          </p:nvSpPr>
          <p:spPr>
            <a:xfrm rot="16200000">
              <a:off x="4741172" y="1837512"/>
              <a:ext cx="551008" cy="81419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30808C12-BA06-49A3-BD37-73102330489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84054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TIDE Tasks: After Testing</a:t>
            </a:r>
          </a:p>
        </p:txBody>
      </p:sp>
      <p:grpSp>
        <p:nvGrpSpPr>
          <p:cNvPr id="8" name="Group 7">
            <a:extLst>
              <a:ext uri="{FF2B5EF4-FFF2-40B4-BE49-F238E27FC236}">
                <a16:creationId xmlns:a16="http://schemas.microsoft.com/office/drawing/2014/main" id="{7BD73890-155E-4F1E-9782-DD66F7B5985E}"/>
              </a:ext>
            </a:extLst>
          </p:cNvPr>
          <p:cNvGrpSpPr/>
          <p:nvPr/>
        </p:nvGrpSpPr>
        <p:grpSpPr>
          <a:xfrm>
            <a:off x="2208936" y="755464"/>
            <a:ext cx="7774127" cy="5347072"/>
            <a:chOff x="2104818" y="589605"/>
            <a:chExt cx="7774127" cy="5347072"/>
          </a:xfrm>
        </p:grpSpPr>
        <p:pic>
          <p:nvPicPr>
            <p:cNvPr id="9" name="Picture 8">
              <a:extLst>
                <a:ext uri="{FF2B5EF4-FFF2-40B4-BE49-F238E27FC236}">
                  <a16:creationId xmlns:a16="http://schemas.microsoft.com/office/drawing/2014/main" id="{38E99820-CECA-4390-80D6-FB426FD2ED1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104818" y="589605"/>
              <a:ext cx="7753611" cy="5347072"/>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1" name="Group 10">
              <a:extLst>
                <a:ext uri="{FF2B5EF4-FFF2-40B4-BE49-F238E27FC236}">
                  <a16:creationId xmlns:a16="http://schemas.microsoft.com/office/drawing/2014/main" id="{1416B47D-2BB1-4F9C-9880-83E25B434D38}"/>
                </a:ext>
              </a:extLst>
            </p:cNvPr>
            <p:cNvGrpSpPr/>
            <p:nvPr/>
          </p:nvGrpSpPr>
          <p:grpSpPr>
            <a:xfrm>
              <a:off x="7227964" y="1333278"/>
              <a:ext cx="2650981" cy="4603399"/>
              <a:chOff x="7363489" y="1401425"/>
              <a:chExt cx="2678833" cy="4458621"/>
            </a:xfrm>
          </p:grpSpPr>
          <p:sp>
            <p:nvSpPr>
              <p:cNvPr id="12" name="Rectangle 11">
                <a:extLst>
                  <a:ext uri="{FF2B5EF4-FFF2-40B4-BE49-F238E27FC236}">
                    <a16:creationId xmlns:a16="http://schemas.microsoft.com/office/drawing/2014/main" id="{0CC5E494-C54A-4E2E-A59E-C68778420FBC}"/>
                  </a:ext>
                </a:extLst>
              </p:cNvPr>
              <p:cNvSpPr/>
              <p:nvPr/>
            </p:nvSpPr>
            <p:spPr>
              <a:xfrm>
                <a:off x="7363490" y="1401425"/>
                <a:ext cx="2678832" cy="44586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5">
                <a:extLst>
                  <a:ext uri="{FF2B5EF4-FFF2-40B4-BE49-F238E27FC236}">
                    <a16:creationId xmlns:a16="http://schemas.microsoft.com/office/drawing/2014/main" id="{F993294D-FA20-425D-84E0-7D41F37B837E}"/>
                  </a:ext>
                </a:extLst>
              </p:cNvPr>
              <p:cNvSpPr/>
              <p:nvPr/>
            </p:nvSpPr>
            <p:spPr>
              <a:xfrm rot="16200000">
                <a:off x="7532097" y="1719667"/>
                <a:ext cx="536162" cy="8733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4" name="Slide Number Placeholder 3">
            <a:extLst>
              <a:ext uri="{FF2B5EF4-FFF2-40B4-BE49-F238E27FC236}">
                <a16:creationId xmlns:a16="http://schemas.microsoft.com/office/drawing/2014/main" id="{8BE91317-EBE0-4ED0-826E-E48E74F30700}"/>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361861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225D4F2-1F0B-4E3E-BBB5-76BAF0A322C7}"/>
              </a:ext>
            </a:extLst>
          </p:cNvPr>
          <p:cNvGrpSpPr/>
          <p:nvPr/>
        </p:nvGrpSpPr>
        <p:grpSpPr>
          <a:xfrm>
            <a:off x="173222" y="2090662"/>
            <a:ext cx="11845555" cy="1109501"/>
            <a:chOff x="274822" y="2751062"/>
            <a:chExt cx="11845555" cy="1109501"/>
          </a:xfrm>
        </p:grpSpPr>
        <p:pic>
          <p:nvPicPr>
            <p:cNvPr id="7" name="Picture 6">
              <a:extLst>
                <a:ext uri="{FF2B5EF4-FFF2-40B4-BE49-F238E27FC236}">
                  <a16:creationId xmlns:a16="http://schemas.microsoft.com/office/drawing/2014/main" id="{269E6D12-C0AB-4924-8BED-391FB5D59B8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4822" y="2751062"/>
              <a:ext cx="11845555" cy="1109501"/>
            </a:xfrm>
            <a:prstGeom prst="rect">
              <a:avLst/>
            </a:prstGeom>
          </p:spPr>
        </p:pic>
        <p:sp>
          <p:nvSpPr>
            <p:cNvPr id="5" name="Rectangle 4">
              <a:extLst>
                <a:ext uri="{FF2B5EF4-FFF2-40B4-BE49-F238E27FC236}">
                  <a16:creationId xmlns:a16="http://schemas.microsoft.com/office/drawing/2014/main" id="{AFDFAB09-A91A-40D7-8F3F-059EC8FD8B91}"/>
                </a:ext>
              </a:extLst>
            </p:cNvPr>
            <p:cNvSpPr/>
            <p:nvPr/>
          </p:nvSpPr>
          <p:spPr>
            <a:xfrm>
              <a:off x="5600526" y="3140553"/>
              <a:ext cx="6516998" cy="72001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Title 2"/>
          <p:cNvSpPr>
            <a:spLocks noGrp="1"/>
          </p:cNvSpPr>
          <p:nvPr>
            <p:ph type="title"/>
          </p:nvPr>
        </p:nvSpPr>
        <p:spPr/>
        <p:txBody>
          <a:bodyPr/>
          <a:lstStyle/>
          <a:p>
            <a:r>
              <a:rPr lang="en-US" dirty="0"/>
              <a:t>TIDE Banner</a:t>
            </a:r>
          </a:p>
        </p:txBody>
      </p:sp>
      <p:sp>
        <p:nvSpPr>
          <p:cNvPr id="6" name="Arrow: Up 5">
            <a:extLst>
              <a:ext uri="{FF2B5EF4-FFF2-40B4-BE49-F238E27FC236}">
                <a16:creationId xmlns:a16="http://schemas.microsoft.com/office/drawing/2014/main" id="{F014C200-4437-48FB-A10A-6D52D2B17DE9}"/>
              </a:ext>
            </a:extLst>
          </p:cNvPr>
          <p:cNvSpPr/>
          <p:nvPr/>
        </p:nvSpPr>
        <p:spPr>
          <a:xfrm rot="10800000">
            <a:off x="1648646" y="1152862"/>
            <a:ext cx="614596" cy="897782"/>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3">
            <a:extLst>
              <a:ext uri="{FF2B5EF4-FFF2-40B4-BE49-F238E27FC236}">
                <a16:creationId xmlns:a16="http://schemas.microsoft.com/office/drawing/2014/main" id="{FB3165D9-4B3D-4E1B-92D2-8CA0584D689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467311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CA2EAA-22B1-41EA-9D0A-7DBEAB4CDD7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9163" y="2217031"/>
            <a:ext cx="10943268" cy="1428257"/>
          </a:xfrm>
          <a:prstGeom prst="rect">
            <a:avLst/>
          </a:prstGeom>
        </p:spPr>
      </p:pic>
      <p:sp>
        <p:nvSpPr>
          <p:cNvPr id="2" name="Title 1"/>
          <p:cNvSpPr>
            <a:spLocks noGrp="1"/>
          </p:cNvSpPr>
          <p:nvPr>
            <p:ph type="title"/>
          </p:nvPr>
        </p:nvSpPr>
        <p:spPr/>
        <p:txBody>
          <a:bodyPr/>
          <a:lstStyle/>
          <a:p>
            <a:r>
              <a:rPr lang="en-US" dirty="0"/>
              <a:t>TIDE Banner: General Resources</a:t>
            </a:r>
          </a:p>
        </p:txBody>
      </p:sp>
      <p:sp>
        <p:nvSpPr>
          <p:cNvPr id="7" name="Slide Number Placeholder 3">
            <a:extLst>
              <a:ext uri="{FF2B5EF4-FFF2-40B4-BE49-F238E27FC236}">
                <a16:creationId xmlns:a16="http://schemas.microsoft.com/office/drawing/2014/main" id="{2E592747-13C3-46BE-AA87-4C549603C4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Rectangle 2">
            <a:extLst>
              <a:ext uri="{FF2B5EF4-FFF2-40B4-BE49-F238E27FC236}">
                <a16:creationId xmlns:a16="http://schemas.microsoft.com/office/drawing/2014/main" id="{A3209931-A740-4E7E-892F-B03B38118FA2}"/>
              </a:ext>
            </a:extLst>
          </p:cNvPr>
          <p:cNvSpPr/>
          <p:nvPr/>
        </p:nvSpPr>
        <p:spPr>
          <a:xfrm>
            <a:off x="5386192" y="2768252"/>
            <a:ext cx="2141950" cy="75156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3596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70CCF6A-B0D6-4FFB-BC79-400CDBC0F6C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9088" y="1809482"/>
            <a:ext cx="8775195" cy="4233359"/>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9AC701E3-25DF-4526-9F60-0489267AF40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81597" y="779058"/>
            <a:ext cx="9628805" cy="901872"/>
          </a:xfrm>
          <a:prstGeom prst="rect">
            <a:avLst/>
          </a:prstGeom>
        </p:spPr>
      </p:pic>
      <p:sp>
        <p:nvSpPr>
          <p:cNvPr id="2" name="Title 1"/>
          <p:cNvSpPr>
            <a:spLocks noGrp="1"/>
          </p:cNvSpPr>
          <p:nvPr>
            <p:ph type="title"/>
          </p:nvPr>
        </p:nvSpPr>
        <p:spPr/>
        <p:txBody>
          <a:bodyPr/>
          <a:lstStyle/>
          <a:p>
            <a:r>
              <a:rPr lang="en-US" dirty="0"/>
              <a:t>Inbox: View Documents</a:t>
            </a:r>
          </a:p>
        </p:txBody>
      </p:sp>
      <p:sp>
        <p:nvSpPr>
          <p:cNvPr id="11" name="Down Arrow 10"/>
          <p:cNvSpPr/>
          <p:nvPr/>
        </p:nvSpPr>
        <p:spPr>
          <a:xfrm>
            <a:off x="8024937" y="170345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Slide Number Placeholder 3">
            <a:extLst>
              <a:ext uri="{FF2B5EF4-FFF2-40B4-BE49-F238E27FC236}">
                <a16:creationId xmlns:a16="http://schemas.microsoft.com/office/drawing/2014/main" id="{2C201140-58B2-4E47-882D-929236464AE8}"/>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7" name="Rectangle 6">
            <a:extLst>
              <a:ext uri="{FF2B5EF4-FFF2-40B4-BE49-F238E27FC236}">
                <a16:creationId xmlns:a16="http://schemas.microsoft.com/office/drawing/2014/main" id="{D32DBC6E-DFE0-4853-97BF-B56CAD078446}"/>
              </a:ext>
            </a:extLst>
          </p:cNvPr>
          <p:cNvSpPr/>
          <p:nvPr/>
        </p:nvSpPr>
        <p:spPr>
          <a:xfrm>
            <a:off x="7853819" y="1327141"/>
            <a:ext cx="723351" cy="35378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7704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90401C6-5183-43A7-B0DE-E5964A1ABFB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60404" y="738025"/>
            <a:ext cx="8786215" cy="822952"/>
          </a:xfrm>
          <a:prstGeom prst="rect">
            <a:avLst/>
          </a:prstGeom>
        </p:spPr>
      </p:pic>
      <p:pic>
        <p:nvPicPr>
          <p:cNvPr id="10" name="Picture 9">
            <a:extLst>
              <a:ext uri="{FF2B5EF4-FFF2-40B4-BE49-F238E27FC236}">
                <a16:creationId xmlns:a16="http://schemas.microsoft.com/office/drawing/2014/main" id="{8E11DCC0-D780-4257-A23C-FCCDAE76E56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32901" y="1597152"/>
            <a:ext cx="7516040" cy="449192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2C8FC22D-DDA0-4E68-B5F5-2E9A8C1DFB45}"/>
              </a:ext>
            </a:extLst>
          </p:cNvPr>
          <p:cNvSpPr>
            <a:spLocks noGrp="1"/>
          </p:cNvSpPr>
          <p:nvPr>
            <p:ph type="title"/>
          </p:nvPr>
        </p:nvSpPr>
        <p:spPr/>
        <p:txBody>
          <a:bodyPr/>
          <a:lstStyle/>
          <a:p>
            <a:r>
              <a:rPr lang="en-US" dirty="0"/>
              <a:t>Inbox: Sending Files</a:t>
            </a:r>
          </a:p>
        </p:txBody>
      </p:sp>
      <p:sp>
        <p:nvSpPr>
          <p:cNvPr id="3" name="Slide Number Placeholder 2">
            <a:extLst>
              <a:ext uri="{FF2B5EF4-FFF2-40B4-BE49-F238E27FC236}">
                <a16:creationId xmlns:a16="http://schemas.microsoft.com/office/drawing/2014/main" id="{95E93D35-A250-4128-8F28-255D70B492DC}"/>
              </a:ext>
            </a:extLst>
          </p:cNvPr>
          <p:cNvSpPr>
            <a:spLocks noGrp="1"/>
          </p:cNvSpPr>
          <p:nvPr>
            <p:ph type="sldNum" sz="quarter" idx="10"/>
          </p:nvPr>
        </p:nvSpPr>
        <p:spPr/>
        <p:txBody>
          <a:bodyPr/>
          <a:lstStyle/>
          <a:p>
            <a:pPr algn="r"/>
            <a:fld id="{F3477EC8-074D-41C4-94AE-E9EA7CEEA348}" type="slidenum">
              <a:rPr lang="en-US" smtClean="0"/>
              <a:pPr algn="r"/>
              <a:t>16</a:t>
            </a:fld>
            <a:endParaRPr lang="en-US" dirty="0"/>
          </a:p>
        </p:txBody>
      </p:sp>
      <p:sp>
        <p:nvSpPr>
          <p:cNvPr id="6" name="Rectangle 5">
            <a:extLst>
              <a:ext uri="{FF2B5EF4-FFF2-40B4-BE49-F238E27FC236}">
                <a16:creationId xmlns:a16="http://schemas.microsoft.com/office/drawing/2014/main" id="{6DE85480-2151-4E62-BF0D-5BD85C631051}"/>
              </a:ext>
            </a:extLst>
          </p:cNvPr>
          <p:cNvSpPr/>
          <p:nvPr/>
        </p:nvSpPr>
        <p:spPr>
          <a:xfrm>
            <a:off x="7590773" y="1215025"/>
            <a:ext cx="601249" cy="34595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EAC4782-1634-4E2D-B932-51221A0D41D7}"/>
              </a:ext>
            </a:extLst>
          </p:cNvPr>
          <p:cNvSpPr/>
          <p:nvPr/>
        </p:nvSpPr>
        <p:spPr>
          <a:xfrm>
            <a:off x="5019362" y="1777285"/>
            <a:ext cx="627760" cy="2962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D129AC3C-36B5-47AC-9BBB-0D59F29DC9A6}"/>
              </a:ext>
            </a:extLst>
          </p:cNvPr>
          <p:cNvSpPr/>
          <p:nvPr/>
        </p:nvSpPr>
        <p:spPr>
          <a:xfrm>
            <a:off x="1753397" y="2135247"/>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61BD3C44-BBEF-4419-AE4C-1093FA4F3681}"/>
              </a:ext>
            </a:extLst>
          </p:cNvPr>
          <p:cNvSpPr/>
          <p:nvPr/>
        </p:nvSpPr>
        <p:spPr>
          <a:xfrm>
            <a:off x="1753397" y="2665950"/>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717BE14B-7482-44B9-9DC5-94DD431A0529}"/>
              </a:ext>
            </a:extLst>
          </p:cNvPr>
          <p:cNvSpPr/>
          <p:nvPr/>
        </p:nvSpPr>
        <p:spPr>
          <a:xfrm>
            <a:off x="5272623" y="5637418"/>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4CE401D-2DC6-45D5-8562-5D374F48E9B9}"/>
              </a:ext>
            </a:extLst>
          </p:cNvPr>
          <p:cNvSpPr/>
          <p:nvPr/>
        </p:nvSpPr>
        <p:spPr>
          <a:xfrm rot="10800000">
            <a:off x="4426934" y="4935240"/>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8CDA3B21-53C6-4A62-8A27-3F4DB189C5CC}"/>
              </a:ext>
            </a:extLst>
          </p:cNvPr>
          <p:cNvSpPr/>
          <p:nvPr/>
        </p:nvSpPr>
        <p:spPr>
          <a:xfrm>
            <a:off x="1740473" y="3333888"/>
            <a:ext cx="592428" cy="360609"/>
          </a:xfrm>
          <a:prstGeom prst="rightArrow">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8351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TIDE Banner: Manage Account</a:t>
            </a:r>
          </a:p>
        </p:txBody>
      </p:sp>
      <p:grpSp>
        <p:nvGrpSpPr>
          <p:cNvPr id="14" name="Group 13">
            <a:extLst>
              <a:ext uri="{FF2B5EF4-FFF2-40B4-BE49-F238E27FC236}">
                <a16:creationId xmlns:a16="http://schemas.microsoft.com/office/drawing/2014/main" id="{D8BA8A33-516D-4A38-9A7C-2E7BB0388B80}"/>
              </a:ext>
            </a:extLst>
          </p:cNvPr>
          <p:cNvGrpSpPr/>
          <p:nvPr/>
        </p:nvGrpSpPr>
        <p:grpSpPr>
          <a:xfrm>
            <a:off x="880150" y="1941534"/>
            <a:ext cx="10429117" cy="1803748"/>
            <a:chOff x="1041819" y="1941534"/>
            <a:chExt cx="10429117" cy="1803748"/>
          </a:xfrm>
        </p:grpSpPr>
        <p:pic>
          <p:nvPicPr>
            <p:cNvPr id="13" name="Picture 12">
              <a:extLst>
                <a:ext uri="{FF2B5EF4-FFF2-40B4-BE49-F238E27FC236}">
                  <a16:creationId xmlns:a16="http://schemas.microsoft.com/office/drawing/2014/main" id="{45CD2AEB-3642-4F36-8D13-BFFFCAC98D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9" y="1941534"/>
              <a:ext cx="10429117" cy="180374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p:cNvSpPr/>
            <p:nvPr/>
          </p:nvSpPr>
          <p:spPr>
            <a:xfrm>
              <a:off x="8804628" y="2505205"/>
              <a:ext cx="1853852" cy="11523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7AFD750B-4ED4-43AE-92FB-8BE562B13C0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675059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Navigation Toolbars</a:t>
            </a:r>
          </a:p>
        </p:txBody>
      </p:sp>
      <p:grpSp>
        <p:nvGrpSpPr>
          <p:cNvPr id="7" name="Group 6">
            <a:extLst>
              <a:ext uri="{FF2B5EF4-FFF2-40B4-BE49-F238E27FC236}">
                <a16:creationId xmlns:a16="http://schemas.microsoft.com/office/drawing/2014/main" id="{ADC19A70-B836-461D-A198-C6BBD8C0B566}"/>
              </a:ext>
            </a:extLst>
          </p:cNvPr>
          <p:cNvGrpSpPr/>
          <p:nvPr/>
        </p:nvGrpSpPr>
        <p:grpSpPr>
          <a:xfrm>
            <a:off x="1710018" y="2279737"/>
            <a:ext cx="8937561" cy="3883067"/>
            <a:chOff x="1821476" y="1855443"/>
            <a:chExt cx="8937561" cy="3883067"/>
          </a:xfrm>
        </p:grpSpPr>
        <p:pic>
          <p:nvPicPr>
            <p:cNvPr id="12" name="Picture 11">
              <a:extLst>
                <a:ext uri="{FF2B5EF4-FFF2-40B4-BE49-F238E27FC236}">
                  <a16:creationId xmlns:a16="http://schemas.microsoft.com/office/drawing/2014/main" id="{0F8AABB8-3670-46A2-843B-2AE5959A29D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821476" y="1855443"/>
              <a:ext cx="8937561" cy="38830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Down Arrow 7">
              <a:extLst>
                <a:ext uri="{FF2B5EF4-FFF2-40B4-BE49-F238E27FC236}">
                  <a16:creationId xmlns:a16="http://schemas.microsoft.com/office/drawing/2014/main" id="{F3E9960D-3BA9-4FE9-B4C2-A03570B8EBF6}"/>
                </a:ext>
              </a:extLst>
            </p:cNvPr>
            <p:cNvSpPr/>
            <p:nvPr/>
          </p:nvSpPr>
          <p:spPr>
            <a:xfrm rot="10800000">
              <a:off x="2213217" y="3045567"/>
              <a:ext cx="326246"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119BA3E2-F7BC-406C-8F04-DFFADAC6794E}"/>
                </a:ext>
              </a:extLst>
            </p:cNvPr>
            <p:cNvSpPr/>
            <p:nvPr/>
          </p:nvSpPr>
          <p:spPr>
            <a:xfrm>
              <a:off x="1990362" y="2624601"/>
              <a:ext cx="217092" cy="22496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Slide Number Placeholder 3">
            <a:extLst>
              <a:ext uri="{FF2B5EF4-FFF2-40B4-BE49-F238E27FC236}">
                <a16:creationId xmlns:a16="http://schemas.microsoft.com/office/drawing/2014/main" id="{6A61D2C0-5415-4136-8338-5A16464F9139}"/>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9" name="Picture 8">
            <a:extLst>
              <a:ext uri="{FF2B5EF4-FFF2-40B4-BE49-F238E27FC236}">
                <a16:creationId xmlns:a16="http://schemas.microsoft.com/office/drawing/2014/main" id="{B84C6634-C2D8-4E1E-8EB0-E587A5F84D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274" y="837716"/>
            <a:ext cx="8904305" cy="1546406"/>
          </a:xfrm>
          <a:prstGeom prst="rect">
            <a:avLst/>
          </a:prstGeom>
        </p:spPr>
      </p:pic>
      <p:sp>
        <p:nvSpPr>
          <p:cNvPr id="10" name="Rectangle 9">
            <a:extLst>
              <a:ext uri="{FF2B5EF4-FFF2-40B4-BE49-F238E27FC236}">
                <a16:creationId xmlns:a16="http://schemas.microsoft.com/office/drawing/2014/main" id="{21DD813C-0A32-4B16-A6F2-59616DD28221}"/>
              </a:ext>
            </a:extLst>
          </p:cNvPr>
          <p:cNvSpPr/>
          <p:nvPr/>
        </p:nvSpPr>
        <p:spPr>
          <a:xfrm>
            <a:off x="1710018" y="1660999"/>
            <a:ext cx="5229401" cy="731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2609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Help Text</a:t>
            </a:r>
          </a:p>
        </p:txBody>
      </p:sp>
      <p:grpSp>
        <p:nvGrpSpPr>
          <p:cNvPr id="19" name="Group 18">
            <a:extLst>
              <a:ext uri="{FF2B5EF4-FFF2-40B4-BE49-F238E27FC236}">
                <a16:creationId xmlns:a16="http://schemas.microsoft.com/office/drawing/2014/main" id="{A9233045-3356-4D1E-A877-70C41601CE4D}"/>
              </a:ext>
            </a:extLst>
          </p:cNvPr>
          <p:cNvGrpSpPr/>
          <p:nvPr/>
        </p:nvGrpSpPr>
        <p:grpSpPr>
          <a:xfrm>
            <a:off x="1853852" y="1089027"/>
            <a:ext cx="8491930" cy="4146852"/>
            <a:chOff x="1607594" y="1021792"/>
            <a:chExt cx="8491930" cy="4146852"/>
          </a:xfrm>
        </p:grpSpPr>
        <p:pic>
          <p:nvPicPr>
            <p:cNvPr id="18" name="Picture 17">
              <a:extLst>
                <a:ext uri="{FF2B5EF4-FFF2-40B4-BE49-F238E27FC236}">
                  <a16:creationId xmlns:a16="http://schemas.microsoft.com/office/drawing/2014/main" id="{2420E5D3-BEC2-43BA-8802-364C8D0DC58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607594" y="1021792"/>
              <a:ext cx="8491930" cy="414685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p:cNvSpPr/>
            <p:nvPr/>
          </p:nvSpPr>
          <p:spPr>
            <a:xfrm>
              <a:off x="1795483" y="2676411"/>
              <a:ext cx="4684736" cy="121457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own Arrow 11"/>
            <p:cNvSpPr/>
            <p:nvPr/>
          </p:nvSpPr>
          <p:spPr>
            <a:xfrm rot="5400000">
              <a:off x="5111990" y="2493024"/>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0800000">
              <a:off x="6897220" y="1769181"/>
              <a:ext cx="347833"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86FB5EEF-BA5B-48A1-88A8-374D0C9470C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595706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673768" y="953322"/>
            <a:ext cx="8717658" cy="4791261"/>
          </a:xfrm>
        </p:spPr>
        <p:txBody>
          <a:bodyPr>
            <a:noAutofit/>
          </a:bodyPr>
          <a:lstStyle/>
          <a:p>
            <a:pPr eaLnBrk="1" fontAlgn="auto" hangingPunct="1">
              <a:lnSpc>
                <a:spcPct val="100000"/>
              </a:lnSpc>
              <a:spcBef>
                <a:spcPts val="600"/>
              </a:spcBef>
              <a:defRPr/>
            </a:pPr>
            <a:r>
              <a:rPr lang="en-US" b="1" dirty="0">
                <a:solidFill>
                  <a:srgbClr val="53565A"/>
                </a:solidFill>
              </a:rPr>
              <a:t>Preparing for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Activating your new TIDE account and logging in to TIDE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Navigating the TIDE interface</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Understanding account permissions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user accounts </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student information and test settings</a:t>
            </a:r>
          </a:p>
          <a:p>
            <a:pPr eaLnBrk="1" fontAlgn="auto" hangingPunct="1">
              <a:lnSpc>
                <a:spcPct val="100000"/>
              </a:lnSpc>
              <a:spcBef>
                <a:spcPts val="600"/>
              </a:spcBef>
              <a:defRPr/>
            </a:pPr>
            <a:r>
              <a:rPr lang="en-US" b="1" dirty="0">
                <a:solidFill>
                  <a:srgbClr val="53565A"/>
                </a:solidFill>
              </a:rPr>
              <a:t>Administering Tests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testing incidents</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Monitoring test progress</a:t>
            </a:r>
          </a:p>
          <a:p>
            <a:pPr eaLnBrk="1" fontAlgn="auto" hangingPunct="1">
              <a:lnSpc>
                <a:spcPct val="100000"/>
              </a:lnSpc>
              <a:spcBef>
                <a:spcPts val="600"/>
              </a:spcBef>
              <a:defRPr/>
            </a:pPr>
            <a:r>
              <a:rPr lang="en-US" b="1" dirty="0">
                <a:solidFill>
                  <a:srgbClr val="53565A"/>
                </a:solidFill>
              </a:rPr>
              <a:t>After Testing</a:t>
            </a:r>
          </a:p>
          <a:p>
            <a:pPr marL="342900" indent="-342900" eaLnBrk="1" fontAlgn="auto" hangingPunct="1">
              <a:lnSpc>
                <a:spcPct val="100000"/>
              </a:lnSpc>
              <a:spcBef>
                <a:spcPts val="600"/>
              </a:spcBef>
              <a:buFont typeface="Arial" panose="020B0604020202020204" pitchFamily="34" charset="0"/>
              <a:buChar char="•"/>
              <a:defRPr/>
            </a:pPr>
            <a:r>
              <a:rPr lang="en-US" dirty="0">
                <a:solidFill>
                  <a:srgbClr val="53565A"/>
                </a:solidFill>
              </a:rPr>
              <a:t>Managing non-participation codes</a:t>
            </a:r>
          </a:p>
        </p:txBody>
      </p:sp>
      <p:sp>
        <p:nvSpPr>
          <p:cNvPr id="12289" name="Title 1"/>
          <p:cNvSpPr>
            <a:spLocks noGrp="1"/>
          </p:cNvSpPr>
          <p:nvPr>
            <p:ph type="title"/>
          </p:nvPr>
        </p:nvSpPr>
        <p:spPr/>
        <p:txBody>
          <a:bodyPr/>
          <a:lstStyle/>
          <a:p>
            <a:r>
              <a:rPr lang="en-US" dirty="0">
                <a:ea typeface="ＭＳ Ｐゴシック" charset="-128"/>
              </a:rPr>
              <a:t>Objectives</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913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0A6CB-866A-4D7B-AD1C-46C76685A904}"/>
              </a:ext>
            </a:extLst>
          </p:cNvPr>
          <p:cNvSpPr>
            <a:spLocks noGrp="1"/>
          </p:cNvSpPr>
          <p:nvPr>
            <p:ph type="title"/>
          </p:nvPr>
        </p:nvSpPr>
        <p:spPr/>
        <p:txBody>
          <a:bodyPr/>
          <a:lstStyle/>
          <a:p>
            <a:r>
              <a:rPr lang="en-US" dirty="0"/>
              <a:t>Quick Search</a:t>
            </a:r>
          </a:p>
        </p:txBody>
      </p:sp>
      <p:pic>
        <p:nvPicPr>
          <p:cNvPr id="4" name="Picture 3">
            <a:extLst>
              <a:ext uri="{FF2B5EF4-FFF2-40B4-BE49-F238E27FC236}">
                <a16:creationId xmlns:a16="http://schemas.microsoft.com/office/drawing/2014/main" id="{87279125-1395-4868-98C7-325664F5B370}"/>
              </a:ext>
            </a:extLst>
          </p:cNvPr>
          <p:cNvPicPr>
            <a:picLocks noChangeAspect="1"/>
          </p:cNvPicPr>
          <p:nvPr/>
        </p:nvPicPr>
        <p:blipFill rotWithShape="1">
          <a:blip r:embed="rId3">
            <a:extLst>
              <a:ext uri="{28A0092B-C50C-407E-A947-70E740481C1C}">
                <a14:useLocalDpi xmlns:a14="http://schemas.microsoft.com/office/drawing/2010/main" val="0"/>
              </a:ext>
            </a:extLst>
          </a:blip>
          <a:srcRect b="32955"/>
          <a:stretch/>
        </p:blipFill>
        <p:spPr>
          <a:xfrm>
            <a:off x="2492680" y="1194434"/>
            <a:ext cx="7901089" cy="36531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Down Arrow 11">
            <a:extLst>
              <a:ext uri="{FF2B5EF4-FFF2-40B4-BE49-F238E27FC236}">
                <a16:creationId xmlns:a16="http://schemas.microsoft.com/office/drawing/2014/main" id="{4EFAA114-8798-4E56-B3E1-064B231D19A0}"/>
              </a:ext>
            </a:extLst>
          </p:cNvPr>
          <p:cNvSpPr/>
          <p:nvPr/>
        </p:nvSpPr>
        <p:spPr>
          <a:xfrm rot="5400000">
            <a:off x="10489184" y="1830635"/>
            <a:ext cx="358448" cy="5492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AF1F3D0-21A5-4A48-8F4C-FA38874D5C93}"/>
              </a:ext>
            </a:extLst>
          </p:cNvPr>
          <p:cNvSpPr/>
          <p:nvPr/>
        </p:nvSpPr>
        <p:spPr>
          <a:xfrm>
            <a:off x="9006214" y="1926049"/>
            <a:ext cx="1365783" cy="3164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
            <a:extLst>
              <a:ext uri="{FF2B5EF4-FFF2-40B4-BE49-F238E27FC236}">
                <a16:creationId xmlns:a16="http://schemas.microsoft.com/office/drawing/2014/main" id="{040F8572-6C08-4EC3-B3F2-9A64A3F58D6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41457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Three Things All TIDE Users Must Know How To Do</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
        <p:nvSpPr>
          <p:cNvPr id="3" name="Content Placeholder 2">
            <a:extLst>
              <a:ext uri="{FF2B5EF4-FFF2-40B4-BE49-F238E27FC236}">
                <a16:creationId xmlns:a16="http://schemas.microsoft.com/office/drawing/2014/main" id="{2182AEF0-18C8-4E1F-9191-2D43D2D48FA9}"/>
              </a:ext>
            </a:extLst>
          </p:cNvPr>
          <p:cNvSpPr>
            <a:spLocks noGrp="1"/>
          </p:cNvSpPr>
          <p:nvPr>
            <p:ph idx="1"/>
          </p:nvPr>
        </p:nvSpPr>
        <p:spPr>
          <a:xfrm>
            <a:off x="5352143" y="1262742"/>
            <a:ext cx="6090288" cy="4452257"/>
          </a:xfrm>
        </p:spPr>
        <p:txBody>
          <a:bodyPr>
            <a:normAutofit/>
          </a:bodyPr>
          <a:lstStyle/>
          <a:p>
            <a:pPr marL="514350" indent="-514350">
              <a:lnSpc>
                <a:spcPct val="150000"/>
              </a:lnSpc>
              <a:buFont typeface="+mj-lt"/>
              <a:buAutoNum type="arabicParenR"/>
            </a:pPr>
            <a:r>
              <a:rPr lang="en-US" sz="2800" dirty="0">
                <a:solidFill>
                  <a:schemeClr val="tx1"/>
                </a:solidFill>
              </a:rPr>
              <a:t>How to add records one at a time</a:t>
            </a:r>
          </a:p>
          <a:p>
            <a:pPr marL="514350" indent="-514350">
              <a:lnSpc>
                <a:spcPct val="150000"/>
              </a:lnSpc>
              <a:buFont typeface="+mj-lt"/>
              <a:buAutoNum type="arabicParenR"/>
            </a:pPr>
            <a:r>
              <a:rPr lang="en-US" sz="2800" dirty="0">
                <a:solidFill>
                  <a:schemeClr val="tx1"/>
                </a:solidFill>
              </a:rPr>
              <a:t>How to modify records one at a time</a:t>
            </a:r>
          </a:p>
          <a:p>
            <a:pPr marL="514350" indent="-514350">
              <a:lnSpc>
                <a:spcPct val="150000"/>
              </a:lnSpc>
              <a:buFont typeface="+mj-lt"/>
              <a:buAutoNum type="arabicParenR"/>
            </a:pPr>
            <a:r>
              <a:rPr lang="en-US" sz="2800" dirty="0">
                <a:solidFill>
                  <a:schemeClr val="tx1"/>
                </a:solidFill>
              </a:rPr>
              <a:t>How to add or modify multiple records at once </a:t>
            </a:r>
          </a:p>
        </p:txBody>
      </p:sp>
      <p:sp>
        <p:nvSpPr>
          <p:cNvPr id="2" name="Rectangle: Rounded Corners 1">
            <a:extLst>
              <a:ext uri="{FF2B5EF4-FFF2-40B4-BE49-F238E27FC236}">
                <a16:creationId xmlns:a16="http://schemas.microsoft.com/office/drawing/2014/main" id="{DC2E96AE-6851-488C-AF57-DF65ECC9DAD3}"/>
              </a:ext>
            </a:extLst>
          </p:cNvPr>
          <p:cNvSpPr/>
          <p:nvPr/>
        </p:nvSpPr>
        <p:spPr>
          <a:xfrm>
            <a:off x="5018314" y="924374"/>
            <a:ext cx="6654058" cy="5009251"/>
          </a:xfrm>
          <a:prstGeom prst="round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BF3830-F3D5-4969-9ED4-F3B5268793D6}"/>
              </a:ext>
            </a:extLst>
          </p:cNvPr>
          <p:cNvPicPr>
            <a:picLocks noChangeAspect="1"/>
          </p:cNvPicPr>
          <p:nvPr/>
        </p:nvPicPr>
        <p:blipFill rotWithShape="1">
          <a:blip r:embed="rId3">
            <a:extLst>
              <a:ext uri="{28A0092B-C50C-407E-A947-70E740481C1C}">
                <a14:useLocalDpi xmlns:a14="http://schemas.microsoft.com/office/drawing/2010/main" val="0"/>
              </a:ext>
            </a:extLst>
          </a:blip>
          <a:srcRect l="1284" t="18363" r="69186" b="16897"/>
          <a:stretch/>
        </p:blipFill>
        <p:spPr>
          <a:xfrm>
            <a:off x="906323" y="855503"/>
            <a:ext cx="3404420" cy="51469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71515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Add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5" name="Group 14">
            <a:extLst>
              <a:ext uri="{FF2B5EF4-FFF2-40B4-BE49-F238E27FC236}">
                <a16:creationId xmlns:a16="http://schemas.microsoft.com/office/drawing/2014/main" id="{64820FC2-C0F0-4B4C-84C2-6D8A9F1B06A3}"/>
              </a:ext>
            </a:extLst>
          </p:cNvPr>
          <p:cNvGrpSpPr>
            <a:grpSpLocks noChangeAspect="1"/>
          </p:cNvGrpSpPr>
          <p:nvPr/>
        </p:nvGrpSpPr>
        <p:grpSpPr>
          <a:xfrm>
            <a:off x="1658980" y="917581"/>
            <a:ext cx="3500849" cy="5040167"/>
            <a:chOff x="4537196" y="1020626"/>
            <a:chExt cx="3000300" cy="4319528"/>
          </a:xfrm>
        </p:grpSpPr>
        <p:pic>
          <p:nvPicPr>
            <p:cNvPr id="16" name="Picture 15">
              <a:extLst>
                <a:ext uri="{FF2B5EF4-FFF2-40B4-BE49-F238E27FC236}">
                  <a16:creationId xmlns:a16="http://schemas.microsoft.com/office/drawing/2014/main" id="{9AAF63DF-5DEB-4457-8BAC-3A350C6021C0}"/>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537196" y="1020626"/>
              <a:ext cx="3000300" cy="431952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FB7FC245-F20C-48B3-9FE6-198280E448C0}"/>
                </a:ext>
              </a:extLst>
            </p:cNvPr>
            <p:cNvSpPr/>
            <p:nvPr/>
          </p:nvSpPr>
          <p:spPr>
            <a:xfrm>
              <a:off x="4825577" y="3142792"/>
              <a:ext cx="2636990" cy="27522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068CE06-362A-4796-B9D8-BB080712C022}"/>
              </a:ext>
            </a:extLst>
          </p:cNvPr>
          <p:cNvGrpSpPr>
            <a:grpSpLocks noChangeAspect="1"/>
          </p:cNvGrpSpPr>
          <p:nvPr/>
        </p:nvGrpSpPr>
        <p:grpSpPr>
          <a:xfrm>
            <a:off x="6096000" y="917581"/>
            <a:ext cx="3500849" cy="4986059"/>
            <a:chOff x="4500773" y="995223"/>
            <a:chExt cx="3037490" cy="4326123"/>
          </a:xfrm>
        </p:grpSpPr>
        <p:pic>
          <p:nvPicPr>
            <p:cNvPr id="22" name="Picture 21">
              <a:extLst>
                <a:ext uri="{FF2B5EF4-FFF2-40B4-BE49-F238E27FC236}">
                  <a16:creationId xmlns:a16="http://schemas.microsoft.com/office/drawing/2014/main" id="{B6CE0B7F-4AF5-4BB1-BF15-70CF920D662F}"/>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00773" y="995223"/>
              <a:ext cx="3037490" cy="43261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0A5C835E-81AB-40BE-972C-D9CE24A6D313}"/>
                </a:ext>
              </a:extLst>
            </p:cNvPr>
            <p:cNvSpPr/>
            <p:nvPr/>
          </p:nvSpPr>
          <p:spPr>
            <a:xfrm>
              <a:off x="4788264" y="4474554"/>
              <a:ext cx="2661049" cy="231396"/>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301101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Add Users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22" name="Picture 21">
            <a:extLst>
              <a:ext uri="{FF2B5EF4-FFF2-40B4-BE49-F238E27FC236}">
                <a16:creationId xmlns:a16="http://schemas.microsoft.com/office/drawing/2014/main" id="{3F75745F-BC64-43C4-AEBA-9FD22C3D5882}"/>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3661189" y="2666767"/>
            <a:ext cx="8336101" cy="152446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36" name="Rectangle 35">
            <a:extLst>
              <a:ext uri="{FF2B5EF4-FFF2-40B4-BE49-F238E27FC236}">
                <a16:creationId xmlns:a16="http://schemas.microsoft.com/office/drawing/2014/main" id="{4BAF8AF3-EE6B-43A5-AA94-D1B5DDFADBBA}"/>
              </a:ext>
            </a:extLst>
          </p:cNvPr>
          <p:cNvSpPr/>
          <p:nvPr/>
        </p:nvSpPr>
        <p:spPr>
          <a:xfrm>
            <a:off x="6443265" y="3711588"/>
            <a:ext cx="2771947" cy="24843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1D907653-10DC-42BA-9314-0777C15174C0}"/>
              </a:ext>
            </a:extLst>
          </p:cNvPr>
          <p:cNvGrpSpPr>
            <a:grpSpLocks noChangeAspect="1"/>
          </p:cNvGrpSpPr>
          <p:nvPr/>
        </p:nvGrpSpPr>
        <p:grpSpPr>
          <a:xfrm>
            <a:off x="194710" y="1105499"/>
            <a:ext cx="3227760" cy="4647002"/>
            <a:chOff x="4537196" y="991531"/>
            <a:chExt cx="3516495" cy="5062693"/>
          </a:xfrm>
        </p:grpSpPr>
        <p:pic>
          <p:nvPicPr>
            <p:cNvPr id="10" name="Picture 9">
              <a:extLst>
                <a:ext uri="{FF2B5EF4-FFF2-40B4-BE49-F238E27FC236}">
                  <a16:creationId xmlns:a16="http://schemas.microsoft.com/office/drawing/2014/main" id="{F9FE8358-DE33-4C2F-803B-798D431904F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37196" y="991531"/>
              <a:ext cx="3516495" cy="506269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10BF39B3-0945-4EDD-826F-7CC2DD54AF58}"/>
                </a:ext>
              </a:extLst>
            </p:cNvPr>
            <p:cNvSpPr/>
            <p:nvPr/>
          </p:nvSpPr>
          <p:spPr>
            <a:xfrm>
              <a:off x="4826235" y="3522877"/>
              <a:ext cx="3116547" cy="26398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8148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Add Rosters One at a Time</a:t>
            </a:r>
            <a:endParaRPr lang="en-US" dirty="0"/>
          </a:p>
        </p:txBody>
      </p:sp>
      <p:grpSp>
        <p:nvGrpSpPr>
          <p:cNvPr id="20" name="Group 19">
            <a:extLst>
              <a:ext uri="{FF2B5EF4-FFF2-40B4-BE49-F238E27FC236}">
                <a16:creationId xmlns:a16="http://schemas.microsoft.com/office/drawing/2014/main" id="{D32CF3F5-413F-4A69-98B9-2FBDEE70C055}"/>
              </a:ext>
            </a:extLst>
          </p:cNvPr>
          <p:cNvGrpSpPr>
            <a:grpSpLocks noChangeAspect="1"/>
          </p:cNvGrpSpPr>
          <p:nvPr/>
        </p:nvGrpSpPr>
        <p:grpSpPr>
          <a:xfrm>
            <a:off x="381790" y="1125165"/>
            <a:ext cx="3235171" cy="4607669"/>
            <a:chOff x="4500773" y="938479"/>
            <a:chExt cx="3780940" cy="5384975"/>
          </a:xfrm>
        </p:grpSpPr>
        <p:pic>
          <p:nvPicPr>
            <p:cNvPr id="21" name="Picture 20">
              <a:extLst>
                <a:ext uri="{FF2B5EF4-FFF2-40B4-BE49-F238E27FC236}">
                  <a16:creationId xmlns:a16="http://schemas.microsoft.com/office/drawing/2014/main" id="{8470DBF8-DCB4-4D9E-BA98-6F597143BDA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500773" y="938479"/>
              <a:ext cx="3780940" cy="53849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2" name="Rectangle 21">
              <a:extLst>
                <a:ext uri="{FF2B5EF4-FFF2-40B4-BE49-F238E27FC236}">
                  <a16:creationId xmlns:a16="http://schemas.microsoft.com/office/drawing/2014/main" id="{C7EC3F0F-3C46-4C22-895C-DDE1CFE92911}"/>
                </a:ext>
              </a:extLst>
            </p:cNvPr>
            <p:cNvSpPr/>
            <p:nvPr/>
          </p:nvSpPr>
          <p:spPr>
            <a:xfrm>
              <a:off x="4890345" y="5284042"/>
              <a:ext cx="3301329" cy="33597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E330F4EC-8136-4C1C-B328-2FD6D3FEDE1D}"/>
              </a:ext>
            </a:extLst>
          </p:cNvPr>
          <p:cNvGrpSpPr/>
          <p:nvPr/>
        </p:nvGrpSpPr>
        <p:grpSpPr>
          <a:xfrm>
            <a:off x="3878849" y="1310361"/>
            <a:ext cx="7828947" cy="4237278"/>
            <a:chOff x="3668147" y="1299250"/>
            <a:chExt cx="7828947" cy="4237278"/>
          </a:xfrm>
        </p:grpSpPr>
        <p:grpSp>
          <p:nvGrpSpPr>
            <p:cNvPr id="12" name="Group 11">
              <a:extLst>
                <a:ext uri="{FF2B5EF4-FFF2-40B4-BE49-F238E27FC236}">
                  <a16:creationId xmlns:a16="http://schemas.microsoft.com/office/drawing/2014/main" id="{4835CD39-612A-48AE-AF6A-0429DF1C7A09}"/>
                </a:ext>
              </a:extLst>
            </p:cNvPr>
            <p:cNvGrpSpPr/>
            <p:nvPr/>
          </p:nvGrpSpPr>
          <p:grpSpPr>
            <a:xfrm>
              <a:off x="3668147" y="1299250"/>
              <a:ext cx="7828947" cy="4237278"/>
              <a:chOff x="3668147" y="1299250"/>
              <a:chExt cx="7828947" cy="4237278"/>
            </a:xfrm>
          </p:grpSpPr>
          <p:pic>
            <p:nvPicPr>
              <p:cNvPr id="8" name="Picture 7">
                <a:extLst>
                  <a:ext uri="{FF2B5EF4-FFF2-40B4-BE49-F238E27FC236}">
                    <a16:creationId xmlns:a16="http://schemas.microsoft.com/office/drawing/2014/main" id="{928D0ABC-1FAE-421B-A65B-92311B4BAA3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68147" y="1299250"/>
                <a:ext cx="7828947" cy="423727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a:extLst>
                  <a:ext uri="{FF2B5EF4-FFF2-40B4-BE49-F238E27FC236}">
                    <a16:creationId xmlns:a16="http://schemas.microsoft.com/office/drawing/2014/main" id="{0C3CBCA2-0675-4000-A1DF-53BCDE02F88D}"/>
                  </a:ext>
                </a:extLst>
              </p:cNvPr>
              <p:cNvSpPr/>
              <p:nvPr/>
            </p:nvSpPr>
            <p:spPr>
              <a:xfrm>
                <a:off x="3683680" y="2148114"/>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BEE9305-B63D-4960-A728-EAF9486FC207}"/>
                  </a:ext>
                </a:extLst>
              </p:cNvPr>
              <p:cNvSpPr/>
              <p:nvPr/>
            </p:nvSpPr>
            <p:spPr>
              <a:xfrm>
                <a:off x="3683679" y="4183989"/>
                <a:ext cx="2557463"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75C4F6A-4506-4A3D-A54B-DE690B047325}"/>
                  </a:ext>
                </a:extLst>
              </p:cNvPr>
              <p:cNvSpPr/>
              <p:nvPr/>
            </p:nvSpPr>
            <p:spPr>
              <a:xfrm>
                <a:off x="3865109" y="3320041"/>
                <a:ext cx="1301978" cy="29407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22">
              <a:extLst>
                <a:ext uri="{FF2B5EF4-FFF2-40B4-BE49-F238E27FC236}">
                  <a16:creationId xmlns:a16="http://schemas.microsoft.com/office/drawing/2014/main" id="{888F8D0E-5A20-4CC2-938D-EE0C597775FD}"/>
                </a:ext>
              </a:extLst>
            </p:cNvPr>
            <p:cNvSpPr/>
            <p:nvPr/>
          </p:nvSpPr>
          <p:spPr>
            <a:xfrm>
              <a:off x="4323953" y="5156913"/>
              <a:ext cx="3479120" cy="2612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Left 1">
              <a:extLst>
                <a:ext uri="{FF2B5EF4-FFF2-40B4-BE49-F238E27FC236}">
                  <a16:creationId xmlns:a16="http://schemas.microsoft.com/office/drawing/2014/main" id="{8012D958-585C-4461-B772-76F91D61042F}"/>
                </a:ext>
              </a:extLst>
            </p:cNvPr>
            <p:cNvSpPr/>
            <p:nvPr/>
          </p:nvSpPr>
          <p:spPr>
            <a:xfrm>
              <a:off x="7982863" y="3614111"/>
              <a:ext cx="698454" cy="351168"/>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3">
            <a:extLst>
              <a:ext uri="{FF2B5EF4-FFF2-40B4-BE49-F238E27FC236}">
                <a16:creationId xmlns:a16="http://schemas.microsoft.com/office/drawing/2014/main" id="{530E5C7F-AD44-4527-B96D-222AC896C54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266355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6C29F3C-D438-421C-B245-9BFD2B191D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0299" y="1459547"/>
            <a:ext cx="7894672" cy="40804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ea typeface="ＭＳ Ｐゴシック" charset="-128"/>
              </a:rPr>
              <a:t>Add Rosters One at a Time, continued</a:t>
            </a:r>
            <a:endParaRPr lang="en-US" dirty="0"/>
          </a:p>
        </p:txBody>
      </p:sp>
      <p:sp>
        <p:nvSpPr>
          <p:cNvPr id="32" name="Slide Number Placeholder 3">
            <a:extLst>
              <a:ext uri="{FF2B5EF4-FFF2-40B4-BE49-F238E27FC236}">
                <a16:creationId xmlns:a16="http://schemas.microsoft.com/office/drawing/2014/main" id="{726CB084-58E0-455B-8795-9CBB1FA10BA4}"/>
              </a:ext>
            </a:extLst>
          </p:cNvPr>
          <p:cNvSpPr>
            <a:spLocks noGrp="1"/>
          </p:cNvSpPr>
          <p:nvPr>
            <p:ph type="sldNum" sz="quarter" idx="10"/>
          </p:nvPr>
        </p:nvSpPr>
        <p:spPr/>
        <p:txBody>
          <a:bodyPr/>
          <a:lstStyle/>
          <a:p>
            <a:pPr lvl="0"/>
            <a:fld id="{F3477EC8-074D-41C4-94AE-E9EA7CEEA348}" type="slidenum">
              <a:rPr lang="en-US" noProof="0" smtClean="0"/>
              <a:pPr lvl="0"/>
              <a:t>25</a:t>
            </a:fld>
            <a:endParaRPr lang="en-US" noProof="0" dirty="0"/>
          </a:p>
        </p:txBody>
      </p:sp>
      <p:sp>
        <p:nvSpPr>
          <p:cNvPr id="9" name="Rectangle 8"/>
          <p:cNvSpPr/>
          <p:nvPr/>
        </p:nvSpPr>
        <p:spPr>
          <a:xfrm>
            <a:off x="4772576" y="1737372"/>
            <a:ext cx="2787445" cy="66457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4232366" y="4545713"/>
            <a:ext cx="415362" cy="6645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0800000">
            <a:off x="8181900" y="3965785"/>
            <a:ext cx="415362" cy="66457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3299B0F-C85A-467B-AC92-34FC72AA513D}"/>
              </a:ext>
            </a:extLst>
          </p:cNvPr>
          <p:cNvSpPr/>
          <p:nvPr/>
        </p:nvSpPr>
        <p:spPr>
          <a:xfrm>
            <a:off x="5259274" y="5265765"/>
            <a:ext cx="1386348" cy="303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E5380C7-8827-4C8A-BB16-D15A4856B570}"/>
              </a:ext>
            </a:extLst>
          </p:cNvPr>
          <p:cNvSpPr/>
          <p:nvPr/>
        </p:nvSpPr>
        <p:spPr>
          <a:xfrm>
            <a:off x="9100818" y="5265765"/>
            <a:ext cx="1571111" cy="30307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414975FA-6F6D-459C-9453-03DB8884BA38}"/>
              </a:ext>
            </a:extLst>
          </p:cNvPr>
          <p:cNvGrpSpPr>
            <a:grpSpLocks noChangeAspect="1"/>
          </p:cNvGrpSpPr>
          <p:nvPr/>
        </p:nvGrpSpPr>
        <p:grpSpPr>
          <a:xfrm>
            <a:off x="381790" y="1125165"/>
            <a:ext cx="3235171" cy="4607669"/>
            <a:chOff x="4500773" y="938479"/>
            <a:chExt cx="3780940" cy="5384975"/>
          </a:xfrm>
        </p:grpSpPr>
        <p:pic>
          <p:nvPicPr>
            <p:cNvPr id="17" name="Picture 16">
              <a:extLst>
                <a:ext uri="{FF2B5EF4-FFF2-40B4-BE49-F238E27FC236}">
                  <a16:creationId xmlns:a16="http://schemas.microsoft.com/office/drawing/2014/main" id="{039C18C6-6AA6-4EB6-84A5-01CF211F9108}"/>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00773" y="938479"/>
              <a:ext cx="3780940" cy="53849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E17690EA-AC3A-4262-BB5D-7EB1BF22DD81}"/>
                </a:ext>
              </a:extLst>
            </p:cNvPr>
            <p:cNvSpPr/>
            <p:nvPr/>
          </p:nvSpPr>
          <p:spPr>
            <a:xfrm>
              <a:off x="4890345" y="5284042"/>
              <a:ext cx="3301329" cy="33597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82807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Modify Records One at a Time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5" name="Group 14">
            <a:extLst>
              <a:ext uri="{FF2B5EF4-FFF2-40B4-BE49-F238E27FC236}">
                <a16:creationId xmlns:a16="http://schemas.microsoft.com/office/drawing/2014/main" id="{89921902-E00E-40AC-BFF8-C2FAD54AB883}"/>
              </a:ext>
            </a:extLst>
          </p:cNvPr>
          <p:cNvGrpSpPr>
            <a:grpSpLocks noChangeAspect="1"/>
          </p:cNvGrpSpPr>
          <p:nvPr/>
        </p:nvGrpSpPr>
        <p:grpSpPr>
          <a:xfrm>
            <a:off x="540321" y="884575"/>
            <a:ext cx="3495800" cy="5032899"/>
            <a:chOff x="4541623" y="1027504"/>
            <a:chExt cx="3273833" cy="4713331"/>
          </a:xfrm>
        </p:grpSpPr>
        <p:pic>
          <p:nvPicPr>
            <p:cNvPr id="16" name="Picture 15">
              <a:extLst>
                <a:ext uri="{FF2B5EF4-FFF2-40B4-BE49-F238E27FC236}">
                  <a16:creationId xmlns:a16="http://schemas.microsoft.com/office/drawing/2014/main" id="{B4B55E85-AE63-4778-A582-4281D04AEA3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541623" y="1027504"/>
              <a:ext cx="3273833" cy="471333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192C11EB-5350-48B5-8E7A-038955E04CF6}"/>
                </a:ext>
              </a:extLst>
            </p:cNvPr>
            <p:cNvSpPr/>
            <p:nvPr/>
          </p:nvSpPr>
          <p:spPr>
            <a:xfrm>
              <a:off x="4864489" y="3665675"/>
              <a:ext cx="2824253" cy="25254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051C7E11-8268-4DF8-85E9-46C8CEA35B0A}"/>
              </a:ext>
            </a:extLst>
          </p:cNvPr>
          <p:cNvGrpSpPr>
            <a:grpSpLocks noChangeAspect="1"/>
          </p:cNvGrpSpPr>
          <p:nvPr/>
        </p:nvGrpSpPr>
        <p:grpSpPr>
          <a:xfrm>
            <a:off x="4380877" y="884575"/>
            <a:ext cx="3335759" cy="5032899"/>
            <a:chOff x="888276" y="1594768"/>
            <a:chExt cx="3204350" cy="4834633"/>
          </a:xfrm>
        </p:grpSpPr>
        <p:pic>
          <p:nvPicPr>
            <p:cNvPr id="30" name="Picture 29">
              <a:extLst>
                <a:ext uri="{FF2B5EF4-FFF2-40B4-BE49-F238E27FC236}">
                  <a16:creationId xmlns:a16="http://schemas.microsoft.com/office/drawing/2014/main" id="{42F06F8A-47E1-4A8E-8D00-AEE0361694DB}"/>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88276" y="1594768"/>
              <a:ext cx="3204350" cy="48346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1" name="Rectangle 30">
              <a:extLst>
                <a:ext uri="{FF2B5EF4-FFF2-40B4-BE49-F238E27FC236}">
                  <a16:creationId xmlns:a16="http://schemas.microsoft.com/office/drawing/2014/main" id="{19B31182-94CE-439A-8DAB-D766DE604C20}"/>
                </a:ext>
              </a:extLst>
            </p:cNvPr>
            <p:cNvSpPr/>
            <p:nvPr/>
          </p:nvSpPr>
          <p:spPr>
            <a:xfrm>
              <a:off x="1167385" y="4313715"/>
              <a:ext cx="2828229" cy="32125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9A84BBD0-F02D-4530-B963-1AD1D5F4809F}"/>
              </a:ext>
            </a:extLst>
          </p:cNvPr>
          <p:cNvGrpSpPr>
            <a:grpSpLocks noChangeAspect="1"/>
          </p:cNvGrpSpPr>
          <p:nvPr/>
        </p:nvGrpSpPr>
        <p:grpSpPr>
          <a:xfrm>
            <a:off x="8061392" y="884575"/>
            <a:ext cx="3533737" cy="5032899"/>
            <a:chOff x="4500773" y="1016751"/>
            <a:chExt cx="3319026" cy="4727099"/>
          </a:xfrm>
        </p:grpSpPr>
        <p:pic>
          <p:nvPicPr>
            <p:cNvPr id="33" name="Picture 32">
              <a:extLst>
                <a:ext uri="{FF2B5EF4-FFF2-40B4-BE49-F238E27FC236}">
                  <a16:creationId xmlns:a16="http://schemas.microsoft.com/office/drawing/2014/main" id="{389F144D-5CA3-4250-A3D0-3BE3CE6BE2F4}"/>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4500773" y="1016751"/>
              <a:ext cx="3319026" cy="472709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4" name="Rectangle 33">
              <a:extLst>
                <a:ext uri="{FF2B5EF4-FFF2-40B4-BE49-F238E27FC236}">
                  <a16:creationId xmlns:a16="http://schemas.microsoft.com/office/drawing/2014/main" id="{E410FC1B-4C24-43BF-89E0-6FF88800FAA7}"/>
                </a:ext>
              </a:extLst>
            </p:cNvPr>
            <p:cNvSpPr/>
            <p:nvPr/>
          </p:nvSpPr>
          <p:spPr>
            <a:xfrm>
              <a:off x="4787167" y="4823178"/>
              <a:ext cx="2872384" cy="30378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856756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Users One at a Time</a:t>
            </a:r>
            <a:endParaRPr lang="en-US" dirty="0"/>
          </a:p>
        </p:txBody>
      </p:sp>
      <p:sp>
        <p:nvSpPr>
          <p:cNvPr id="12" name="Slide Number Placeholder 3">
            <a:extLst>
              <a:ext uri="{FF2B5EF4-FFF2-40B4-BE49-F238E27FC236}">
                <a16:creationId xmlns:a16="http://schemas.microsoft.com/office/drawing/2014/main" id="{EB3E0F28-D048-4490-B5A6-F60ACA262F8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6" name="Group 15">
            <a:extLst>
              <a:ext uri="{FF2B5EF4-FFF2-40B4-BE49-F238E27FC236}">
                <a16:creationId xmlns:a16="http://schemas.microsoft.com/office/drawing/2014/main" id="{B4EE81A3-09D9-414C-8774-999619FDBAD2}"/>
              </a:ext>
            </a:extLst>
          </p:cNvPr>
          <p:cNvGrpSpPr>
            <a:grpSpLocks noChangeAspect="1"/>
          </p:cNvGrpSpPr>
          <p:nvPr/>
        </p:nvGrpSpPr>
        <p:grpSpPr>
          <a:xfrm>
            <a:off x="389768" y="1281299"/>
            <a:ext cx="3166550" cy="4558877"/>
            <a:chOff x="4443109" y="855377"/>
            <a:chExt cx="4100338" cy="5903251"/>
          </a:xfrm>
        </p:grpSpPr>
        <p:pic>
          <p:nvPicPr>
            <p:cNvPr id="18" name="Picture 17">
              <a:extLst>
                <a:ext uri="{FF2B5EF4-FFF2-40B4-BE49-F238E27FC236}">
                  <a16:creationId xmlns:a16="http://schemas.microsoft.com/office/drawing/2014/main" id="{50206C13-A7CF-42C5-8A94-DEE7DF29884F}"/>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443109" y="855377"/>
              <a:ext cx="4100338" cy="59032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3" name="Rectangle 22">
              <a:extLst>
                <a:ext uri="{FF2B5EF4-FFF2-40B4-BE49-F238E27FC236}">
                  <a16:creationId xmlns:a16="http://schemas.microsoft.com/office/drawing/2014/main" id="{3D6E2EFE-5A12-4309-8EAD-B50F994C561B}"/>
                </a:ext>
              </a:extLst>
            </p:cNvPr>
            <p:cNvSpPr/>
            <p:nvPr/>
          </p:nvSpPr>
          <p:spPr>
            <a:xfrm>
              <a:off x="4810051" y="4118566"/>
              <a:ext cx="3627868" cy="32131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3">
            <a:extLst>
              <a:ext uri="{FF2B5EF4-FFF2-40B4-BE49-F238E27FC236}">
                <a16:creationId xmlns:a16="http://schemas.microsoft.com/office/drawing/2014/main" id="{435A8717-D737-42F4-A43E-68B18B6405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4345641" y="751690"/>
            <a:ext cx="7280739" cy="2776673"/>
          </a:xfrm>
          <a:prstGeom prst="rect">
            <a:avLst/>
          </a:prstGeom>
          <a:ln>
            <a:solidFill>
              <a:schemeClr val="tx1">
                <a:lumMod val="50000"/>
                <a:lumOff val="50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6" name="Arrow: Right 25">
            <a:extLst>
              <a:ext uri="{FF2B5EF4-FFF2-40B4-BE49-F238E27FC236}">
                <a16:creationId xmlns:a16="http://schemas.microsoft.com/office/drawing/2014/main" id="{5CF8CB89-BF07-4C79-BF60-9E78CB730C63}"/>
              </a:ext>
            </a:extLst>
          </p:cNvPr>
          <p:cNvSpPr/>
          <p:nvPr/>
        </p:nvSpPr>
        <p:spPr>
          <a:xfrm rot="10800000">
            <a:off x="8446810" y="3079133"/>
            <a:ext cx="773723" cy="309489"/>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EBAE96F-0E3E-45C3-A074-354910C98415}"/>
              </a:ext>
            </a:extLst>
          </p:cNvPr>
          <p:cNvGrpSpPr/>
          <p:nvPr/>
        </p:nvGrpSpPr>
        <p:grpSpPr>
          <a:xfrm>
            <a:off x="3833690" y="3668104"/>
            <a:ext cx="7968542" cy="2776673"/>
            <a:chOff x="3882848" y="1727201"/>
            <a:chExt cx="7968542" cy="2776673"/>
          </a:xfrm>
        </p:grpSpPr>
        <p:grpSp>
          <p:nvGrpSpPr>
            <p:cNvPr id="28" name="Group 27">
              <a:extLst>
                <a:ext uri="{FF2B5EF4-FFF2-40B4-BE49-F238E27FC236}">
                  <a16:creationId xmlns:a16="http://schemas.microsoft.com/office/drawing/2014/main" id="{B3D1F3B0-27F6-4F83-B94D-5C64D4AC17A6}"/>
                </a:ext>
              </a:extLst>
            </p:cNvPr>
            <p:cNvGrpSpPr/>
            <p:nvPr/>
          </p:nvGrpSpPr>
          <p:grpSpPr>
            <a:xfrm>
              <a:off x="4218948" y="1727201"/>
              <a:ext cx="7632442" cy="2776673"/>
              <a:chOff x="4075580" y="1757163"/>
              <a:chExt cx="7516703" cy="2711723"/>
            </a:xfrm>
          </p:grpSpPr>
          <p:pic>
            <p:nvPicPr>
              <p:cNvPr id="30" name="Picture 29">
                <a:extLst>
                  <a:ext uri="{FF2B5EF4-FFF2-40B4-BE49-F238E27FC236}">
                    <a16:creationId xmlns:a16="http://schemas.microsoft.com/office/drawing/2014/main" id="{D423F939-7788-454A-8811-0797CA0D00D7}"/>
                  </a:ext>
                </a:extLst>
              </p:cNvPr>
              <p:cNvPicPr>
                <a:picLocks noChangeAspect="1"/>
              </p:cNvPicPr>
              <p:nvPr/>
            </p:nvPicPr>
            <p:blipFill rotWithShape="1">
              <a:blip r:embed="rId5">
                <a:extLst>
                  <a:ext uri="{28A0092B-C50C-407E-A947-70E740481C1C}">
                    <a14:useLocalDpi xmlns:a14="http://schemas.microsoft.com/office/drawing/2010/main" val="0"/>
                  </a:ext>
                </a:extLst>
              </a:blip>
              <a:srcRect b="18900"/>
              <a:stretch/>
            </p:blipFill>
            <p:spPr>
              <a:xfrm>
                <a:off x="4075580" y="1757163"/>
                <a:ext cx="7516703" cy="271172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1" name="Rectangle 30">
                <a:extLst>
                  <a:ext uri="{FF2B5EF4-FFF2-40B4-BE49-F238E27FC236}">
                    <a16:creationId xmlns:a16="http://schemas.microsoft.com/office/drawing/2014/main" id="{A0E01DF6-6AE9-41A5-B8E6-30E4A95B0207}"/>
                  </a:ext>
                </a:extLst>
              </p:cNvPr>
              <p:cNvSpPr/>
              <p:nvPr/>
            </p:nvSpPr>
            <p:spPr>
              <a:xfrm>
                <a:off x="4075580" y="2343173"/>
                <a:ext cx="782904" cy="372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Down Arrow 13">
              <a:extLst>
                <a:ext uri="{FF2B5EF4-FFF2-40B4-BE49-F238E27FC236}">
                  <a16:creationId xmlns:a16="http://schemas.microsoft.com/office/drawing/2014/main" id="{2FF50297-A975-4D4D-ADA2-277751E73628}"/>
                </a:ext>
              </a:extLst>
            </p:cNvPr>
            <p:cNvSpPr/>
            <p:nvPr/>
          </p:nvSpPr>
          <p:spPr>
            <a:xfrm rot="16200000">
              <a:off x="3997181" y="33732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2353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Students One at a Time</a:t>
            </a:r>
            <a:endParaRPr lang="en-US" dirty="0"/>
          </a:p>
        </p:txBody>
      </p:sp>
      <p:grpSp>
        <p:nvGrpSpPr>
          <p:cNvPr id="2" name="Group 1">
            <a:extLst>
              <a:ext uri="{FF2B5EF4-FFF2-40B4-BE49-F238E27FC236}">
                <a16:creationId xmlns:a16="http://schemas.microsoft.com/office/drawing/2014/main" id="{23F0B917-8451-4D5B-B0E8-C0F4F3EB284E}"/>
              </a:ext>
            </a:extLst>
          </p:cNvPr>
          <p:cNvGrpSpPr/>
          <p:nvPr/>
        </p:nvGrpSpPr>
        <p:grpSpPr>
          <a:xfrm>
            <a:off x="4035461" y="1800184"/>
            <a:ext cx="7406970" cy="3257629"/>
            <a:chOff x="4305256" y="1904504"/>
            <a:chExt cx="6932587" cy="3048992"/>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305256" y="1904504"/>
              <a:ext cx="6932587" cy="304899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Down Arrow 7"/>
            <p:cNvSpPr/>
            <p:nvPr/>
          </p:nvSpPr>
          <p:spPr>
            <a:xfrm rot="16200000">
              <a:off x="6910271" y="435478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BE546778-8FF1-4D6D-A739-8CFEF8598609}"/>
              </a:ext>
            </a:extLst>
          </p:cNvPr>
          <p:cNvGrpSpPr>
            <a:grpSpLocks noChangeAspect="1"/>
          </p:cNvGrpSpPr>
          <p:nvPr/>
        </p:nvGrpSpPr>
        <p:grpSpPr>
          <a:xfrm>
            <a:off x="426231" y="1172363"/>
            <a:ext cx="3134874" cy="4513273"/>
            <a:chOff x="826546" y="1594768"/>
            <a:chExt cx="4247903" cy="6115700"/>
          </a:xfrm>
        </p:grpSpPr>
        <p:pic>
          <p:nvPicPr>
            <p:cNvPr id="10" name="Picture 9">
              <a:extLst>
                <a:ext uri="{FF2B5EF4-FFF2-40B4-BE49-F238E27FC236}">
                  <a16:creationId xmlns:a16="http://schemas.microsoft.com/office/drawing/2014/main" id="{A03700D8-0490-4614-85D6-CEE82037B135}"/>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26546" y="1594768"/>
              <a:ext cx="4247903" cy="61157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88810AA7-D1E2-48EF-B172-CE3E4CCA4DAC}"/>
                </a:ext>
              </a:extLst>
            </p:cNvPr>
            <p:cNvSpPr/>
            <p:nvPr/>
          </p:nvSpPr>
          <p:spPr>
            <a:xfrm>
              <a:off x="1141582" y="4962383"/>
              <a:ext cx="3796642" cy="37171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232F9558-0FC8-4BFA-B992-A1FF7ECD216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7304814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A217FBA-6B7E-4A5A-9A86-F8FE867BAF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46738" y="1613745"/>
            <a:ext cx="6773243" cy="299497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12" name="Rectangle 11"/>
          <p:cNvSpPr/>
          <p:nvPr/>
        </p:nvSpPr>
        <p:spPr>
          <a:xfrm>
            <a:off x="6395053" y="3346182"/>
            <a:ext cx="2720235" cy="35634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CCD051AC-1AD3-4DEE-88F5-51B90B397149}"/>
              </a:ext>
            </a:extLst>
          </p:cNvPr>
          <p:cNvGrpSpPr>
            <a:grpSpLocks noChangeAspect="1"/>
          </p:cNvGrpSpPr>
          <p:nvPr/>
        </p:nvGrpSpPr>
        <p:grpSpPr>
          <a:xfrm>
            <a:off x="627856" y="842680"/>
            <a:ext cx="3428377" cy="5172640"/>
            <a:chOff x="888275" y="1596888"/>
            <a:chExt cx="3999584" cy="6034462"/>
          </a:xfrm>
        </p:grpSpPr>
        <p:pic>
          <p:nvPicPr>
            <p:cNvPr id="13" name="Picture 12">
              <a:extLst>
                <a:ext uri="{FF2B5EF4-FFF2-40B4-BE49-F238E27FC236}">
                  <a16:creationId xmlns:a16="http://schemas.microsoft.com/office/drawing/2014/main" id="{B1626E39-1B4E-4618-B388-7D40D75BDBD8}"/>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88275" y="1596888"/>
              <a:ext cx="3999584" cy="603446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47BDA659-F167-4E9E-B245-EE2B51B3FBD5}"/>
                </a:ext>
              </a:extLst>
            </p:cNvPr>
            <p:cNvSpPr/>
            <p:nvPr/>
          </p:nvSpPr>
          <p:spPr>
            <a:xfrm>
              <a:off x="1291896" y="5018377"/>
              <a:ext cx="3476228" cy="29975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3">
            <a:extLst>
              <a:ext uri="{FF2B5EF4-FFF2-40B4-BE49-F238E27FC236}">
                <a16:creationId xmlns:a16="http://schemas.microsoft.com/office/drawing/2014/main" id="{C27E4FA1-18FD-4A9B-B95B-704D8A678EF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234363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BDC84508-3D36-466E-AFDA-43ED67AB4DFF}"/>
              </a:ext>
            </a:extLst>
          </p:cNvPr>
          <p:cNvSpPr>
            <a:spLocks noGrp="1"/>
          </p:cNvSpPr>
          <p:nvPr>
            <p:ph idx="1"/>
          </p:nvPr>
        </p:nvSpPr>
        <p:spPr>
          <a:xfrm>
            <a:off x="5229726" y="1275437"/>
            <a:ext cx="6566034" cy="4544449"/>
          </a:xfrm>
        </p:spPr>
        <p:txBody>
          <a:bodyPr>
            <a:noAutofit/>
          </a:bodyPr>
          <a:lstStyle/>
          <a:p>
            <a:pPr>
              <a:spcBef>
                <a:spcPts val="600"/>
              </a:spcBef>
            </a:pPr>
            <a:r>
              <a:rPr lang="en-US" dirty="0">
                <a:solidFill>
                  <a:srgbClr val="53565A"/>
                </a:solidFill>
              </a:rPr>
              <a:t>Follow the activation link in your email.</a:t>
            </a:r>
          </a:p>
          <a:p>
            <a:pPr>
              <a:spcBef>
                <a:spcPts val="600"/>
              </a:spcBef>
            </a:pPr>
            <a:r>
              <a:rPr lang="en-US" dirty="0">
                <a:solidFill>
                  <a:srgbClr val="53565A"/>
                </a:solidFill>
              </a:rPr>
              <a:t>Create a password for TIDE that meets the password requirements:</a:t>
            </a:r>
          </a:p>
          <a:p>
            <a:pPr lvl="1">
              <a:spcBef>
                <a:spcPts val="600"/>
              </a:spcBef>
            </a:pPr>
            <a:r>
              <a:rPr lang="en-US" sz="2200" dirty="0">
                <a:solidFill>
                  <a:srgbClr val="53565A"/>
                </a:solidFill>
              </a:rPr>
              <a:t>At least 8 characters</a:t>
            </a:r>
          </a:p>
          <a:p>
            <a:pPr lvl="1">
              <a:spcBef>
                <a:spcPts val="600"/>
              </a:spcBef>
            </a:pPr>
            <a:r>
              <a:rPr lang="en-US" sz="2200" dirty="0">
                <a:solidFill>
                  <a:srgbClr val="53565A"/>
                </a:solidFill>
              </a:rPr>
              <a:t>At least 1 uppercase letter</a:t>
            </a:r>
          </a:p>
          <a:p>
            <a:pPr lvl="1">
              <a:spcBef>
                <a:spcPts val="600"/>
              </a:spcBef>
            </a:pPr>
            <a:r>
              <a:rPr lang="en-US" sz="2200" dirty="0">
                <a:solidFill>
                  <a:srgbClr val="53565A"/>
                </a:solidFill>
              </a:rPr>
              <a:t>At least 1 lowercase letter</a:t>
            </a:r>
          </a:p>
          <a:p>
            <a:pPr lvl="1">
              <a:spcBef>
                <a:spcPts val="600"/>
              </a:spcBef>
            </a:pPr>
            <a:r>
              <a:rPr lang="en-US" sz="2200" dirty="0">
                <a:solidFill>
                  <a:srgbClr val="53565A"/>
                </a:solidFill>
              </a:rPr>
              <a:t>At least 1 special character</a:t>
            </a:r>
          </a:p>
          <a:p>
            <a:pPr lvl="1">
              <a:spcBef>
                <a:spcPts val="600"/>
              </a:spcBef>
            </a:pPr>
            <a:r>
              <a:rPr lang="en-US" sz="2200" dirty="0">
                <a:solidFill>
                  <a:srgbClr val="53565A"/>
                </a:solidFill>
              </a:rPr>
              <a:t>At least 1 number</a:t>
            </a:r>
          </a:p>
          <a:p>
            <a:pPr>
              <a:spcBef>
                <a:spcPts val="600"/>
              </a:spcBef>
            </a:pPr>
            <a:r>
              <a:rPr lang="en-US" dirty="0">
                <a:solidFill>
                  <a:srgbClr val="53565A"/>
                </a:solidFill>
              </a:rPr>
              <a:t>Submit your new password.</a:t>
            </a:r>
          </a:p>
        </p:txBody>
      </p:sp>
      <p:sp>
        <p:nvSpPr>
          <p:cNvPr id="3" name="Title 2">
            <a:extLst>
              <a:ext uri="{FF2B5EF4-FFF2-40B4-BE49-F238E27FC236}">
                <a16:creationId xmlns:a16="http://schemas.microsoft.com/office/drawing/2014/main" id="{0858CBC3-AC48-4081-83B8-EA14D1B0FD81}"/>
              </a:ext>
            </a:extLst>
          </p:cNvPr>
          <p:cNvSpPr>
            <a:spLocks noGrp="1"/>
          </p:cNvSpPr>
          <p:nvPr>
            <p:ph type="title"/>
          </p:nvPr>
        </p:nvSpPr>
        <p:spPr/>
        <p:txBody>
          <a:bodyPr/>
          <a:lstStyle/>
          <a:p>
            <a:r>
              <a:rPr lang="en-US" dirty="0"/>
              <a:t>Activating Your Account</a:t>
            </a:r>
          </a:p>
        </p:txBody>
      </p:sp>
      <p:sp>
        <p:nvSpPr>
          <p:cNvPr id="4" name="Slide Number Placeholder 3">
            <a:extLst>
              <a:ext uri="{FF2B5EF4-FFF2-40B4-BE49-F238E27FC236}">
                <a16:creationId xmlns:a16="http://schemas.microsoft.com/office/drawing/2014/main" id="{0EEB157B-E7D2-49AC-9979-38454CE21CC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8" name="Picture 7">
            <a:extLst>
              <a:ext uri="{FF2B5EF4-FFF2-40B4-BE49-F238E27FC236}">
                <a16:creationId xmlns:a16="http://schemas.microsoft.com/office/drawing/2014/main" id="{57C07BF7-7F3D-4753-808F-0F592A06EBA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3992" y="1550679"/>
            <a:ext cx="3912937" cy="35009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Right 8">
            <a:extLst>
              <a:ext uri="{FF2B5EF4-FFF2-40B4-BE49-F238E27FC236}">
                <a16:creationId xmlns:a16="http://schemas.microsoft.com/office/drawing/2014/main" id="{471F12A0-FB54-4ADC-BD73-1058EFB7FE59}"/>
              </a:ext>
            </a:extLst>
          </p:cNvPr>
          <p:cNvSpPr/>
          <p:nvPr/>
        </p:nvSpPr>
        <p:spPr>
          <a:xfrm rot="16200000">
            <a:off x="2262377" y="5007264"/>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36529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D0834D4-B6F6-4C08-B3D3-852E9E478D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2914" y="965725"/>
            <a:ext cx="9038313" cy="482129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Title 1"/>
          <p:cNvSpPr>
            <a:spLocks noGrp="1"/>
          </p:cNvSpPr>
          <p:nvPr>
            <p:ph type="title"/>
          </p:nvPr>
        </p:nvSpPr>
        <p:spPr/>
        <p:txBody>
          <a:bodyPr/>
          <a:lstStyle/>
          <a:p>
            <a:r>
              <a:rPr lang="en-US" dirty="0">
                <a:ea typeface="ＭＳ Ｐゴシック" charset="-128"/>
              </a:rPr>
              <a:t>Modify Students One at a Time, continued</a:t>
            </a:r>
            <a:endParaRPr lang="en-US" dirty="0"/>
          </a:p>
        </p:txBody>
      </p:sp>
      <p:sp>
        <p:nvSpPr>
          <p:cNvPr id="8" name="Down Arrow 7"/>
          <p:cNvSpPr/>
          <p:nvPr/>
        </p:nvSpPr>
        <p:spPr>
          <a:xfrm rot="5400000">
            <a:off x="10690650" y="3435280"/>
            <a:ext cx="389808" cy="88865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16200000">
            <a:off x="957620" y="1615197"/>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1402914" y="1194363"/>
            <a:ext cx="726427" cy="3684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53D5C6-0F6B-4EE5-A6DA-5BCEB3D22721}"/>
              </a:ext>
            </a:extLst>
          </p:cNvPr>
          <p:cNvSpPr/>
          <p:nvPr/>
        </p:nvSpPr>
        <p:spPr>
          <a:xfrm>
            <a:off x="8254652" y="1603332"/>
            <a:ext cx="1878904" cy="28183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8">
            <a:extLst>
              <a:ext uri="{FF2B5EF4-FFF2-40B4-BE49-F238E27FC236}">
                <a16:creationId xmlns:a16="http://schemas.microsoft.com/office/drawing/2014/main" id="{EA9B9798-EAA5-4988-BDD1-210AC678B973}"/>
              </a:ext>
            </a:extLst>
          </p:cNvPr>
          <p:cNvSpPr/>
          <p:nvPr/>
        </p:nvSpPr>
        <p:spPr>
          <a:xfrm rot="5400000">
            <a:off x="2084403" y="4058475"/>
            <a:ext cx="373883" cy="7264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Slide Number Placeholder 3">
            <a:extLst>
              <a:ext uri="{FF2B5EF4-FFF2-40B4-BE49-F238E27FC236}">
                <a16:creationId xmlns:a16="http://schemas.microsoft.com/office/drawing/2014/main" id="{6396F1B5-EE41-48F5-AA75-3BAC6E9845A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159169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ea typeface="ＭＳ Ｐゴシック" charset="-128"/>
              </a:rPr>
              <a:t>Modify Rosters One at a Time</a:t>
            </a:r>
            <a:endParaRPr lang="en-US" dirty="0"/>
          </a:p>
        </p:txBody>
      </p:sp>
      <p:grpSp>
        <p:nvGrpSpPr>
          <p:cNvPr id="21" name="Group 20">
            <a:extLst>
              <a:ext uri="{FF2B5EF4-FFF2-40B4-BE49-F238E27FC236}">
                <a16:creationId xmlns:a16="http://schemas.microsoft.com/office/drawing/2014/main" id="{4AA040B0-E539-40C5-A9D0-88625152CFB1}"/>
              </a:ext>
            </a:extLst>
          </p:cNvPr>
          <p:cNvGrpSpPr/>
          <p:nvPr/>
        </p:nvGrpSpPr>
        <p:grpSpPr>
          <a:xfrm>
            <a:off x="4137660" y="1431227"/>
            <a:ext cx="7007860" cy="4605326"/>
            <a:chOff x="4137660" y="1431227"/>
            <a:chExt cx="7007860" cy="4605326"/>
          </a:xfrm>
        </p:grpSpPr>
        <p:pic>
          <p:nvPicPr>
            <p:cNvPr id="20" name="Picture 19">
              <a:extLst>
                <a:ext uri="{FF2B5EF4-FFF2-40B4-BE49-F238E27FC236}">
                  <a16:creationId xmlns:a16="http://schemas.microsoft.com/office/drawing/2014/main" id="{8952A657-98A6-474E-B84A-432D0DCC2CA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137660" y="1431227"/>
              <a:ext cx="7007860" cy="40125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Down Arrow 9"/>
            <p:cNvSpPr/>
            <p:nvPr/>
          </p:nvSpPr>
          <p:spPr>
            <a:xfrm rot="16200000">
              <a:off x="6791583" y="282818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0800000">
              <a:off x="4377335" y="542677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90C10BD7-E619-46DA-BE0F-773A111925B7}"/>
              </a:ext>
            </a:extLst>
          </p:cNvPr>
          <p:cNvGrpSpPr>
            <a:grpSpLocks noChangeAspect="1"/>
          </p:cNvGrpSpPr>
          <p:nvPr/>
        </p:nvGrpSpPr>
        <p:grpSpPr>
          <a:xfrm>
            <a:off x="426231" y="1098883"/>
            <a:ext cx="3272079" cy="4660234"/>
            <a:chOff x="4500773" y="936120"/>
            <a:chExt cx="3772426" cy="5372850"/>
          </a:xfrm>
        </p:grpSpPr>
        <p:pic>
          <p:nvPicPr>
            <p:cNvPr id="16" name="Picture 15">
              <a:extLst>
                <a:ext uri="{FF2B5EF4-FFF2-40B4-BE49-F238E27FC236}">
                  <a16:creationId xmlns:a16="http://schemas.microsoft.com/office/drawing/2014/main" id="{DE42740A-DE7D-4148-BDE7-F7B9FB0D065F}"/>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00773" y="936120"/>
              <a:ext cx="3772426" cy="537285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40CCF9CD-21FF-4EBD-9116-251160516A68}"/>
                </a:ext>
              </a:extLst>
            </p:cNvPr>
            <p:cNvSpPr/>
            <p:nvPr/>
          </p:nvSpPr>
          <p:spPr>
            <a:xfrm>
              <a:off x="4791759" y="5608673"/>
              <a:ext cx="3453454" cy="32410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40394344-A5CD-4344-AEF9-254DE1B4776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302659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p:txBody>
          <a:bodyPr/>
          <a:lstStyle/>
          <a:p>
            <a:r>
              <a:rPr lang="en-US" dirty="0">
                <a:ea typeface="ＭＳ Ｐゴシック" charset="-128"/>
              </a:rPr>
              <a:t>Upload Multiple Records at Once</a:t>
            </a:r>
          </a:p>
        </p:txBody>
      </p:sp>
      <p:sp>
        <p:nvSpPr>
          <p:cNvPr id="4" name="Slide Number Placeholder 3">
            <a:extLst>
              <a:ext uri="{FF2B5EF4-FFF2-40B4-BE49-F238E27FC236}">
                <a16:creationId xmlns:a16="http://schemas.microsoft.com/office/drawing/2014/main" id="{E60AFB10-A616-48E6-AAF0-0A39F7C3C8B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5" name="Group 14">
            <a:extLst>
              <a:ext uri="{FF2B5EF4-FFF2-40B4-BE49-F238E27FC236}">
                <a16:creationId xmlns:a16="http://schemas.microsoft.com/office/drawing/2014/main" id="{04543FAE-C56A-4204-AFD8-23DEC1C67862}"/>
              </a:ext>
            </a:extLst>
          </p:cNvPr>
          <p:cNvGrpSpPr>
            <a:grpSpLocks noChangeAspect="1"/>
          </p:cNvGrpSpPr>
          <p:nvPr/>
        </p:nvGrpSpPr>
        <p:grpSpPr>
          <a:xfrm>
            <a:off x="463041" y="980758"/>
            <a:ext cx="3468879" cy="4994140"/>
            <a:chOff x="4538677" y="941233"/>
            <a:chExt cx="3415215" cy="5032475"/>
          </a:xfrm>
        </p:grpSpPr>
        <p:pic>
          <p:nvPicPr>
            <p:cNvPr id="16" name="Picture 15">
              <a:extLst>
                <a:ext uri="{FF2B5EF4-FFF2-40B4-BE49-F238E27FC236}">
                  <a16:creationId xmlns:a16="http://schemas.microsoft.com/office/drawing/2014/main" id="{E835B24E-85EA-4FCC-8B2A-F4A43E35311A}"/>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538677" y="941233"/>
              <a:ext cx="3415215" cy="503247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3236C003-6E91-412F-889E-4F7465BA9DCE}"/>
                </a:ext>
              </a:extLst>
            </p:cNvPr>
            <p:cNvSpPr/>
            <p:nvPr/>
          </p:nvSpPr>
          <p:spPr>
            <a:xfrm>
              <a:off x="4840439" y="3989539"/>
              <a:ext cx="3006965" cy="34582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C195789E-05C4-4294-B262-C3F30E423A31}"/>
              </a:ext>
            </a:extLst>
          </p:cNvPr>
          <p:cNvGrpSpPr>
            <a:grpSpLocks noChangeAspect="1"/>
          </p:cNvGrpSpPr>
          <p:nvPr/>
        </p:nvGrpSpPr>
        <p:grpSpPr>
          <a:xfrm>
            <a:off x="4406157" y="980758"/>
            <a:ext cx="3313323" cy="4999049"/>
            <a:chOff x="888275" y="1596888"/>
            <a:chExt cx="3407038" cy="5140443"/>
          </a:xfrm>
        </p:grpSpPr>
        <p:pic>
          <p:nvPicPr>
            <p:cNvPr id="30" name="Picture 29">
              <a:extLst>
                <a:ext uri="{FF2B5EF4-FFF2-40B4-BE49-F238E27FC236}">
                  <a16:creationId xmlns:a16="http://schemas.microsoft.com/office/drawing/2014/main" id="{6C2F7C92-4138-4832-939A-C26E6446C1E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88275" y="1596888"/>
              <a:ext cx="3407038" cy="514044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1" name="Rectangle 30">
              <a:extLst>
                <a:ext uri="{FF2B5EF4-FFF2-40B4-BE49-F238E27FC236}">
                  <a16:creationId xmlns:a16="http://schemas.microsoft.com/office/drawing/2014/main" id="{C1DEA46E-7E8D-4E6C-AFC5-94056D629915}"/>
                </a:ext>
              </a:extLst>
            </p:cNvPr>
            <p:cNvSpPr/>
            <p:nvPr/>
          </p:nvSpPr>
          <p:spPr>
            <a:xfrm>
              <a:off x="1210785" y="5060433"/>
              <a:ext cx="2992247" cy="26863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11A245EC-1408-4C5D-8582-06F1C5DE89F4}"/>
              </a:ext>
            </a:extLst>
          </p:cNvPr>
          <p:cNvGrpSpPr>
            <a:grpSpLocks noChangeAspect="1"/>
          </p:cNvGrpSpPr>
          <p:nvPr/>
        </p:nvGrpSpPr>
        <p:grpSpPr>
          <a:xfrm>
            <a:off x="8193718" y="980758"/>
            <a:ext cx="3506523" cy="4994140"/>
            <a:chOff x="888275" y="1740886"/>
            <a:chExt cx="3879126" cy="5524816"/>
          </a:xfrm>
        </p:grpSpPr>
        <p:pic>
          <p:nvPicPr>
            <p:cNvPr id="33" name="Picture 32">
              <a:extLst>
                <a:ext uri="{FF2B5EF4-FFF2-40B4-BE49-F238E27FC236}">
                  <a16:creationId xmlns:a16="http://schemas.microsoft.com/office/drawing/2014/main" id="{C525D258-8FB2-4A98-8B62-F9956A81BD49}"/>
                </a:ext>
              </a:extLst>
            </p:cNvPr>
            <p:cNvPicPr>
              <a:picLocks noChangeAspect="1"/>
            </p:cNvPicPr>
            <p:nvPr/>
          </p:nvPicPr>
          <p:blipFill>
            <a:blip r:embed="rId5">
              <a:extLst>
                <a:ext uri="{28A0092B-C50C-407E-A947-70E740481C1C}">
                  <a14:useLocalDpi xmlns:a14="http://schemas.microsoft.com/office/drawing/2010/main" val="0"/>
                </a:ext>
              </a:extLst>
            </a:blip>
            <a:stretch/>
          </p:blipFill>
          <p:spPr>
            <a:xfrm>
              <a:off x="888275" y="1740886"/>
              <a:ext cx="3879126" cy="552481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4" name="Rectangle 33">
              <a:extLst>
                <a:ext uri="{FF2B5EF4-FFF2-40B4-BE49-F238E27FC236}">
                  <a16:creationId xmlns:a16="http://schemas.microsoft.com/office/drawing/2014/main" id="{36CD341E-9520-4554-A17D-2F4412D628A0}"/>
                </a:ext>
              </a:extLst>
            </p:cNvPr>
            <p:cNvSpPr/>
            <p:nvPr/>
          </p:nvSpPr>
          <p:spPr>
            <a:xfrm>
              <a:off x="1216988" y="6812001"/>
              <a:ext cx="3439318" cy="34566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822189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a:t>
            </a:r>
          </a:p>
        </p:txBody>
      </p:sp>
      <p:grpSp>
        <p:nvGrpSpPr>
          <p:cNvPr id="5" name="Group 4">
            <a:extLst>
              <a:ext uri="{FF2B5EF4-FFF2-40B4-BE49-F238E27FC236}">
                <a16:creationId xmlns:a16="http://schemas.microsoft.com/office/drawing/2014/main" id="{B5EC29FF-A842-4027-B270-CFF311BF8A86}"/>
              </a:ext>
            </a:extLst>
          </p:cNvPr>
          <p:cNvGrpSpPr/>
          <p:nvPr/>
        </p:nvGrpSpPr>
        <p:grpSpPr>
          <a:xfrm>
            <a:off x="4264996" y="1604866"/>
            <a:ext cx="7366691" cy="3592022"/>
            <a:chOff x="4529201" y="2394991"/>
            <a:chExt cx="5907024" cy="2880284"/>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9201" y="2394991"/>
              <a:ext cx="5907024" cy="288028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Down Arrow 9"/>
            <p:cNvSpPr/>
            <p:nvPr/>
          </p:nvSpPr>
          <p:spPr>
            <a:xfrm rot="10800000">
              <a:off x="9350008" y="2743837"/>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8128669" y="320006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D769AA26-99D5-468D-A717-F9AA96BFE436}"/>
              </a:ext>
            </a:extLst>
          </p:cNvPr>
          <p:cNvGrpSpPr>
            <a:grpSpLocks noChangeAspect="1"/>
          </p:cNvGrpSpPr>
          <p:nvPr/>
        </p:nvGrpSpPr>
        <p:grpSpPr>
          <a:xfrm>
            <a:off x="426231" y="930700"/>
            <a:ext cx="3470587" cy="4996599"/>
            <a:chOff x="4419564" y="922500"/>
            <a:chExt cx="3748202" cy="5523145"/>
          </a:xfrm>
        </p:grpSpPr>
        <p:pic>
          <p:nvPicPr>
            <p:cNvPr id="15" name="Picture 14">
              <a:extLst>
                <a:ext uri="{FF2B5EF4-FFF2-40B4-BE49-F238E27FC236}">
                  <a16:creationId xmlns:a16="http://schemas.microsoft.com/office/drawing/2014/main" id="{87830909-048B-43EA-8A59-A2A547285844}"/>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419564" y="922500"/>
              <a:ext cx="3748202" cy="552314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B6E5313E-AA6F-408D-8AEE-A5D6B4988219}"/>
                </a:ext>
              </a:extLst>
            </p:cNvPr>
            <p:cNvSpPr/>
            <p:nvPr/>
          </p:nvSpPr>
          <p:spPr>
            <a:xfrm>
              <a:off x="4748842" y="4259937"/>
              <a:ext cx="3318835" cy="35686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D25BB835-5BB3-4277-BE9D-AAE791FFED9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3609529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Users, continued</a:t>
            </a:r>
          </a:p>
        </p:txBody>
      </p:sp>
      <p:grpSp>
        <p:nvGrpSpPr>
          <p:cNvPr id="2" name="Group 1">
            <a:extLst>
              <a:ext uri="{FF2B5EF4-FFF2-40B4-BE49-F238E27FC236}">
                <a16:creationId xmlns:a16="http://schemas.microsoft.com/office/drawing/2014/main" id="{9782CB83-9511-4052-9111-B5BEC73D837B}"/>
              </a:ext>
            </a:extLst>
          </p:cNvPr>
          <p:cNvGrpSpPr/>
          <p:nvPr/>
        </p:nvGrpSpPr>
        <p:grpSpPr>
          <a:xfrm>
            <a:off x="3810567" y="2350349"/>
            <a:ext cx="8205357" cy="2635434"/>
            <a:chOff x="4463795" y="3112417"/>
            <a:chExt cx="6626361" cy="2066787"/>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78"/>
            <a:stretch/>
          </p:blipFill>
          <p:spPr bwMode="auto">
            <a:xfrm>
              <a:off x="4463795" y="3214109"/>
              <a:ext cx="6626361" cy="1965095"/>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Down Arrow 12"/>
            <p:cNvSpPr/>
            <p:nvPr/>
          </p:nvSpPr>
          <p:spPr>
            <a:xfrm rot="16200000">
              <a:off x="9515129" y="299808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768004" y="4832444"/>
              <a:ext cx="2033232" cy="2584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7739100" y="4145811"/>
              <a:ext cx="3238458" cy="2389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D2144A8E-D627-4EBA-8064-2C7FD100A09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6" name="Group 15">
            <a:extLst>
              <a:ext uri="{FF2B5EF4-FFF2-40B4-BE49-F238E27FC236}">
                <a16:creationId xmlns:a16="http://schemas.microsoft.com/office/drawing/2014/main" id="{B54C7388-9B82-4B4F-9F71-7E338EFD61CF}"/>
              </a:ext>
            </a:extLst>
          </p:cNvPr>
          <p:cNvGrpSpPr>
            <a:grpSpLocks noChangeAspect="1"/>
          </p:cNvGrpSpPr>
          <p:nvPr/>
        </p:nvGrpSpPr>
        <p:grpSpPr>
          <a:xfrm>
            <a:off x="231363" y="1013450"/>
            <a:ext cx="3355633" cy="4831100"/>
            <a:chOff x="4419564" y="922500"/>
            <a:chExt cx="3748202" cy="5523145"/>
          </a:xfrm>
        </p:grpSpPr>
        <p:pic>
          <p:nvPicPr>
            <p:cNvPr id="18" name="Picture 17">
              <a:extLst>
                <a:ext uri="{FF2B5EF4-FFF2-40B4-BE49-F238E27FC236}">
                  <a16:creationId xmlns:a16="http://schemas.microsoft.com/office/drawing/2014/main" id="{1596C12D-B341-4873-9BBA-9EF0C0D727AC}"/>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419564" y="922500"/>
              <a:ext cx="3748202" cy="552314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59FED405-BC2E-438F-9859-AB47477D05D0}"/>
                </a:ext>
              </a:extLst>
            </p:cNvPr>
            <p:cNvSpPr/>
            <p:nvPr/>
          </p:nvSpPr>
          <p:spPr>
            <a:xfrm>
              <a:off x="4748842" y="4259937"/>
              <a:ext cx="3318835" cy="356868"/>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28555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a:t>
            </a:r>
          </a:p>
        </p:txBody>
      </p:sp>
      <p:grpSp>
        <p:nvGrpSpPr>
          <p:cNvPr id="7" name="Group 6">
            <a:extLst>
              <a:ext uri="{FF2B5EF4-FFF2-40B4-BE49-F238E27FC236}">
                <a16:creationId xmlns:a16="http://schemas.microsoft.com/office/drawing/2014/main" id="{937E9268-D278-4B20-B36A-0B3A4257C3CC}"/>
              </a:ext>
            </a:extLst>
          </p:cNvPr>
          <p:cNvGrpSpPr/>
          <p:nvPr/>
        </p:nvGrpSpPr>
        <p:grpSpPr>
          <a:xfrm>
            <a:off x="3715348" y="2220686"/>
            <a:ext cx="8081355" cy="2421262"/>
            <a:chOff x="3962830" y="2515169"/>
            <a:chExt cx="7798091" cy="2204956"/>
          </a:xfrm>
        </p:grpSpPr>
        <p:pic>
          <p:nvPicPr>
            <p:cNvPr id="18" name="Picture 17">
              <a:extLst>
                <a:ext uri="{FF2B5EF4-FFF2-40B4-BE49-F238E27FC236}">
                  <a16:creationId xmlns:a16="http://schemas.microsoft.com/office/drawing/2014/main" id="{F2285F9F-E496-4EDB-8063-BBB3825E9B8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62830" y="2515169"/>
              <a:ext cx="7798091" cy="220495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Down Arrow 7"/>
            <p:cNvSpPr/>
            <p:nvPr/>
          </p:nvSpPr>
          <p:spPr>
            <a:xfrm rot="16200000">
              <a:off x="6943308" y="4183653"/>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Down Arrow 8"/>
            <p:cNvSpPr/>
            <p:nvPr/>
          </p:nvSpPr>
          <p:spPr>
            <a:xfrm rot="5400000">
              <a:off x="7248198" y="355332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rot="10800000">
              <a:off x="10771590" y="278762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28EAA5B5-0257-4DE2-8D90-C99554FE7B26}"/>
              </a:ext>
            </a:extLst>
          </p:cNvPr>
          <p:cNvGrpSpPr>
            <a:grpSpLocks noChangeAspect="1"/>
          </p:cNvGrpSpPr>
          <p:nvPr/>
        </p:nvGrpSpPr>
        <p:grpSpPr>
          <a:xfrm>
            <a:off x="341860" y="1117413"/>
            <a:ext cx="3064196" cy="4623173"/>
            <a:chOff x="921466" y="1596888"/>
            <a:chExt cx="4157176" cy="6272230"/>
          </a:xfrm>
        </p:grpSpPr>
        <p:pic>
          <p:nvPicPr>
            <p:cNvPr id="15" name="Picture 14">
              <a:extLst>
                <a:ext uri="{FF2B5EF4-FFF2-40B4-BE49-F238E27FC236}">
                  <a16:creationId xmlns:a16="http://schemas.microsoft.com/office/drawing/2014/main" id="{5755E124-2390-424D-B8A3-D880D2ABE957}"/>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921466" y="1596888"/>
              <a:ext cx="4157176" cy="62722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132D9297-F9FC-436E-ADAE-378AB30C7B8F}"/>
                </a:ext>
              </a:extLst>
            </p:cNvPr>
            <p:cNvSpPr/>
            <p:nvPr/>
          </p:nvSpPr>
          <p:spPr>
            <a:xfrm>
              <a:off x="1341080" y="5824631"/>
              <a:ext cx="3592267" cy="34519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8CC3E0E2-8FA7-41D4-AE18-3D667150714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41857241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Student Settings, continued</a:t>
            </a:r>
          </a:p>
        </p:txBody>
      </p:sp>
      <p:grpSp>
        <p:nvGrpSpPr>
          <p:cNvPr id="21" name="Group 20">
            <a:extLst>
              <a:ext uri="{FF2B5EF4-FFF2-40B4-BE49-F238E27FC236}">
                <a16:creationId xmlns:a16="http://schemas.microsoft.com/office/drawing/2014/main" id="{3E932C8D-C386-4327-B3A8-A353499864A5}"/>
              </a:ext>
            </a:extLst>
          </p:cNvPr>
          <p:cNvGrpSpPr/>
          <p:nvPr/>
        </p:nvGrpSpPr>
        <p:grpSpPr>
          <a:xfrm>
            <a:off x="3531476" y="1420216"/>
            <a:ext cx="8355724" cy="3813937"/>
            <a:chOff x="3531476" y="1420216"/>
            <a:chExt cx="8355724" cy="3813937"/>
          </a:xfrm>
        </p:grpSpPr>
        <p:pic>
          <p:nvPicPr>
            <p:cNvPr id="19" name="Picture 18" descr="A screenshot of a computer screen&#10;&#10;Description automatically generated">
              <a:extLst>
                <a:ext uri="{FF2B5EF4-FFF2-40B4-BE49-F238E27FC236}">
                  <a16:creationId xmlns:a16="http://schemas.microsoft.com/office/drawing/2014/main" id="{D0576967-DAA9-4166-AE41-C383258A4E7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531476" y="1442813"/>
              <a:ext cx="8355724" cy="37913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p:cNvSpPr/>
            <p:nvPr/>
          </p:nvSpPr>
          <p:spPr>
            <a:xfrm>
              <a:off x="5442919" y="1442812"/>
              <a:ext cx="6181033" cy="23896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16200000">
              <a:off x="9281560" y="1270821"/>
              <a:ext cx="497987" cy="7967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56CA015-4696-4567-A656-47D7427FCF19}"/>
                </a:ext>
              </a:extLst>
            </p:cNvPr>
            <p:cNvSpPr/>
            <p:nvPr/>
          </p:nvSpPr>
          <p:spPr>
            <a:xfrm>
              <a:off x="5508480" y="4827513"/>
              <a:ext cx="4227451" cy="3925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EC877B7-5651-4A50-B71F-0FB366D8AC22}"/>
                </a:ext>
              </a:extLst>
            </p:cNvPr>
            <p:cNvSpPr/>
            <p:nvPr/>
          </p:nvSpPr>
          <p:spPr>
            <a:xfrm>
              <a:off x="5518025" y="2248309"/>
              <a:ext cx="6181033" cy="2389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Slide Number Placeholder 3">
            <a:extLst>
              <a:ext uri="{FF2B5EF4-FFF2-40B4-BE49-F238E27FC236}">
                <a16:creationId xmlns:a16="http://schemas.microsoft.com/office/drawing/2014/main" id="{13C5ADB1-AD47-4F00-9FF4-5D47A5306E8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9057D764-828E-43CB-B278-8D897EDDF742}"/>
              </a:ext>
            </a:extLst>
          </p:cNvPr>
          <p:cNvGrpSpPr>
            <a:grpSpLocks noChangeAspect="1"/>
          </p:cNvGrpSpPr>
          <p:nvPr/>
        </p:nvGrpSpPr>
        <p:grpSpPr>
          <a:xfrm>
            <a:off x="412204" y="1280113"/>
            <a:ext cx="2848525" cy="4297774"/>
            <a:chOff x="921466" y="1596888"/>
            <a:chExt cx="4157176" cy="6272230"/>
          </a:xfrm>
        </p:grpSpPr>
        <p:pic>
          <p:nvPicPr>
            <p:cNvPr id="16" name="Picture 15">
              <a:extLst>
                <a:ext uri="{FF2B5EF4-FFF2-40B4-BE49-F238E27FC236}">
                  <a16:creationId xmlns:a16="http://schemas.microsoft.com/office/drawing/2014/main" id="{998D2385-C9D5-4234-944B-D5AE9C5A831C}"/>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921466" y="1596888"/>
              <a:ext cx="4157176" cy="62722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E527D217-E016-461B-B181-FD1494117408}"/>
                </a:ext>
              </a:extLst>
            </p:cNvPr>
            <p:cNvSpPr/>
            <p:nvPr/>
          </p:nvSpPr>
          <p:spPr>
            <a:xfrm>
              <a:off x="1341080" y="5824631"/>
              <a:ext cx="3592267" cy="34519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0206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Upload Rosters</a:t>
            </a:r>
          </a:p>
        </p:txBody>
      </p:sp>
      <p:grpSp>
        <p:nvGrpSpPr>
          <p:cNvPr id="5" name="Group 4">
            <a:extLst>
              <a:ext uri="{FF2B5EF4-FFF2-40B4-BE49-F238E27FC236}">
                <a16:creationId xmlns:a16="http://schemas.microsoft.com/office/drawing/2014/main" id="{82266F4D-B47E-495A-BAF7-819ADE5D0AEC}"/>
              </a:ext>
            </a:extLst>
          </p:cNvPr>
          <p:cNvGrpSpPr/>
          <p:nvPr/>
        </p:nvGrpSpPr>
        <p:grpSpPr>
          <a:xfrm>
            <a:off x="3820047" y="2185438"/>
            <a:ext cx="7921856" cy="2560382"/>
            <a:chOff x="4204526" y="2996365"/>
            <a:chExt cx="6172200" cy="199488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204526" y="2996365"/>
              <a:ext cx="6172200" cy="188871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Down Arrow 6"/>
            <p:cNvSpPr/>
            <p:nvPr/>
          </p:nvSpPr>
          <p:spPr>
            <a:xfrm rot="16200000">
              <a:off x="6314945" y="449580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5400000">
              <a:off x="6258311" y="329038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6451C0AE-D614-4990-9D26-C1FADA1E00E1}"/>
              </a:ext>
            </a:extLst>
          </p:cNvPr>
          <p:cNvGrpSpPr>
            <a:grpSpLocks noChangeAspect="1"/>
          </p:cNvGrpSpPr>
          <p:nvPr/>
        </p:nvGrpSpPr>
        <p:grpSpPr>
          <a:xfrm>
            <a:off x="366552" y="1155491"/>
            <a:ext cx="3192586" cy="4547017"/>
            <a:chOff x="4500773" y="933406"/>
            <a:chExt cx="4008218" cy="5708674"/>
          </a:xfrm>
        </p:grpSpPr>
        <p:pic>
          <p:nvPicPr>
            <p:cNvPr id="15" name="Picture 14">
              <a:extLst>
                <a:ext uri="{FF2B5EF4-FFF2-40B4-BE49-F238E27FC236}">
                  <a16:creationId xmlns:a16="http://schemas.microsoft.com/office/drawing/2014/main" id="{E5343504-A9E9-4988-BBBD-64483F0030EE}"/>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00773" y="933406"/>
              <a:ext cx="4008218" cy="570867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ED1A43BA-2E54-498D-ABFC-D7B9DEA4F28F}"/>
                </a:ext>
              </a:extLst>
            </p:cNvPr>
            <p:cNvSpPr/>
            <p:nvPr/>
          </p:nvSpPr>
          <p:spPr>
            <a:xfrm>
              <a:off x="4825505" y="6176603"/>
              <a:ext cx="3576156" cy="398115"/>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BC1C9056-A4DE-4934-968E-9F1DB01E539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953060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Students</a:t>
            </a:r>
          </a:p>
        </p:txBody>
      </p:sp>
      <p:sp>
        <p:nvSpPr>
          <p:cNvPr id="7" name="Slide Number Placeholder 3">
            <a:extLst>
              <a:ext uri="{FF2B5EF4-FFF2-40B4-BE49-F238E27FC236}">
                <a16:creationId xmlns:a16="http://schemas.microsoft.com/office/drawing/2014/main" id="{B97A0EBA-852A-472D-B47D-4707F159B31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8" name="Group 7">
            <a:extLst>
              <a:ext uri="{FF2B5EF4-FFF2-40B4-BE49-F238E27FC236}">
                <a16:creationId xmlns:a16="http://schemas.microsoft.com/office/drawing/2014/main" id="{D77A9604-74D5-4D5F-A8EC-2411B5C22538}"/>
              </a:ext>
            </a:extLst>
          </p:cNvPr>
          <p:cNvGrpSpPr>
            <a:grpSpLocks noChangeAspect="1"/>
          </p:cNvGrpSpPr>
          <p:nvPr/>
        </p:nvGrpSpPr>
        <p:grpSpPr>
          <a:xfrm>
            <a:off x="4378259" y="837321"/>
            <a:ext cx="3435481" cy="5183357"/>
            <a:chOff x="921466" y="1596888"/>
            <a:chExt cx="4157176" cy="6272230"/>
          </a:xfrm>
        </p:grpSpPr>
        <p:pic>
          <p:nvPicPr>
            <p:cNvPr id="9" name="Picture 8">
              <a:extLst>
                <a:ext uri="{FF2B5EF4-FFF2-40B4-BE49-F238E27FC236}">
                  <a16:creationId xmlns:a16="http://schemas.microsoft.com/office/drawing/2014/main" id="{64029A42-F8B7-4504-9DC4-7B0F50F7EF76}"/>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921466" y="1596888"/>
              <a:ext cx="4157176" cy="62722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8AA1EB38-6849-4A8F-9E5B-478FA3644540}"/>
                </a:ext>
              </a:extLst>
            </p:cNvPr>
            <p:cNvSpPr/>
            <p:nvPr/>
          </p:nvSpPr>
          <p:spPr>
            <a:xfrm>
              <a:off x="1341080" y="4733004"/>
              <a:ext cx="3592695" cy="178109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562267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Frequency Distribution Reports</a:t>
            </a:r>
          </a:p>
        </p:txBody>
      </p:sp>
      <p:grpSp>
        <p:nvGrpSpPr>
          <p:cNvPr id="8" name="Group 7">
            <a:extLst>
              <a:ext uri="{FF2B5EF4-FFF2-40B4-BE49-F238E27FC236}">
                <a16:creationId xmlns:a16="http://schemas.microsoft.com/office/drawing/2014/main" id="{74A3A870-FD2C-4F37-AA89-D90541C4DE13}"/>
              </a:ext>
            </a:extLst>
          </p:cNvPr>
          <p:cNvGrpSpPr>
            <a:grpSpLocks noChangeAspect="1"/>
          </p:cNvGrpSpPr>
          <p:nvPr/>
        </p:nvGrpSpPr>
        <p:grpSpPr>
          <a:xfrm>
            <a:off x="426231" y="981539"/>
            <a:ext cx="3244309" cy="4894922"/>
            <a:chOff x="888275" y="1610563"/>
            <a:chExt cx="4149459" cy="6260586"/>
          </a:xfrm>
        </p:grpSpPr>
        <p:pic>
          <p:nvPicPr>
            <p:cNvPr id="9" name="Picture 8">
              <a:extLst>
                <a:ext uri="{FF2B5EF4-FFF2-40B4-BE49-F238E27FC236}">
                  <a16:creationId xmlns:a16="http://schemas.microsoft.com/office/drawing/2014/main" id="{5052D6D1-7A82-4DE9-A046-DA318BED15A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888275" y="1610563"/>
              <a:ext cx="4149459" cy="626058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6D422DF2-A373-460A-867A-F695BC0335D9}"/>
                </a:ext>
              </a:extLst>
            </p:cNvPr>
            <p:cNvSpPr/>
            <p:nvPr/>
          </p:nvSpPr>
          <p:spPr>
            <a:xfrm>
              <a:off x="1299724" y="5528182"/>
              <a:ext cx="3636396" cy="28520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4">
            <a:extLst>
              <a:ext uri="{FF2B5EF4-FFF2-40B4-BE49-F238E27FC236}">
                <a16:creationId xmlns:a16="http://schemas.microsoft.com/office/drawing/2014/main" id="{0A47B599-F820-4611-9039-3FB04D757170}"/>
              </a:ext>
            </a:extLst>
          </p:cNvPr>
          <p:cNvGrpSpPr/>
          <p:nvPr/>
        </p:nvGrpSpPr>
        <p:grpSpPr>
          <a:xfrm>
            <a:off x="4243798" y="2083080"/>
            <a:ext cx="7418797" cy="2691840"/>
            <a:chOff x="3944805" y="2017467"/>
            <a:chExt cx="7418797" cy="2691840"/>
          </a:xfrm>
        </p:grpSpPr>
        <p:pic>
          <p:nvPicPr>
            <p:cNvPr id="6" name="Picture 5">
              <a:extLst>
                <a:ext uri="{FF2B5EF4-FFF2-40B4-BE49-F238E27FC236}">
                  <a16:creationId xmlns:a16="http://schemas.microsoft.com/office/drawing/2014/main" id="{E6B87139-17EB-4B5E-B172-67D0CECA815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944805" y="2017467"/>
              <a:ext cx="7418797" cy="26918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Right 1">
              <a:extLst>
                <a:ext uri="{FF2B5EF4-FFF2-40B4-BE49-F238E27FC236}">
                  <a16:creationId xmlns:a16="http://schemas.microsoft.com/office/drawing/2014/main" id="{1F6D87A3-4623-4A1F-AFC6-3B6FBAB26059}"/>
                </a:ext>
              </a:extLst>
            </p:cNvPr>
            <p:cNvSpPr/>
            <p:nvPr/>
          </p:nvSpPr>
          <p:spPr>
            <a:xfrm>
              <a:off x="6316471" y="4304622"/>
              <a:ext cx="742655" cy="40468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BA28AAC4-DDE1-497D-B8B5-AD37E78EAA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6164824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dirty="0"/>
              <a:t>Logging in to TIDE</a:t>
            </a:r>
          </a:p>
        </p:txBody>
      </p:sp>
      <p:grpSp>
        <p:nvGrpSpPr>
          <p:cNvPr id="6" name="Group 5">
            <a:extLst>
              <a:ext uri="{FF2B5EF4-FFF2-40B4-BE49-F238E27FC236}">
                <a16:creationId xmlns:a16="http://schemas.microsoft.com/office/drawing/2014/main" id="{36496639-2DC9-4B7A-8E38-9F8AD72BEC16}"/>
              </a:ext>
            </a:extLst>
          </p:cNvPr>
          <p:cNvGrpSpPr/>
          <p:nvPr/>
        </p:nvGrpSpPr>
        <p:grpSpPr>
          <a:xfrm>
            <a:off x="3055716" y="1405003"/>
            <a:ext cx="4249196" cy="4047994"/>
            <a:chOff x="3055716" y="1405003"/>
            <a:chExt cx="4249196" cy="4047994"/>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58943" y="1405003"/>
              <a:ext cx="2845969" cy="404799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5" name="Arrow: Right 4">
              <a:extLst>
                <a:ext uri="{FF2B5EF4-FFF2-40B4-BE49-F238E27FC236}">
                  <a16:creationId xmlns:a16="http://schemas.microsoft.com/office/drawing/2014/main" id="{265AC097-91A6-4E2F-884B-4AA7ADCC810D}"/>
                </a:ext>
              </a:extLst>
            </p:cNvPr>
            <p:cNvSpPr/>
            <p:nvPr/>
          </p:nvSpPr>
          <p:spPr>
            <a:xfrm>
              <a:off x="3055716" y="3128943"/>
              <a:ext cx="1261641" cy="60011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252741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9768" y="64008"/>
            <a:ext cx="11018520" cy="521208"/>
          </a:xfrm>
        </p:spPr>
        <p:txBody>
          <a:bodyPr/>
          <a:lstStyle/>
          <a:p>
            <a:r>
              <a:rPr lang="en-US" dirty="0"/>
              <a:t>Frequency Distribution Reports, continued</a:t>
            </a:r>
          </a:p>
        </p:txBody>
      </p:sp>
      <p:pic>
        <p:nvPicPr>
          <p:cNvPr id="2" name="Picture 1">
            <a:extLst>
              <a:ext uri="{FF2B5EF4-FFF2-40B4-BE49-F238E27FC236}">
                <a16:creationId xmlns:a16="http://schemas.microsoft.com/office/drawing/2014/main" id="{068E6543-FC8F-47FC-84A2-27EEF24EA5A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407279" y="1527287"/>
            <a:ext cx="7175610" cy="380342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206BC343-FE68-474B-8B28-14F5AF38104C}"/>
              </a:ext>
            </a:extLst>
          </p:cNvPr>
          <p:cNvSpPr/>
          <p:nvPr/>
        </p:nvSpPr>
        <p:spPr>
          <a:xfrm>
            <a:off x="4407279" y="2717076"/>
            <a:ext cx="2539584" cy="41335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91C9C00B-423D-442E-A8FF-EBA8B1A59E5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9" name="Group 8">
            <a:extLst>
              <a:ext uri="{FF2B5EF4-FFF2-40B4-BE49-F238E27FC236}">
                <a16:creationId xmlns:a16="http://schemas.microsoft.com/office/drawing/2014/main" id="{D8B4D450-71D0-4A17-8418-EA167DCCD7C3}"/>
              </a:ext>
            </a:extLst>
          </p:cNvPr>
          <p:cNvGrpSpPr>
            <a:grpSpLocks noChangeAspect="1"/>
          </p:cNvGrpSpPr>
          <p:nvPr/>
        </p:nvGrpSpPr>
        <p:grpSpPr>
          <a:xfrm>
            <a:off x="609111" y="981539"/>
            <a:ext cx="3244309" cy="4894922"/>
            <a:chOff x="888275" y="1610563"/>
            <a:chExt cx="4149459" cy="6260586"/>
          </a:xfrm>
        </p:grpSpPr>
        <p:pic>
          <p:nvPicPr>
            <p:cNvPr id="14" name="Picture 13">
              <a:extLst>
                <a:ext uri="{FF2B5EF4-FFF2-40B4-BE49-F238E27FC236}">
                  <a16:creationId xmlns:a16="http://schemas.microsoft.com/office/drawing/2014/main" id="{3B096787-47CA-405C-B592-4978EB06FA99}"/>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888275" y="1610563"/>
              <a:ext cx="4149459" cy="626058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352819CD-7CB0-4CD5-8D07-8FA3191060B7}"/>
                </a:ext>
              </a:extLst>
            </p:cNvPr>
            <p:cNvSpPr/>
            <p:nvPr/>
          </p:nvSpPr>
          <p:spPr>
            <a:xfrm>
              <a:off x="1299724" y="5528182"/>
              <a:ext cx="3636396" cy="28520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821784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Test Settings and Tools</a:t>
            </a:r>
          </a:p>
        </p:txBody>
      </p:sp>
      <p:grpSp>
        <p:nvGrpSpPr>
          <p:cNvPr id="5" name="Group 4">
            <a:extLst>
              <a:ext uri="{FF2B5EF4-FFF2-40B4-BE49-F238E27FC236}">
                <a16:creationId xmlns:a16="http://schemas.microsoft.com/office/drawing/2014/main" id="{4A173327-8BF3-4223-80F9-F94F4FB44981}"/>
              </a:ext>
            </a:extLst>
          </p:cNvPr>
          <p:cNvGrpSpPr>
            <a:grpSpLocks noChangeAspect="1"/>
          </p:cNvGrpSpPr>
          <p:nvPr/>
        </p:nvGrpSpPr>
        <p:grpSpPr>
          <a:xfrm>
            <a:off x="4200260" y="861654"/>
            <a:ext cx="3791479" cy="5134692"/>
            <a:chOff x="4615940" y="1570233"/>
            <a:chExt cx="3791479" cy="5134692"/>
          </a:xfrm>
        </p:grpSpPr>
        <p:pic>
          <p:nvPicPr>
            <p:cNvPr id="4" name="Picture 3">
              <a:extLst>
                <a:ext uri="{FF2B5EF4-FFF2-40B4-BE49-F238E27FC236}">
                  <a16:creationId xmlns:a16="http://schemas.microsoft.com/office/drawing/2014/main" id="{F3610F2A-8CA2-43B4-9436-6391EE95F1F7}"/>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615940" y="1570233"/>
              <a:ext cx="3791479" cy="5134692"/>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p:cNvSpPr/>
            <p:nvPr/>
          </p:nvSpPr>
          <p:spPr>
            <a:xfrm>
              <a:off x="4985979" y="5039860"/>
              <a:ext cx="3295871" cy="94292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 name="Slide Number Placeholder 3">
            <a:extLst>
              <a:ext uri="{FF2B5EF4-FFF2-40B4-BE49-F238E27FC236}">
                <a16:creationId xmlns:a16="http://schemas.microsoft.com/office/drawing/2014/main" id="{D9E00AE2-9D74-4CCF-82F1-7E218B10E1C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039753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a:bodyPr>
          <a:lstStyle/>
          <a:p>
            <a:r>
              <a:rPr lang="en-US" dirty="0"/>
              <a:t>View/Edit Test Settings and Tools</a:t>
            </a:r>
          </a:p>
        </p:txBody>
      </p:sp>
      <p:grpSp>
        <p:nvGrpSpPr>
          <p:cNvPr id="3" name="Group 2">
            <a:extLst>
              <a:ext uri="{FF2B5EF4-FFF2-40B4-BE49-F238E27FC236}">
                <a16:creationId xmlns:a16="http://schemas.microsoft.com/office/drawing/2014/main" id="{BDB59C26-3A56-4FDF-92EE-EFA1F77D9E3A}"/>
              </a:ext>
            </a:extLst>
          </p:cNvPr>
          <p:cNvGrpSpPr/>
          <p:nvPr/>
        </p:nvGrpSpPr>
        <p:grpSpPr>
          <a:xfrm>
            <a:off x="4002117" y="1760137"/>
            <a:ext cx="7853919" cy="3337725"/>
            <a:chOff x="4147472" y="2564175"/>
            <a:chExt cx="6171343" cy="2688032"/>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47472" y="2564175"/>
              <a:ext cx="6171343" cy="2688032"/>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6200000">
              <a:off x="6407628" y="475676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6AAC501C-6D1B-48DD-AC0E-7416B5F703F9}"/>
              </a:ext>
            </a:extLst>
          </p:cNvPr>
          <p:cNvGrpSpPr>
            <a:grpSpLocks noChangeAspect="1"/>
          </p:cNvGrpSpPr>
          <p:nvPr/>
        </p:nvGrpSpPr>
        <p:grpSpPr>
          <a:xfrm>
            <a:off x="426231" y="1167105"/>
            <a:ext cx="3340386" cy="4523790"/>
            <a:chOff x="4615940" y="1570232"/>
            <a:chExt cx="2960120" cy="4008807"/>
          </a:xfrm>
        </p:grpSpPr>
        <p:pic>
          <p:nvPicPr>
            <p:cNvPr id="12" name="Picture 11">
              <a:extLst>
                <a:ext uri="{FF2B5EF4-FFF2-40B4-BE49-F238E27FC236}">
                  <a16:creationId xmlns:a16="http://schemas.microsoft.com/office/drawing/2014/main" id="{C0CD453C-0BD1-437C-BFE3-E01176A2488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5940" y="1570232"/>
              <a:ext cx="2960120" cy="400880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D1B10A26-9B26-4EF5-9E45-9AFA5F2EF585}"/>
                </a:ext>
              </a:extLst>
            </p:cNvPr>
            <p:cNvSpPr/>
            <p:nvPr/>
          </p:nvSpPr>
          <p:spPr>
            <a:xfrm>
              <a:off x="4824631" y="4479238"/>
              <a:ext cx="2649449" cy="29992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D97C39AC-0266-418A-8FA1-11DA5C2BB7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372979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C945780-25E0-4AD2-B4B3-67041B189E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29633" y="857607"/>
            <a:ext cx="7807428" cy="51924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Title 1"/>
          <p:cNvSpPr>
            <a:spLocks noGrp="1"/>
          </p:cNvSpPr>
          <p:nvPr>
            <p:ph type="title"/>
          </p:nvPr>
        </p:nvSpPr>
        <p:spPr/>
        <p:txBody>
          <a:bodyPr>
            <a:normAutofit/>
          </a:bodyPr>
          <a:lstStyle/>
          <a:p>
            <a:r>
              <a:rPr lang="en-US" dirty="0"/>
              <a:t>View/Edit Test Settings and Tools Results</a:t>
            </a:r>
          </a:p>
        </p:txBody>
      </p:sp>
      <p:sp>
        <p:nvSpPr>
          <p:cNvPr id="10" name="Down Arrow 9"/>
          <p:cNvSpPr/>
          <p:nvPr/>
        </p:nvSpPr>
        <p:spPr>
          <a:xfrm rot="5400000">
            <a:off x="10167210" y="3827744"/>
            <a:ext cx="433830" cy="694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1938024" y="4091335"/>
            <a:ext cx="433830" cy="69412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Slide Number Placeholder 3">
            <a:extLst>
              <a:ext uri="{FF2B5EF4-FFF2-40B4-BE49-F238E27FC236}">
                <a16:creationId xmlns:a16="http://schemas.microsoft.com/office/drawing/2014/main" id="{0AE0D7BE-2501-487E-94D2-27EE0420509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258952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BD62A579-5B2D-49A6-B23D-44EC67D1F09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29216" y="784018"/>
            <a:ext cx="7954028" cy="528996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Title 1"/>
          <p:cNvSpPr>
            <a:spLocks noGrp="1"/>
          </p:cNvSpPr>
          <p:nvPr>
            <p:ph type="title"/>
          </p:nvPr>
        </p:nvSpPr>
        <p:spPr/>
        <p:txBody>
          <a:bodyPr/>
          <a:lstStyle/>
          <a:p>
            <a:r>
              <a:rPr lang="en-US" dirty="0"/>
              <a:t>View/Edit Test Settings and Tools Results, continued</a:t>
            </a:r>
          </a:p>
        </p:txBody>
      </p:sp>
      <p:sp>
        <p:nvSpPr>
          <p:cNvPr id="14" name="Slide Number Placeholder 3">
            <a:extLst>
              <a:ext uri="{FF2B5EF4-FFF2-40B4-BE49-F238E27FC236}">
                <a16:creationId xmlns:a16="http://schemas.microsoft.com/office/drawing/2014/main" id="{41944D58-2C8F-4E7C-922B-EF4895142C06}"/>
              </a:ext>
            </a:extLst>
          </p:cNvPr>
          <p:cNvSpPr>
            <a:spLocks noGrp="1"/>
          </p:cNvSpPr>
          <p:nvPr>
            <p:ph type="sldNum" sz="quarter" idx="10"/>
          </p:nvPr>
        </p:nvSpPr>
        <p:spPr/>
        <p:txBody>
          <a:bodyPr/>
          <a:lstStyle/>
          <a:p>
            <a:pPr lvl="0"/>
            <a:fld id="{F3477EC8-074D-41C4-94AE-E9EA7CEEA348}" type="slidenum">
              <a:rPr lang="en-US" noProof="0" smtClean="0"/>
              <a:pPr lvl="0"/>
              <a:t>44</a:t>
            </a:fld>
            <a:endParaRPr lang="en-US" noProof="0" dirty="0"/>
          </a:p>
        </p:txBody>
      </p:sp>
      <p:sp>
        <p:nvSpPr>
          <p:cNvPr id="6" name="Rectangle 5"/>
          <p:cNvSpPr/>
          <p:nvPr/>
        </p:nvSpPr>
        <p:spPr>
          <a:xfrm>
            <a:off x="2029217" y="1338648"/>
            <a:ext cx="801665" cy="37615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38637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Upload Test Settings and Tools</a:t>
            </a:r>
          </a:p>
        </p:txBody>
      </p:sp>
      <p:grpSp>
        <p:nvGrpSpPr>
          <p:cNvPr id="2" name="Group 1">
            <a:extLst>
              <a:ext uri="{FF2B5EF4-FFF2-40B4-BE49-F238E27FC236}">
                <a16:creationId xmlns:a16="http://schemas.microsoft.com/office/drawing/2014/main" id="{A4EC3AAA-175D-431D-A96B-5425AD41BD3B}"/>
              </a:ext>
            </a:extLst>
          </p:cNvPr>
          <p:cNvGrpSpPr/>
          <p:nvPr/>
        </p:nvGrpSpPr>
        <p:grpSpPr>
          <a:xfrm>
            <a:off x="3805220" y="2317314"/>
            <a:ext cx="8231391" cy="2209207"/>
            <a:chOff x="4147470" y="3076409"/>
            <a:chExt cx="6315516" cy="1695009"/>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4147470" y="3076409"/>
              <a:ext cx="6315516" cy="1633085"/>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6200000">
              <a:off x="6572677" y="427597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5400000">
              <a:off x="6267787" y="3434675"/>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177F6469-B9C1-4FAB-AE7A-7CE09DB22A3E}"/>
              </a:ext>
            </a:extLst>
          </p:cNvPr>
          <p:cNvGrpSpPr>
            <a:grpSpLocks noChangeAspect="1"/>
          </p:cNvGrpSpPr>
          <p:nvPr/>
        </p:nvGrpSpPr>
        <p:grpSpPr>
          <a:xfrm>
            <a:off x="334122" y="1179706"/>
            <a:ext cx="3321775" cy="4498587"/>
            <a:chOff x="4615940" y="1570233"/>
            <a:chExt cx="2960118" cy="4008805"/>
          </a:xfrm>
        </p:grpSpPr>
        <p:pic>
          <p:nvPicPr>
            <p:cNvPr id="13" name="Picture 12">
              <a:extLst>
                <a:ext uri="{FF2B5EF4-FFF2-40B4-BE49-F238E27FC236}">
                  <a16:creationId xmlns:a16="http://schemas.microsoft.com/office/drawing/2014/main" id="{62FAB814-AD5A-4E07-B661-0F92901FAB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615940" y="1570233"/>
              <a:ext cx="2960118" cy="400880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4" name="Rectangle 13">
              <a:extLst>
                <a:ext uri="{FF2B5EF4-FFF2-40B4-BE49-F238E27FC236}">
                  <a16:creationId xmlns:a16="http://schemas.microsoft.com/office/drawing/2014/main" id="{3F0921C7-26B1-4CF5-B26D-672858969779}"/>
                </a:ext>
              </a:extLst>
            </p:cNvPr>
            <p:cNvSpPr/>
            <p:nvPr/>
          </p:nvSpPr>
          <p:spPr>
            <a:xfrm>
              <a:off x="4868816" y="4761833"/>
              <a:ext cx="2563182" cy="243639"/>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Slide Number Placeholder 3">
            <a:extLst>
              <a:ext uri="{FF2B5EF4-FFF2-40B4-BE49-F238E27FC236}">
                <a16:creationId xmlns:a16="http://schemas.microsoft.com/office/drawing/2014/main" id="{C23E1C64-012B-41AF-AB0F-C51C1F4D815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750903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Testing Incidents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 name="Picture 19">
            <a:extLst>
              <a:ext uri="{FF2B5EF4-FFF2-40B4-BE49-F238E27FC236}">
                <a16:creationId xmlns:a16="http://schemas.microsoft.com/office/drawing/2014/main" id="{8278AD95-C18B-4C5C-84A7-BC39090EF794}"/>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899163" y="1275773"/>
            <a:ext cx="4393673" cy="430645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1" name="Rectangle 20">
            <a:extLst>
              <a:ext uri="{FF2B5EF4-FFF2-40B4-BE49-F238E27FC236}">
                <a16:creationId xmlns:a16="http://schemas.microsoft.com/office/drawing/2014/main" id="{B6BF035B-574E-4D43-8B52-47A0CBC90988}"/>
              </a:ext>
            </a:extLst>
          </p:cNvPr>
          <p:cNvSpPr/>
          <p:nvPr/>
        </p:nvSpPr>
        <p:spPr>
          <a:xfrm>
            <a:off x="3899164" y="3226526"/>
            <a:ext cx="4393672" cy="158060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3">
            <a:extLst>
              <a:ext uri="{FF2B5EF4-FFF2-40B4-BE49-F238E27FC236}">
                <a16:creationId xmlns:a16="http://schemas.microsoft.com/office/drawing/2014/main" id="{DAC626D2-D360-4A47-9BD6-308F754E37DD}"/>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194056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Create Testing Incidents</a:t>
            </a:r>
          </a:p>
        </p:txBody>
      </p:sp>
      <p:grpSp>
        <p:nvGrpSpPr>
          <p:cNvPr id="5" name="Group 4">
            <a:extLst>
              <a:ext uri="{FF2B5EF4-FFF2-40B4-BE49-F238E27FC236}">
                <a16:creationId xmlns:a16="http://schemas.microsoft.com/office/drawing/2014/main" id="{4F4B7E18-47CC-4DE0-895C-47D8329E09F5}"/>
              </a:ext>
            </a:extLst>
          </p:cNvPr>
          <p:cNvGrpSpPr/>
          <p:nvPr/>
        </p:nvGrpSpPr>
        <p:grpSpPr>
          <a:xfrm>
            <a:off x="4752682" y="2143025"/>
            <a:ext cx="7105134" cy="2335566"/>
            <a:chOff x="4326468" y="2581381"/>
            <a:chExt cx="7105134" cy="2335566"/>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4326468" y="2581381"/>
              <a:ext cx="7105134" cy="233556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Down Arrow 14"/>
            <p:cNvSpPr/>
            <p:nvPr/>
          </p:nvSpPr>
          <p:spPr>
            <a:xfrm rot="5400000">
              <a:off x="8269976" y="3588591"/>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5096814" y="3821922"/>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 name="Group 6">
            <a:extLst>
              <a:ext uri="{FF2B5EF4-FFF2-40B4-BE49-F238E27FC236}">
                <a16:creationId xmlns:a16="http://schemas.microsoft.com/office/drawing/2014/main" id="{832F8ED8-B99F-44E5-A425-0A24623B8CDB}"/>
              </a:ext>
            </a:extLst>
          </p:cNvPr>
          <p:cNvGrpSpPr/>
          <p:nvPr/>
        </p:nvGrpSpPr>
        <p:grpSpPr>
          <a:xfrm>
            <a:off x="426231" y="1616449"/>
            <a:ext cx="3839111" cy="3762900"/>
            <a:chOff x="467125" y="1866886"/>
            <a:chExt cx="3839111" cy="3762900"/>
          </a:xfrm>
        </p:grpSpPr>
        <p:pic>
          <p:nvPicPr>
            <p:cNvPr id="11" name="Picture 10">
              <a:extLst>
                <a:ext uri="{FF2B5EF4-FFF2-40B4-BE49-F238E27FC236}">
                  <a16:creationId xmlns:a16="http://schemas.microsoft.com/office/drawing/2014/main" id="{666E5647-9E83-43F0-806E-484AC6D5CE22}"/>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67125" y="1866886"/>
              <a:ext cx="3839111" cy="376290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626F5030-0745-4C5F-9E75-1A9929CAB91B}"/>
                </a:ext>
              </a:extLst>
            </p:cNvPr>
            <p:cNvSpPr/>
            <p:nvPr/>
          </p:nvSpPr>
          <p:spPr>
            <a:xfrm>
              <a:off x="739133" y="4015029"/>
              <a:ext cx="3454044" cy="2565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Slide Number Placeholder 3">
            <a:extLst>
              <a:ext uri="{FF2B5EF4-FFF2-40B4-BE49-F238E27FC236}">
                <a16:creationId xmlns:a16="http://schemas.microsoft.com/office/drawing/2014/main" id="{E8A7E7BF-8D70-4EDA-A979-3A2B564D5E8E}"/>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sz="100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706583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Status of Testing Incidents</a:t>
            </a:r>
          </a:p>
        </p:txBody>
      </p:sp>
      <p:sp>
        <p:nvSpPr>
          <p:cNvPr id="5" name="Slide Number Placeholder 3">
            <a:extLst>
              <a:ext uri="{FF2B5EF4-FFF2-40B4-BE49-F238E27FC236}">
                <a16:creationId xmlns:a16="http://schemas.microsoft.com/office/drawing/2014/main" id="{7DC581CB-2D23-40E6-89AC-1CF8C736012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aphicFrame>
        <p:nvGraphicFramePr>
          <p:cNvPr id="6" name="Table 5">
            <a:extLst>
              <a:ext uri="{FF2B5EF4-FFF2-40B4-BE49-F238E27FC236}">
                <a16:creationId xmlns:a16="http://schemas.microsoft.com/office/drawing/2014/main" id="{E528C86D-73AB-49F2-9964-D5992145207F}"/>
              </a:ext>
            </a:extLst>
          </p:cNvPr>
          <p:cNvGraphicFramePr>
            <a:graphicFrameLocks noGrp="1"/>
          </p:cNvGraphicFramePr>
          <p:nvPr>
            <p:extLst>
              <p:ext uri="{D42A27DB-BD31-4B8C-83A1-F6EECF244321}">
                <p14:modId xmlns:p14="http://schemas.microsoft.com/office/powerpoint/2010/main" val="647887325"/>
              </p:ext>
            </p:extLst>
          </p:nvPr>
        </p:nvGraphicFramePr>
        <p:xfrm>
          <a:off x="1308295" y="1539965"/>
          <a:ext cx="9495693" cy="3654698"/>
        </p:xfrm>
        <a:graphic>
          <a:graphicData uri="http://schemas.openxmlformats.org/drawingml/2006/table">
            <a:tbl>
              <a:tblPr firstRow="1" bandRow="1">
                <a:tableStyleId>{5C22544A-7EE6-4342-B048-85BDC9FD1C3A}</a:tableStyleId>
              </a:tblPr>
              <a:tblGrid>
                <a:gridCol w="2447779">
                  <a:extLst>
                    <a:ext uri="{9D8B030D-6E8A-4147-A177-3AD203B41FA5}">
                      <a16:colId xmlns:a16="http://schemas.microsoft.com/office/drawing/2014/main" val="20000"/>
                    </a:ext>
                  </a:extLst>
                </a:gridCol>
                <a:gridCol w="7047914">
                  <a:extLst>
                    <a:ext uri="{9D8B030D-6E8A-4147-A177-3AD203B41FA5}">
                      <a16:colId xmlns:a16="http://schemas.microsoft.com/office/drawing/2014/main" val="20001"/>
                    </a:ext>
                  </a:extLst>
                </a:gridCol>
              </a:tblGrid>
              <a:tr h="0">
                <a:tc>
                  <a:txBody>
                    <a:bodyPr/>
                    <a:lstStyle/>
                    <a:p>
                      <a:pPr marL="73025" marR="73025">
                        <a:spcBef>
                          <a:spcPts val="400"/>
                        </a:spcBef>
                        <a:spcAft>
                          <a:spcPts val="400"/>
                        </a:spcAft>
                      </a:pPr>
                      <a:r>
                        <a:rPr lang="en-US" sz="1400" dirty="0">
                          <a:effectLst/>
                        </a:rPr>
                        <a:t>Appeal Status</a:t>
                      </a:r>
                      <a:endParaRPr lang="en-US" sz="1400" b="1" dirty="0">
                        <a:solidFill>
                          <a:srgbClr val="FFFFFF"/>
                        </a:solidFill>
                        <a:effectLst/>
                        <a:latin typeface="Arial"/>
                        <a:ea typeface="Times New Roman"/>
                        <a:cs typeface="Times New Roman"/>
                      </a:endParaRPr>
                    </a:p>
                  </a:txBody>
                  <a:tcPr/>
                </a:tc>
                <a:tc>
                  <a:txBody>
                    <a:bodyPr/>
                    <a:lstStyle/>
                    <a:p>
                      <a:pPr marL="73025" marR="73025">
                        <a:spcBef>
                          <a:spcPts val="400"/>
                        </a:spcBef>
                        <a:spcAft>
                          <a:spcPts val="400"/>
                        </a:spcAft>
                      </a:pPr>
                      <a:r>
                        <a:rPr lang="en-US" sz="1400" dirty="0">
                          <a:effectLst/>
                        </a:rPr>
                        <a:t>Description of Status</a:t>
                      </a:r>
                      <a:endParaRPr lang="en-US" sz="1400" b="1" dirty="0">
                        <a:solidFill>
                          <a:srgbClr val="FFFFFF"/>
                        </a:solidFill>
                        <a:effectLst/>
                        <a:latin typeface="Arial"/>
                        <a:ea typeface="Times New Roman"/>
                        <a:cs typeface="Times New Roman"/>
                      </a:endParaRPr>
                    </a:p>
                  </a:txBody>
                  <a:tcPr/>
                </a:tc>
                <a:extLst>
                  <a:ext uri="{0D108BD9-81ED-4DB2-BD59-A6C34878D82A}">
                    <a16:rowId xmlns:a16="http://schemas.microsoft.com/office/drawing/2014/main" val="10000"/>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Error Occurred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An error occurred while the appeal was being processed.</a:t>
                      </a:r>
                    </a:p>
                  </a:txBody>
                  <a:tcPr anchor="ctr"/>
                </a:tc>
                <a:extLst>
                  <a:ext uri="{0D108BD9-81ED-4DB2-BD59-A6C34878D82A}">
                    <a16:rowId xmlns:a16="http://schemas.microsoft.com/office/drawing/2014/main" val="10001"/>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Item Information Sent</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Information regarding a Report Problem with Item testing incident was sent to the designated recipients.</a:t>
                      </a:r>
                    </a:p>
                  </a:txBody>
                  <a:tcPr anchor="ctr"/>
                </a:tc>
                <a:extLst>
                  <a:ext uri="{0D108BD9-81ED-4DB2-BD59-A6C34878D82A}">
                    <a16:rowId xmlns:a16="http://schemas.microsoft.com/office/drawing/2014/main" val="10002"/>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Pending Approval</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is pending approval.</a:t>
                      </a:r>
                    </a:p>
                  </a:txBody>
                  <a:tcPr anchor="ctr"/>
                </a:tc>
                <a:extLst>
                  <a:ext uri="{0D108BD9-81ED-4DB2-BD59-A6C34878D82A}">
                    <a16:rowId xmlns:a16="http://schemas.microsoft.com/office/drawing/2014/main" val="10003"/>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Processed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was successfully processed and the test opportunity has been updated. </a:t>
                      </a:r>
                    </a:p>
                  </a:txBody>
                  <a:tcPr anchor="ctr"/>
                </a:tc>
                <a:extLst>
                  <a:ext uri="{0D108BD9-81ED-4DB2-BD59-A6C34878D82A}">
                    <a16:rowId xmlns:a16="http://schemas.microsoft.com/office/drawing/2014/main" val="10004"/>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Rejected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Another user rejected the testing incident.</a:t>
                      </a:r>
                    </a:p>
                  </a:txBody>
                  <a:tcPr anchor="ctr"/>
                </a:tc>
                <a:extLst>
                  <a:ext uri="{0D108BD9-81ED-4DB2-BD59-A6C34878D82A}">
                    <a16:rowId xmlns:a16="http://schemas.microsoft.com/office/drawing/2014/main" val="10005"/>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Rejected by System</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 Delivery System was unable to process the testing incident.</a:t>
                      </a:r>
                    </a:p>
                  </a:txBody>
                  <a:tcPr anchor="ctr"/>
                </a:tc>
                <a:extLst>
                  <a:ext uri="{0D108BD9-81ED-4DB2-BD59-A6C34878D82A}">
                    <a16:rowId xmlns:a16="http://schemas.microsoft.com/office/drawing/2014/main" val="10006"/>
                  </a:ext>
                </a:extLst>
              </a:tr>
              <a:tr h="0">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Requires Resubmission</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must be resubmitted.</a:t>
                      </a:r>
                    </a:p>
                  </a:txBody>
                  <a:tcPr anchor="ctr"/>
                </a:tc>
                <a:extLst>
                  <a:ext uri="{0D108BD9-81ED-4DB2-BD59-A6C34878D82A}">
                    <a16:rowId xmlns:a16="http://schemas.microsoft.com/office/drawing/2014/main" val="10007"/>
                  </a:ext>
                </a:extLst>
              </a:tr>
              <a:tr h="394789">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Retracted</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Originator retracted the testing incident.</a:t>
                      </a:r>
                    </a:p>
                  </a:txBody>
                  <a:tcPr anchor="ctr"/>
                </a:tc>
                <a:extLst>
                  <a:ext uri="{0D108BD9-81ED-4DB2-BD59-A6C34878D82A}">
                    <a16:rowId xmlns:a16="http://schemas.microsoft.com/office/drawing/2014/main" val="10008"/>
                  </a:ext>
                </a:extLst>
              </a:tr>
              <a:tr h="394789">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Submitted for Processing</a:t>
                      </a:r>
                    </a:p>
                  </a:txBody>
                  <a:tcPr anchor="ctr"/>
                </a:tc>
                <a:tc>
                  <a:txBody>
                    <a:bodyPr/>
                    <a:lstStyle/>
                    <a:p>
                      <a:pPr marL="73025" marR="73025">
                        <a:spcBef>
                          <a:spcPts val="400"/>
                        </a:spcBef>
                        <a:spcAft>
                          <a:spcPts val="400"/>
                        </a:spcAft>
                      </a:pPr>
                      <a:r>
                        <a:rPr lang="en-US" sz="1400" dirty="0">
                          <a:effectLst/>
                          <a:latin typeface="Arial" panose="020B0604020202020204" pitchFamily="34" charset="0"/>
                          <a:ea typeface="Times New Roman"/>
                          <a:cs typeface="Arial" panose="020B0604020202020204" pitchFamily="34" charset="0"/>
                        </a:rPr>
                        <a:t>Testing incident submitted to Test Delivery System for processing.</a:t>
                      </a:r>
                    </a:p>
                  </a:txBody>
                  <a:tcPr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14759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View Testing Incidents</a:t>
            </a:r>
          </a:p>
        </p:txBody>
      </p:sp>
      <p:grpSp>
        <p:nvGrpSpPr>
          <p:cNvPr id="6" name="Group 5">
            <a:extLst>
              <a:ext uri="{FF2B5EF4-FFF2-40B4-BE49-F238E27FC236}">
                <a16:creationId xmlns:a16="http://schemas.microsoft.com/office/drawing/2014/main" id="{F937B440-4EC9-4382-92EF-1B9A42329805}"/>
              </a:ext>
            </a:extLst>
          </p:cNvPr>
          <p:cNvGrpSpPr/>
          <p:nvPr/>
        </p:nvGrpSpPr>
        <p:grpSpPr>
          <a:xfrm>
            <a:off x="265062" y="1547550"/>
            <a:ext cx="3839111" cy="3762900"/>
            <a:chOff x="609586" y="1893447"/>
            <a:chExt cx="4006582" cy="3927045"/>
          </a:xfrm>
        </p:grpSpPr>
        <p:pic>
          <p:nvPicPr>
            <p:cNvPr id="21" name="Picture 20">
              <a:extLst>
                <a:ext uri="{FF2B5EF4-FFF2-40B4-BE49-F238E27FC236}">
                  <a16:creationId xmlns:a16="http://schemas.microsoft.com/office/drawing/2014/main" id="{1028C0E6-8139-44F6-8A18-0B82C2D94248}"/>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609586" y="1893447"/>
              <a:ext cx="4006582" cy="3927045"/>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Rectangle 18">
              <a:extLst>
                <a:ext uri="{FF2B5EF4-FFF2-40B4-BE49-F238E27FC236}">
                  <a16:creationId xmlns:a16="http://schemas.microsoft.com/office/drawing/2014/main" id="{1A506273-DD35-4ECE-AD1D-247FDC5F85F7}"/>
                </a:ext>
              </a:extLst>
            </p:cNvPr>
            <p:cNvSpPr/>
            <p:nvPr/>
          </p:nvSpPr>
          <p:spPr>
            <a:xfrm>
              <a:off x="921961" y="4425455"/>
              <a:ext cx="3621520" cy="31819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D82A8575-7540-47C3-B662-887AE67C6E5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14" name="Picture 13">
            <a:extLst>
              <a:ext uri="{FF2B5EF4-FFF2-40B4-BE49-F238E27FC236}">
                <a16:creationId xmlns:a16="http://schemas.microsoft.com/office/drawing/2014/main" id="{B806E8F4-2E90-4AFF-8281-3CE74D66D0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5742" y="1679106"/>
            <a:ext cx="7222492" cy="3499788"/>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3598721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lstStyle/>
          <a:p>
            <a:r>
              <a:rPr lang="en-US" dirty="0"/>
              <a:t>Logging in to TIDE, continued</a:t>
            </a:r>
          </a:p>
        </p:txBody>
      </p:sp>
      <p:sp>
        <p:nvSpPr>
          <p:cNvPr id="11" name="Content Placeholder 14">
            <a:extLst>
              <a:ext uri="{FF2B5EF4-FFF2-40B4-BE49-F238E27FC236}">
                <a16:creationId xmlns:a16="http://schemas.microsoft.com/office/drawing/2014/main" id="{E87B4974-855F-4B21-8EC3-A647C7517BC6}"/>
              </a:ext>
            </a:extLst>
          </p:cNvPr>
          <p:cNvSpPr>
            <a:spLocks noGrp="1"/>
          </p:cNvSpPr>
          <p:nvPr>
            <p:ph idx="1"/>
          </p:nvPr>
        </p:nvSpPr>
        <p:spPr>
          <a:xfrm>
            <a:off x="5357157" y="1368354"/>
            <a:ext cx="5952110" cy="3920333"/>
          </a:xfrm>
        </p:spPr>
        <p:txBody>
          <a:bodyPr>
            <a:normAutofit fontScale="92500" lnSpcReduction="10000"/>
          </a:bodyPr>
          <a:lstStyle/>
          <a:p>
            <a:r>
              <a:rPr lang="en-US" dirty="0">
                <a:solidFill>
                  <a:srgbClr val="53565A"/>
                </a:solidFill>
              </a:rPr>
              <a:t>The system has an authentication process that will be triggered when you log in from a different device or browser or after clearing your browser’s cache. </a:t>
            </a:r>
          </a:p>
          <a:p>
            <a:r>
              <a:rPr lang="en-US" dirty="0">
                <a:solidFill>
                  <a:srgbClr val="53565A"/>
                </a:solidFill>
              </a:rPr>
              <a:t>If you see this screen, an email containing the code will have been sent automatically to your email address.</a:t>
            </a:r>
          </a:p>
          <a:p>
            <a:r>
              <a:rPr lang="en-US" dirty="0">
                <a:solidFill>
                  <a:srgbClr val="53565A"/>
                </a:solidFill>
              </a:rPr>
              <a:t>Enter the code and click </a:t>
            </a:r>
            <a:r>
              <a:rPr lang="en-US" b="1" dirty="0">
                <a:solidFill>
                  <a:srgbClr val="53565A"/>
                </a:solidFill>
              </a:rPr>
              <a:t>Submit</a:t>
            </a:r>
            <a:r>
              <a:rPr lang="en-US" dirty="0">
                <a:solidFill>
                  <a:srgbClr val="53565A"/>
                </a:solidFill>
              </a:rPr>
              <a:t>.</a:t>
            </a:r>
          </a:p>
          <a:p>
            <a:r>
              <a:rPr lang="en-US" dirty="0">
                <a:solidFill>
                  <a:srgbClr val="53565A"/>
                </a:solidFill>
              </a:rPr>
              <a:t>If you need the code to be resent, click </a:t>
            </a:r>
            <a:r>
              <a:rPr lang="en-US" b="1" dirty="0">
                <a:solidFill>
                  <a:srgbClr val="53565A"/>
                </a:solidFill>
              </a:rPr>
              <a:t>Resend Code</a:t>
            </a:r>
            <a:r>
              <a:rPr lang="en-US" sz="2600" dirty="0">
                <a:solidFill>
                  <a:srgbClr val="53565A"/>
                </a:solidFill>
              </a:rPr>
              <a:t>.</a:t>
            </a:r>
          </a:p>
        </p:txBody>
      </p:sp>
      <p:pic>
        <p:nvPicPr>
          <p:cNvPr id="5" name="Picture 4">
            <a:extLst>
              <a:ext uri="{FF2B5EF4-FFF2-40B4-BE49-F238E27FC236}">
                <a16:creationId xmlns:a16="http://schemas.microsoft.com/office/drawing/2014/main" id="{386BE3A1-C925-401D-9665-F86A97A2C7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71" y="1626965"/>
            <a:ext cx="3627434" cy="340311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6" name="Slide Number Placeholder 3">
            <a:extLst>
              <a:ext uri="{FF2B5EF4-FFF2-40B4-BE49-F238E27FC236}">
                <a16:creationId xmlns:a16="http://schemas.microsoft.com/office/drawing/2014/main" id="{B47C515D-AB52-43C1-AD10-82A50B05FF1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18102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5E5DAA7-4973-4310-AAED-044E7497207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28727" y="1844381"/>
            <a:ext cx="8187197" cy="3169237"/>
          </a:xfrm>
          <a:prstGeom prst="rect">
            <a:avLst/>
          </a:prstGeom>
          <a:effectLst>
            <a:outerShdw blurRad="292100" dist="139700" dir="2700000" algn="ctr" rotWithShape="0">
              <a:srgbClr val="000000">
                <a:alpha val="65000"/>
              </a:srgbClr>
            </a:outerShdw>
          </a:effectLst>
        </p:spPr>
      </p:pic>
      <p:sp>
        <p:nvSpPr>
          <p:cNvPr id="9" name="Down Arrow 8"/>
          <p:cNvSpPr/>
          <p:nvPr/>
        </p:nvSpPr>
        <p:spPr>
          <a:xfrm rot="5400000">
            <a:off x="8805364" y="3809745"/>
            <a:ext cx="252132" cy="50029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own Arrow 12"/>
          <p:cNvSpPr/>
          <p:nvPr/>
        </p:nvSpPr>
        <p:spPr>
          <a:xfrm rot="5400000">
            <a:off x="5033527" y="2428934"/>
            <a:ext cx="251338" cy="50409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p:cNvSpPr>
            <a:spLocks noGrp="1"/>
          </p:cNvSpPr>
          <p:nvPr>
            <p:ph type="title"/>
          </p:nvPr>
        </p:nvSpPr>
        <p:spPr>
          <a:xfrm>
            <a:off x="429768" y="64008"/>
            <a:ext cx="11018520" cy="521208"/>
          </a:xfrm>
        </p:spPr>
        <p:txBody>
          <a:bodyPr>
            <a:normAutofit/>
          </a:bodyPr>
          <a:lstStyle/>
          <a:p>
            <a:r>
              <a:rPr lang="en-US" dirty="0"/>
              <a:t>View Testing Incidents Results</a:t>
            </a:r>
          </a:p>
        </p:txBody>
      </p:sp>
      <p:grpSp>
        <p:nvGrpSpPr>
          <p:cNvPr id="16" name="Group 15">
            <a:extLst>
              <a:ext uri="{FF2B5EF4-FFF2-40B4-BE49-F238E27FC236}">
                <a16:creationId xmlns:a16="http://schemas.microsoft.com/office/drawing/2014/main" id="{2D110458-787E-43B7-B593-565450EF5A25}"/>
              </a:ext>
            </a:extLst>
          </p:cNvPr>
          <p:cNvGrpSpPr>
            <a:grpSpLocks noChangeAspect="1"/>
          </p:cNvGrpSpPr>
          <p:nvPr/>
        </p:nvGrpSpPr>
        <p:grpSpPr>
          <a:xfrm>
            <a:off x="291422" y="1844381"/>
            <a:ext cx="3233425" cy="3169238"/>
            <a:chOff x="364156" y="1908908"/>
            <a:chExt cx="4376202" cy="4289330"/>
          </a:xfrm>
        </p:grpSpPr>
        <p:pic>
          <p:nvPicPr>
            <p:cNvPr id="17" name="Picture 16">
              <a:extLst>
                <a:ext uri="{FF2B5EF4-FFF2-40B4-BE49-F238E27FC236}">
                  <a16:creationId xmlns:a16="http://schemas.microsoft.com/office/drawing/2014/main" id="{98F038E3-CCBA-45BF-B813-87110129F57C}"/>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364156" y="1908908"/>
              <a:ext cx="4376202" cy="428933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8" name="Rectangle 17">
              <a:extLst>
                <a:ext uri="{FF2B5EF4-FFF2-40B4-BE49-F238E27FC236}">
                  <a16:creationId xmlns:a16="http://schemas.microsoft.com/office/drawing/2014/main" id="{53A66C4F-B6BC-4C87-BAD2-C43554464EA4}"/>
                </a:ext>
              </a:extLst>
            </p:cNvPr>
            <p:cNvSpPr/>
            <p:nvPr/>
          </p:nvSpPr>
          <p:spPr>
            <a:xfrm>
              <a:off x="758373" y="4690100"/>
              <a:ext cx="3835649" cy="3008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Slide Number Placeholder 3">
            <a:extLst>
              <a:ext uri="{FF2B5EF4-FFF2-40B4-BE49-F238E27FC236}">
                <a16:creationId xmlns:a16="http://schemas.microsoft.com/office/drawing/2014/main" id="{4C251B61-0E33-421A-B92F-8132EC983FE6}"/>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58182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Upload Testing Incidents</a:t>
            </a:r>
          </a:p>
        </p:txBody>
      </p:sp>
      <p:grpSp>
        <p:nvGrpSpPr>
          <p:cNvPr id="4" name="Group 3">
            <a:extLst>
              <a:ext uri="{FF2B5EF4-FFF2-40B4-BE49-F238E27FC236}">
                <a16:creationId xmlns:a16="http://schemas.microsoft.com/office/drawing/2014/main" id="{01C77D43-26AE-4D92-94C4-B646393581D5}"/>
              </a:ext>
            </a:extLst>
          </p:cNvPr>
          <p:cNvGrpSpPr>
            <a:grpSpLocks noChangeAspect="1"/>
          </p:cNvGrpSpPr>
          <p:nvPr/>
        </p:nvGrpSpPr>
        <p:grpSpPr>
          <a:xfrm>
            <a:off x="4265342" y="2238685"/>
            <a:ext cx="7642310" cy="2470649"/>
            <a:chOff x="3901289" y="2697210"/>
            <a:chExt cx="6853274" cy="2215565"/>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rcRect/>
            <a:stretch/>
          </p:blipFill>
          <p:spPr>
            <a:xfrm>
              <a:off x="3901289" y="2697210"/>
              <a:ext cx="6853274" cy="211527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7" name="Down Arrow 6"/>
            <p:cNvSpPr/>
            <p:nvPr/>
          </p:nvSpPr>
          <p:spPr>
            <a:xfrm rot="5400000">
              <a:off x="6206219" y="3111766"/>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Down Arrow 7"/>
            <p:cNvSpPr/>
            <p:nvPr/>
          </p:nvSpPr>
          <p:spPr>
            <a:xfrm rot="16200000">
              <a:off x="6329263" y="4417329"/>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 name="Group 13">
            <a:extLst>
              <a:ext uri="{FF2B5EF4-FFF2-40B4-BE49-F238E27FC236}">
                <a16:creationId xmlns:a16="http://schemas.microsoft.com/office/drawing/2014/main" id="{8CC86579-D095-4057-A225-A10D3E323522}"/>
              </a:ext>
            </a:extLst>
          </p:cNvPr>
          <p:cNvGrpSpPr>
            <a:grpSpLocks noChangeAspect="1"/>
          </p:cNvGrpSpPr>
          <p:nvPr/>
        </p:nvGrpSpPr>
        <p:grpSpPr>
          <a:xfrm>
            <a:off x="426231" y="1694706"/>
            <a:ext cx="3538837" cy="3468587"/>
            <a:chOff x="467125" y="1866885"/>
            <a:chExt cx="3991827" cy="3912584"/>
          </a:xfrm>
        </p:grpSpPr>
        <p:pic>
          <p:nvPicPr>
            <p:cNvPr id="15" name="Picture 14">
              <a:extLst>
                <a:ext uri="{FF2B5EF4-FFF2-40B4-BE49-F238E27FC236}">
                  <a16:creationId xmlns:a16="http://schemas.microsoft.com/office/drawing/2014/main" id="{9458A63A-69EF-4715-B961-47F200CD9548}"/>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67125" y="1866885"/>
              <a:ext cx="3991827" cy="3912584"/>
            </a:xfrm>
            <a:prstGeom prst="rect">
              <a:avLst/>
            </a:prstGeom>
            <a:ln w="38100">
              <a:solidFill>
                <a:schemeClr val="bg1">
                  <a:lumMod val="75000"/>
                </a:schemeClr>
              </a:solidFill>
            </a:ln>
            <a:effectLst>
              <a:outerShdw blurRad="292100" dist="139700" dir="2700000" algn="tl" rotWithShape="0">
                <a:srgbClr val="333333">
                  <a:alpha val="65000"/>
                </a:srgbClr>
              </a:outerShdw>
            </a:effectLst>
          </p:spPr>
        </p:pic>
        <p:sp>
          <p:nvSpPr>
            <p:cNvPr id="16" name="Rectangle 15">
              <a:extLst>
                <a:ext uri="{FF2B5EF4-FFF2-40B4-BE49-F238E27FC236}">
                  <a16:creationId xmlns:a16="http://schemas.microsoft.com/office/drawing/2014/main" id="{C18F1F62-CE90-4454-9451-903722C4A32C}"/>
                </a:ext>
              </a:extLst>
            </p:cNvPr>
            <p:cNvSpPr/>
            <p:nvPr/>
          </p:nvSpPr>
          <p:spPr>
            <a:xfrm>
              <a:off x="772122" y="4689852"/>
              <a:ext cx="3517574" cy="3369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Slide Number Placeholder 3">
            <a:extLst>
              <a:ext uri="{FF2B5EF4-FFF2-40B4-BE49-F238E27FC236}">
                <a16:creationId xmlns:a16="http://schemas.microsoft.com/office/drawing/2014/main" id="{7CCEB7A7-F7F2-4657-B8FF-6CC1B223D1CC}"/>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2007120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Monitoring Test Progress</a:t>
            </a:r>
          </a:p>
        </p:txBody>
      </p:sp>
      <p:sp>
        <p:nvSpPr>
          <p:cNvPr id="10" name="AutoShape 6" descr="filesystem:chrome-extension://bpconcjcammlapcogcnnelfmaeghhagj/temporary/1466702881632screensave.pn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8" descr="filesystem:chrome-extension://bpconcjcammlapcogcnnelfmaeghhagj/temporary/1466702881632screensave.png"/>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10" descr="filesystem:chrome-extension://bpconcjcammlapcogcnnelfmaeghhagj/temporary/1466702881632screensave.pn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12" descr="filesystem:chrome-extension://bpconcjcammlapcogcnnelfmaeghhagj/temporary/1466702881632screensave.png"/>
          <p:cNvSpPr>
            <a:spLocks noChangeAspect="1" noChangeArrowheads="1"/>
          </p:cNvSpPr>
          <p:nvPr/>
        </p:nvSpPr>
        <p:spPr bwMode="auto">
          <a:xfrm>
            <a:off x="2136775" y="3127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14" descr="filesystem:chrome-extension://bpconcjcammlapcogcnnelfmaeghhagj/temporary/1466702881632screensave.png"/>
          <p:cNvSpPr>
            <a:spLocks noChangeAspect="1" noChangeArrowheads="1"/>
          </p:cNvSpPr>
          <p:nvPr/>
        </p:nvSpPr>
        <p:spPr bwMode="auto">
          <a:xfrm>
            <a:off x="2289175" y="4651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 name="Picture 1">
            <a:extLst>
              <a:ext uri="{FF2B5EF4-FFF2-40B4-BE49-F238E27FC236}">
                <a16:creationId xmlns:a16="http://schemas.microsoft.com/office/drawing/2014/main" id="{8941C5BC-3166-4D3E-B8D4-A859A52C4E1C}"/>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003836" y="1079179"/>
            <a:ext cx="4184328" cy="469963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7" name="Rectangle 16">
            <a:extLst>
              <a:ext uri="{FF2B5EF4-FFF2-40B4-BE49-F238E27FC236}">
                <a16:creationId xmlns:a16="http://schemas.microsoft.com/office/drawing/2014/main" id="{40A1A0D9-6A43-43AA-8F24-7EB80C636B49}"/>
              </a:ext>
            </a:extLst>
          </p:cNvPr>
          <p:cNvSpPr/>
          <p:nvPr/>
        </p:nvSpPr>
        <p:spPr>
          <a:xfrm>
            <a:off x="4003836" y="3553097"/>
            <a:ext cx="4184328" cy="22257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Slide Number Placeholder 3">
            <a:extLst>
              <a:ext uri="{FF2B5EF4-FFF2-40B4-BE49-F238E27FC236}">
                <a16:creationId xmlns:a16="http://schemas.microsoft.com/office/drawing/2014/main" id="{900B9963-CEC0-4005-91D4-538DF9C0278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590823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a:t>
            </a:r>
          </a:p>
        </p:txBody>
      </p:sp>
      <p:grpSp>
        <p:nvGrpSpPr>
          <p:cNvPr id="17" name="Group 16">
            <a:extLst>
              <a:ext uri="{FF2B5EF4-FFF2-40B4-BE49-F238E27FC236}">
                <a16:creationId xmlns:a16="http://schemas.microsoft.com/office/drawing/2014/main" id="{CAE05C29-BE30-4DA5-A27B-E381D81EFF05}"/>
              </a:ext>
            </a:extLst>
          </p:cNvPr>
          <p:cNvGrpSpPr/>
          <p:nvPr/>
        </p:nvGrpSpPr>
        <p:grpSpPr>
          <a:xfrm>
            <a:off x="3914260" y="1036528"/>
            <a:ext cx="8019838" cy="4784944"/>
            <a:chOff x="4742883" y="1028302"/>
            <a:chExt cx="7126291" cy="4199833"/>
          </a:xfrm>
        </p:grpSpPr>
        <p:pic>
          <p:nvPicPr>
            <p:cNvPr id="7" name="Picture 6">
              <a:extLst>
                <a:ext uri="{FF2B5EF4-FFF2-40B4-BE49-F238E27FC236}">
                  <a16:creationId xmlns:a16="http://schemas.microsoft.com/office/drawing/2014/main" id="{CF6D4230-0B0B-4AE7-A7E9-B77CA6D624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42883" y="1028302"/>
              <a:ext cx="7126291" cy="41998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Rectangle 8"/>
            <p:cNvSpPr/>
            <p:nvPr/>
          </p:nvSpPr>
          <p:spPr>
            <a:xfrm>
              <a:off x="7478834" y="4919658"/>
              <a:ext cx="1654389" cy="2660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Rectangle 3">
            <a:extLst>
              <a:ext uri="{FF2B5EF4-FFF2-40B4-BE49-F238E27FC236}">
                <a16:creationId xmlns:a16="http://schemas.microsoft.com/office/drawing/2014/main" id="{FF519F10-C9D6-4DE4-8043-7D661E43D6B9}"/>
              </a:ext>
            </a:extLst>
          </p:cNvPr>
          <p:cNvSpPr/>
          <p:nvPr/>
        </p:nvSpPr>
        <p:spPr>
          <a:xfrm>
            <a:off x="3959232" y="1391970"/>
            <a:ext cx="950971" cy="29893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559385-8B16-46BD-A14E-75DFDF6FB8BB}"/>
              </a:ext>
            </a:extLst>
          </p:cNvPr>
          <p:cNvSpPr/>
          <p:nvPr/>
        </p:nvSpPr>
        <p:spPr>
          <a:xfrm>
            <a:off x="3959232" y="2143827"/>
            <a:ext cx="1051179" cy="2103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178916C-113A-4D39-A706-769AD3B14590}"/>
              </a:ext>
            </a:extLst>
          </p:cNvPr>
          <p:cNvSpPr/>
          <p:nvPr/>
        </p:nvSpPr>
        <p:spPr>
          <a:xfrm>
            <a:off x="3959232" y="3745282"/>
            <a:ext cx="850764" cy="2011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E46B6E9F-E848-40C2-B985-E68AA2819962}"/>
              </a:ext>
            </a:extLst>
          </p:cNvPr>
          <p:cNvGrpSpPr>
            <a:grpSpLocks noChangeAspect="1"/>
          </p:cNvGrpSpPr>
          <p:nvPr/>
        </p:nvGrpSpPr>
        <p:grpSpPr>
          <a:xfrm>
            <a:off x="257902" y="1509522"/>
            <a:ext cx="3418019" cy="3838956"/>
            <a:chOff x="560167" y="1675273"/>
            <a:chExt cx="3867690" cy="4344006"/>
          </a:xfrm>
        </p:grpSpPr>
        <p:pic>
          <p:nvPicPr>
            <p:cNvPr id="14" name="Picture 13">
              <a:extLst>
                <a:ext uri="{FF2B5EF4-FFF2-40B4-BE49-F238E27FC236}">
                  <a16:creationId xmlns:a16="http://schemas.microsoft.com/office/drawing/2014/main" id="{8579E173-BB7A-4FA6-97D6-4576E5336B37}"/>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0167" y="1675273"/>
              <a:ext cx="3867690" cy="434400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122D2A72-8102-4485-9D00-67BAC8112942}"/>
                </a:ext>
              </a:extLst>
            </p:cNvPr>
            <p:cNvSpPr/>
            <p:nvPr/>
          </p:nvSpPr>
          <p:spPr>
            <a:xfrm>
              <a:off x="906014" y="4359107"/>
              <a:ext cx="3397642" cy="32331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Slide Number Placeholder 3">
            <a:extLst>
              <a:ext uri="{FF2B5EF4-FFF2-40B4-BE49-F238E27FC236}">
                <a16:creationId xmlns:a16="http://schemas.microsoft.com/office/drawing/2014/main" id="{AC836D15-702F-4875-89D1-6A4E05D40194}"/>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551574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Plan and Manage Testing Results</a:t>
            </a:r>
          </a:p>
        </p:txBody>
      </p:sp>
      <p:grpSp>
        <p:nvGrpSpPr>
          <p:cNvPr id="2" name="Group 1">
            <a:extLst>
              <a:ext uri="{FF2B5EF4-FFF2-40B4-BE49-F238E27FC236}">
                <a16:creationId xmlns:a16="http://schemas.microsoft.com/office/drawing/2014/main" id="{39CF6107-E8E2-4B33-A378-17BDA3AA6F26}"/>
              </a:ext>
            </a:extLst>
          </p:cNvPr>
          <p:cNvGrpSpPr/>
          <p:nvPr/>
        </p:nvGrpSpPr>
        <p:grpSpPr>
          <a:xfrm>
            <a:off x="4353704" y="1409691"/>
            <a:ext cx="7632564" cy="4038615"/>
            <a:chOff x="3999663" y="2170162"/>
            <a:chExt cx="6795763" cy="3446068"/>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999663" y="2170162"/>
              <a:ext cx="6732899" cy="3446068"/>
            </a:xfrm>
            <a:prstGeom prst="rect">
              <a:avLst/>
            </a:prstGeom>
            <a:ln>
              <a:solidFill>
                <a:schemeClr val="bg1">
                  <a:lumMod val="75000"/>
                </a:schemeClr>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Down Arrow 9"/>
            <p:cNvSpPr/>
            <p:nvPr/>
          </p:nvSpPr>
          <p:spPr>
            <a:xfrm rot="10800000">
              <a:off x="10414313" y="4849730"/>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ED23599F-6046-40EC-8B52-8C1C504025E4}"/>
              </a:ext>
            </a:extLst>
          </p:cNvPr>
          <p:cNvGrpSpPr>
            <a:grpSpLocks noChangeAspect="1"/>
          </p:cNvGrpSpPr>
          <p:nvPr/>
        </p:nvGrpSpPr>
        <p:grpSpPr>
          <a:xfrm>
            <a:off x="426231" y="1409692"/>
            <a:ext cx="3595785" cy="4038615"/>
            <a:chOff x="560167" y="1675273"/>
            <a:chExt cx="3867690" cy="4344006"/>
          </a:xfrm>
        </p:grpSpPr>
        <p:pic>
          <p:nvPicPr>
            <p:cNvPr id="13" name="Picture 12">
              <a:extLst>
                <a:ext uri="{FF2B5EF4-FFF2-40B4-BE49-F238E27FC236}">
                  <a16:creationId xmlns:a16="http://schemas.microsoft.com/office/drawing/2014/main" id="{C93E862B-4F0E-4917-AD88-EB6225C385D0}"/>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0167" y="1675273"/>
              <a:ext cx="3867690" cy="434400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2" name="Rectangle 11">
              <a:extLst>
                <a:ext uri="{FF2B5EF4-FFF2-40B4-BE49-F238E27FC236}">
                  <a16:creationId xmlns:a16="http://schemas.microsoft.com/office/drawing/2014/main" id="{605286B1-D925-4C24-B510-42BE4CA17CB7}"/>
                </a:ext>
              </a:extLst>
            </p:cNvPr>
            <p:cNvSpPr/>
            <p:nvPr/>
          </p:nvSpPr>
          <p:spPr>
            <a:xfrm>
              <a:off x="907100" y="4353760"/>
              <a:ext cx="3377517" cy="35731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Slide Number Placeholder 3">
            <a:extLst>
              <a:ext uri="{FF2B5EF4-FFF2-40B4-BE49-F238E27FC236}">
                <a16:creationId xmlns:a16="http://schemas.microsoft.com/office/drawing/2014/main" id="{EABC92B9-E691-4E30-A499-F67FD385FF13}"/>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34240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26231" y="784592"/>
            <a:ext cx="11708301" cy="4730262"/>
          </a:xfrm>
        </p:spPr>
        <p:txBody>
          <a:bodyPr>
            <a:normAutofit fontScale="92500" lnSpcReduction="20000"/>
          </a:bodyPr>
          <a:lstStyle/>
          <a:p>
            <a:r>
              <a:rPr lang="en-US" sz="2000" b="1" dirty="0">
                <a:solidFill>
                  <a:srgbClr val="53565A"/>
                </a:solidFill>
              </a:rPr>
              <a:t>Which students have not yet tested?</a:t>
            </a:r>
          </a:p>
          <a:p>
            <a:endParaRPr lang="en-US" dirty="0"/>
          </a:p>
          <a:p>
            <a:r>
              <a:rPr lang="en-US" sz="2000" b="1" dirty="0">
                <a:solidFill>
                  <a:srgbClr val="53565A"/>
                </a:solidFill>
              </a:rPr>
              <a:t>Which students have paused tests? </a:t>
            </a:r>
          </a:p>
          <a:p>
            <a:endParaRPr lang="en-US" dirty="0"/>
          </a:p>
          <a:p>
            <a:r>
              <a:rPr lang="en-US" sz="2000" b="1" dirty="0">
                <a:solidFill>
                  <a:srgbClr val="53565A"/>
                </a:solidFill>
              </a:rPr>
              <a:t>What is the testing status of specific student(s)?</a:t>
            </a:r>
          </a:p>
          <a:p>
            <a:endParaRPr lang="en-US" sz="2000" b="1" dirty="0">
              <a:solidFill>
                <a:srgbClr val="53565A"/>
              </a:solidFill>
            </a:endParaRPr>
          </a:p>
          <a:p>
            <a:r>
              <a:rPr lang="en-US" sz="2000" b="1" dirty="0">
                <a:solidFill>
                  <a:srgbClr val="53565A"/>
                </a:solidFill>
              </a:rPr>
              <a:t>Which students need to test in the next five days?</a:t>
            </a:r>
          </a:p>
          <a:p>
            <a:endParaRPr lang="en-US" dirty="0"/>
          </a:p>
          <a:p>
            <a:r>
              <a:rPr lang="en-US" sz="2000" b="1" dirty="0">
                <a:solidFill>
                  <a:srgbClr val="53565A"/>
                </a:solidFill>
              </a:rPr>
              <a:t>Did all students in a test session submit their tests?</a:t>
            </a:r>
          </a:p>
          <a:p>
            <a:endParaRPr lang="en-US" dirty="0"/>
          </a:p>
        </p:txBody>
      </p:sp>
      <p:sp>
        <p:nvSpPr>
          <p:cNvPr id="2" name="Title 1"/>
          <p:cNvSpPr>
            <a:spLocks noGrp="1"/>
          </p:cNvSpPr>
          <p:nvPr>
            <p:ph type="title"/>
          </p:nvPr>
        </p:nvSpPr>
        <p:spPr/>
        <p:txBody>
          <a:bodyPr/>
          <a:lstStyle/>
          <a:p>
            <a:r>
              <a:rPr lang="en-US" dirty="0"/>
              <a:t>Plan and Manage Testing Examples</a:t>
            </a:r>
          </a:p>
        </p:txBody>
      </p:sp>
      <p:pic>
        <p:nvPicPr>
          <p:cNvPr id="7" name="Picture 6" descr="A screenshot of a cell phone&#10;&#10;Description generated with high confidence">
            <a:extLst>
              <a:ext uri="{FF2B5EF4-FFF2-40B4-BE49-F238E27FC236}">
                <a16:creationId xmlns:a16="http://schemas.microsoft.com/office/drawing/2014/main" id="{53D1B454-CD0F-4466-93C7-4CB4DADF37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2633" y="1152227"/>
            <a:ext cx="8401050"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icture containing screenshot&#10;&#10;Description generated with very high confidence">
            <a:extLst>
              <a:ext uri="{FF2B5EF4-FFF2-40B4-BE49-F238E27FC236}">
                <a16:creationId xmlns:a16="http://schemas.microsoft.com/office/drawing/2014/main" id="{19F45A23-AA24-4A3B-B6C3-408D26CBF0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379" y="4421291"/>
            <a:ext cx="10149840"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5" name="Picture 14">
            <a:extLst>
              <a:ext uri="{FF2B5EF4-FFF2-40B4-BE49-F238E27FC236}">
                <a16:creationId xmlns:a16="http://schemas.microsoft.com/office/drawing/2014/main" id="{74015C73-B10A-4867-82B4-49CF9D752B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89379" y="2302692"/>
            <a:ext cx="8357173" cy="457200"/>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7" name="Picture 16" descr="A screenshot of a cell phone&#10;&#10;Description generated with high confidence">
            <a:extLst>
              <a:ext uri="{FF2B5EF4-FFF2-40B4-BE49-F238E27FC236}">
                <a16:creationId xmlns:a16="http://schemas.microsoft.com/office/drawing/2014/main" id="{492D29BA-1222-4721-903C-44E20ADD2A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633" y="5426677"/>
            <a:ext cx="11338560" cy="731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Slide Number Placeholder 3">
            <a:extLst>
              <a:ext uri="{FF2B5EF4-FFF2-40B4-BE49-F238E27FC236}">
                <a16:creationId xmlns:a16="http://schemas.microsoft.com/office/drawing/2014/main" id="{B20B68B2-91D6-4C9D-A9C8-B5EDC3EEB192}"/>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pic>
        <p:nvPicPr>
          <p:cNvPr id="5" name="Picture 4">
            <a:extLst>
              <a:ext uri="{FF2B5EF4-FFF2-40B4-BE49-F238E27FC236}">
                <a16:creationId xmlns:a16="http://schemas.microsoft.com/office/drawing/2014/main" id="{4EE22947-781A-40A5-8600-BA8D412D22C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2633" y="3344450"/>
            <a:ext cx="6529937" cy="529765"/>
          </a:xfrm>
          <a:prstGeom prst="rect">
            <a:avLst/>
          </a:prstGeom>
          <a:effectLst>
            <a:outerShdw blurRad="292100" dist="139700" dir="2700000" algn="ctr" rotWithShape="0">
              <a:srgbClr val="000000">
                <a:alpha val="65000"/>
              </a:srgbClr>
            </a:outerShdw>
          </a:effectLst>
        </p:spPr>
      </p:pic>
    </p:spTree>
    <p:extLst>
      <p:ext uri="{BB962C8B-B14F-4D97-AF65-F5344CB8AC3E}">
        <p14:creationId xmlns:p14="http://schemas.microsoft.com/office/powerpoint/2010/main" val="12080339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EA7BF-07D9-4325-B3D9-FC972E982CC0}"/>
              </a:ext>
            </a:extLst>
          </p:cNvPr>
          <p:cNvSpPr>
            <a:spLocks noGrp="1"/>
          </p:cNvSpPr>
          <p:nvPr>
            <p:ph type="title"/>
          </p:nvPr>
        </p:nvSpPr>
        <p:spPr/>
        <p:txBody>
          <a:bodyPr/>
          <a:lstStyle/>
          <a:p>
            <a:r>
              <a:rPr lang="en-US" dirty="0"/>
              <a:t>Participation Report for </a:t>
            </a:r>
            <a:r>
              <a:rPr lang="en-US" dirty="0" err="1"/>
              <a:t>SSID</a:t>
            </a:r>
            <a:endParaRPr lang="en-US" dirty="0"/>
          </a:p>
        </p:txBody>
      </p:sp>
      <p:grpSp>
        <p:nvGrpSpPr>
          <p:cNvPr id="13" name="Group 12">
            <a:extLst>
              <a:ext uri="{FF2B5EF4-FFF2-40B4-BE49-F238E27FC236}">
                <a16:creationId xmlns:a16="http://schemas.microsoft.com/office/drawing/2014/main" id="{6BECC573-1715-45BE-AF93-B7CB91560B9B}"/>
              </a:ext>
            </a:extLst>
          </p:cNvPr>
          <p:cNvGrpSpPr/>
          <p:nvPr/>
        </p:nvGrpSpPr>
        <p:grpSpPr>
          <a:xfrm>
            <a:off x="4893158" y="1710274"/>
            <a:ext cx="6484706" cy="3437452"/>
            <a:chOff x="4390571" y="1710274"/>
            <a:chExt cx="6484706" cy="3437452"/>
          </a:xfrm>
        </p:grpSpPr>
        <p:pic>
          <p:nvPicPr>
            <p:cNvPr id="8" name="Picture 7">
              <a:extLst>
                <a:ext uri="{FF2B5EF4-FFF2-40B4-BE49-F238E27FC236}">
                  <a16:creationId xmlns:a16="http://schemas.microsoft.com/office/drawing/2014/main" id="{12212435-44E1-4C53-B45B-EC4BA5BF01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90571" y="1710274"/>
              <a:ext cx="6484706" cy="3437452"/>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2" name="Group 11">
              <a:extLst>
                <a:ext uri="{FF2B5EF4-FFF2-40B4-BE49-F238E27FC236}">
                  <a16:creationId xmlns:a16="http://schemas.microsoft.com/office/drawing/2014/main" id="{3E4200D9-E90C-4BC4-9045-8973629FD7F1}"/>
                </a:ext>
              </a:extLst>
            </p:cNvPr>
            <p:cNvGrpSpPr/>
            <p:nvPr/>
          </p:nvGrpSpPr>
          <p:grpSpPr>
            <a:xfrm>
              <a:off x="4390571" y="2041742"/>
              <a:ext cx="6371931" cy="3105984"/>
              <a:chOff x="4390571" y="2041742"/>
              <a:chExt cx="6371931" cy="3105984"/>
            </a:xfrm>
          </p:grpSpPr>
          <p:sp>
            <p:nvSpPr>
              <p:cNvPr id="9" name="Rectangle 8">
                <a:extLst>
                  <a:ext uri="{FF2B5EF4-FFF2-40B4-BE49-F238E27FC236}">
                    <a16:creationId xmlns:a16="http://schemas.microsoft.com/office/drawing/2014/main" id="{DF62A158-F7F5-46E0-97D0-A11BEFD241CC}"/>
                  </a:ext>
                </a:extLst>
              </p:cNvPr>
              <p:cNvSpPr/>
              <p:nvPr/>
            </p:nvSpPr>
            <p:spPr>
              <a:xfrm>
                <a:off x="5921829" y="2924036"/>
                <a:ext cx="1706522" cy="1572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1E3087C-1BE4-4435-8DC7-78687C372EA0}"/>
                  </a:ext>
                </a:extLst>
              </p:cNvPr>
              <p:cNvSpPr/>
              <p:nvPr/>
            </p:nvSpPr>
            <p:spPr>
              <a:xfrm>
                <a:off x="4390571" y="2041742"/>
                <a:ext cx="2344058" cy="3621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5428301F-20D9-4713-9832-9ECC1668168B}"/>
                  </a:ext>
                </a:extLst>
              </p:cNvPr>
              <p:cNvSpPr/>
              <p:nvPr/>
            </p:nvSpPr>
            <p:spPr>
              <a:xfrm>
                <a:off x="9929282" y="4608957"/>
                <a:ext cx="833220" cy="53876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FF3D4823-63FE-4649-B071-174282E3697C}"/>
              </a:ext>
            </a:extLst>
          </p:cNvPr>
          <p:cNvGrpSpPr>
            <a:grpSpLocks noChangeAspect="1"/>
          </p:cNvGrpSpPr>
          <p:nvPr/>
        </p:nvGrpSpPr>
        <p:grpSpPr>
          <a:xfrm>
            <a:off x="522881" y="1256997"/>
            <a:ext cx="3867690" cy="4344006"/>
            <a:chOff x="560167" y="1675273"/>
            <a:chExt cx="3867690" cy="4344006"/>
          </a:xfrm>
        </p:grpSpPr>
        <p:pic>
          <p:nvPicPr>
            <p:cNvPr id="14" name="Picture 13">
              <a:extLst>
                <a:ext uri="{FF2B5EF4-FFF2-40B4-BE49-F238E27FC236}">
                  <a16:creationId xmlns:a16="http://schemas.microsoft.com/office/drawing/2014/main" id="{45CCF1A7-2FF2-4076-8AC1-96C1135CA71A}"/>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60167" y="1675273"/>
              <a:ext cx="3867690" cy="4344006"/>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Rectangle 14">
              <a:extLst>
                <a:ext uri="{FF2B5EF4-FFF2-40B4-BE49-F238E27FC236}">
                  <a16:creationId xmlns:a16="http://schemas.microsoft.com/office/drawing/2014/main" id="{532CA0E9-B4AB-4C73-AE55-57E6EFE3ED5F}"/>
                </a:ext>
              </a:extLst>
            </p:cNvPr>
            <p:cNvSpPr/>
            <p:nvPr/>
          </p:nvSpPr>
          <p:spPr>
            <a:xfrm>
              <a:off x="851422" y="4635320"/>
              <a:ext cx="3426374" cy="3590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Slide Number Placeholder 3">
            <a:extLst>
              <a:ext uri="{FF2B5EF4-FFF2-40B4-BE49-F238E27FC236}">
                <a16:creationId xmlns:a16="http://schemas.microsoft.com/office/drawing/2014/main" id="{1657BC06-C480-49AB-B509-C95AC9CBA4B7}"/>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9053057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C3782-30FF-4B7F-B20B-9971021B77B9}"/>
              </a:ext>
            </a:extLst>
          </p:cNvPr>
          <p:cNvSpPr>
            <a:spLocks noGrp="1"/>
          </p:cNvSpPr>
          <p:nvPr>
            <p:ph type="title"/>
          </p:nvPr>
        </p:nvSpPr>
        <p:spPr/>
        <p:txBody>
          <a:bodyPr/>
          <a:lstStyle/>
          <a:p>
            <a:r>
              <a:rPr lang="en-US" dirty="0"/>
              <a:t>Test Session Monitoring Report</a:t>
            </a:r>
          </a:p>
        </p:txBody>
      </p:sp>
      <p:sp>
        <p:nvSpPr>
          <p:cNvPr id="3" name="Slide Number Placeholder 2">
            <a:extLst>
              <a:ext uri="{FF2B5EF4-FFF2-40B4-BE49-F238E27FC236}">
                <a16:creationId xmlns:a16="http://schemas.microsoft.com/office/drawing/2014/main" id="{2CF9F710-8274-4A70-909A-C8669686410C}"/>
              </a:ext>
            </a:extLst>
          </p:cNvPr>
          <p:cNvSpPr>
            <a:spLocks noGrp="1"/>
          </p:cNvSpPr>
          <p:nvPr>
            <p:ph type="sldNum" sz="quarter" idx="10"/>
          </p:nvPr>
        </p:nvSpPr>
        <p:spPr/>
        <p:txBody>
          <a:bodyPr/>
          <a:lstStyle/>
          <a:p>
            <a:pPr algn="r"/>
            <a:fld id="{F3477EC8-074D-41C4-94AE-E9EA7CEEA348}" type="slidenum">
              <a:rPr lang="en-US" smtClean="0"/>
              <a:pPr algn="r"/>
              <a:t>57</a:t>
            </a:fld>
            <a:endParaRPr lang="en-US" dirty="0"/>
          </a:p>
        </p:txBody>
      </p:sp>
      <p:grpSp>
        <p:nvGrpSpPr>
          <p:cNvPr id="4" name="Group 3">
            <a:extLst>
              <a:ext uri="{FF2B5EF4-FFF2-40B4-BE49-F238E27FC236}">
                <a16:creationId xmlns:a16="http://schemas.microsoft.com/office/drawing/2014/main" id="{9036257D-6840-4036-91E3-F481ECCD9102}"/>
              </a:ext>
            </a:extLst>
          </p:cNvPr>
          <p:cNvGrpSpPr>
            <a:grpSpLocks noChangeAspect="1"/>
          </p:cNvGrpSpPr>
          <p:nvPr/>
        </p:nvGrpSpPr>
        <p:grpSpPr>
          <a:xfrm>
            <a:off x="419213" y="1438416"/>
            <a:ext cx="3867690" cy="4344006"/>
            <a:chOff x="419213" y="1438416"/>
            <a:chExt cx="3867690" cy="4344006"/>
          </a:xfrm>
        </p:grpSpPr>
        <p:pic>
          <p:nvPicPr>
            <p:cNvPr id="5" name="Picture 4">
              <a:extLst>
                <a:ext uri="{FF2B5EF4-FFF2-40B4-BE49-F238E27FC236}">
                  <a16:creationId xmlns:a16="http://schemas.microsoft.com/office/drawing/2014/main" id="{ADB1D5FD-58EB-461F-B0BD-7B4D5BFB0519}"/>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19213" y="1438416"/>
              <a:ext cx="3867690" cy="4344006"/>
            </a:xfrm>
            <a:prstGeom prst="rect">
              <a:avLst/>
            </a:prstGeom>
            <a:effectLst>
              <a:outerShdw blurRad="292100" dist="139700" dir="2700000" algn="ctr" rotWithShape="0">
                <a:srgbClr val="000000">
                  <a:alpha val="65000"/>
                </a:srgbClr>
              </a:outerShdw>
            </a:effectLst>
          </p:spPr>
        </p:pic>
        <p:sp>
          <p:nvSpPr>
            <p:cNvPr id="6" name="Rectangle 5">
              <a:extLst>
                <a:ext uri="{FF2B5EF4-FFF2-40B4-BE49-F238E27FC236}">
                  <a16:creationId xmlns:a16="http://schemas.microsoft.com/office/drawing/2014/main" id="{9ACAEB4B-352D-4985-BC7B-12638AFACA81}"/>
                </a:ext>
              </a:extLst>
            </p:cNvPr>
            <p:cNvSpPr/>
            <p:nvPr/>
          </p:nvSpPr>
          <p:spPr>
            <a:xfrm>
              <a:off x="731520" y="4728753"/>
              <a:ext cx="3435531" cy="339635"/>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extLst>
              <a:ext uri="{FF2B5EF4-FFF2-40B4-BE49-F238E27FC236}">
                <a16:creationId xmlns:a16="http://schemas.microsoft.com/office/drawing/2014/main" id="{42BFA9F4-6772-4196-9B8A-FC6F1A7B2F6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766" y="1256004"/>
            <a:ext cx="5937885" cy="2440992"/>
          </a:xfrm>
          <a:prstGeom prst="rect">
            <a:avLst/>
          </a:prstGeom>
          <a:effectLst>
            <a:outerShdw blurRad="292100" dist="139700" dir="2700000" algn="ctr" rotWithShape="0">
              <a:srgbClr val="000000">
                <a:alpha val="65000"/>
              </a:srgbClr>
            </a:outerShdw>
          </a:effectLst>
        </p:spPr>
      </p:pic>
      <p:pic>
        <p:nvPicPr>
          <p:cNvPr id="10" name="Picture 9">
            <a:extLst>
              <a:ext uri="{FF2B5EF4-FFF2-40B4-BE49-F238E27FC236}">
                <a16:creationId xmlns:a16="http://schemas.microsoft.com/office/drawing/2014/main" id="{E2A8743B-8684-4DAE-9C0E-DD76B9A4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19766" y="3916240"/>
            <a:ext cx="7158675" cy="1866182"/>
          </a:xfrm>
          <a:prstGeom prst="rect">
            <a:avLst/>
          </a:prstGeom>
          <a:effectLst>
            <a:outerShdw blurRad="292100" dist="139700" dir="2700000" algn="ctr" rotWithShape="0">
              <a:srgbClr val="000000">
                <a:alpha val="65000"/>
              </a:srgbClr>
            </a:outerShdw>
          </a:effectLst>
        </p:spPr>
      </p:pic>
      <p:sp>
        <p:nvSpPr>
          <p:cNvPr id="11" name="Rectangle 10">
            <a:extLst>
              <a:ext uri="{FF2B5EF4-FFF2-40B4-BE49-F238E27FC236}">
                <a16:creationId xmlns:a16="http://schemas.microsoft.com/office/drawing/2014/main" id="{BA7E2633-7DD9-42DD-89D0-2C56F905EECD}"/>
              </a:ext>
            </a:extLst>
          </p:cNvPr>
          <p:cNvSpPr/>
          <p:nvPr/>
        </p:nvSpPr>
        <p:spPr>
          <a:xfrm>
            <a:off x="6554106" y="1651000"/>
            <a:ext cx="2062843" cy="825500"/>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F3F1A9B3-423D-45D3-AB8C-383761183119}"/>
              </a:ext>
            </a:extLst>
          </p:cNvPr>
          <p:cNvSpPr/>
          <p:nvPr/>
        </p:nvSpPr>
        <p:spPr>
          <a:xfrm rot="10800000">
            <a:off x="8267700" y="2476500"/>
            <a:ext cx="698498" cy="242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70204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6"/>
          <p:cNvSpPr>
            <a:spLocks noGrp="1"/>
          </p:cNvSpPr>
          <p:nvPr>
            <p:ph type="title"/>
          </p:nvPr>
        </p:nvSpPr>
        <p:spPr/>
        <p:txBody>
          <a:bodyPr/>
          <a:lstStyle/>
          <a:p>
            <a:r>
              <a:rPr lang="en-US" dirty="0"/>
              <a:t>Status of Students Tested</a:t>
            </a:r>
          </a:p>
        </p:txBody>
      </p:sp>
      <p:sp>
        <p:nvSpPr>
          <p:cNvPr id="13" name="Slide Number Placeholder 3">
            <a:extLst>
              <a:ext uri="{FF2B5EF4-FFF2-40B4-BE49-F238E27FC236}">
                <a16:creationId xmlns:a16="http://schemas.microsoft.com/office/drawing/2014/main" id="{161B3764-271E-40A3-9026-63724300D403}"/>
              </a:ext>
            </a:extLst>
          </p:cNvPr>
          <p:cNvSpPr>
            <a:spLocks noGrp="1"/>
          </p:cNvSpPr>
          <p:nvPr>
            <p:ph type="sldNum" sz="quarter" idx="10"/>
          </p:nvPr>
        </p:nvSpPr>
        <p:spPr>
          <a:xfrm>
            <a:off x="10675345" y="6507315"/>
            <a:ext cx="1207622" cy="285087"/>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15A6E043-70F4-4DFC-8867-1C3E57FB43DA}"/>
              </a:ext>
            </a:extLst>
          </p:cNvPr>
          <p:cNvGrpSpPr>
            <a:grpSpLocks noChangeAspect="1"/>
          </p:cNvGrpSpPr>
          <p:nvPr/>
        </p:nvGrpSpPr>
        <p:grpSpPr>
          <a:xfrm>
            <a:off x="426230" y="1100834"/>
            <a:ext cx="4145769" cy="4656331"/>
            <a:chOff x="419213" y="1438416"/>
            <a:chExt cx="3867690" cy="4344006"/>
          </a:xfrm>
        </p:grpSpPr>
        <p:pic>
          <p:nvPicPr>
            <p:cNvPr id="15" name="Picture 14">
              <a:extLst>
                <a:ext uri="{FF2B5EF4-FFF2-40B4-BE49-F238E27FC236}">
                  <a16:creationId xmlns:a16="http://schemas.microsoft.com/office/drawing/2014/main" id="{229AB3B7-C607-4C05-8270-59B64BBB9CC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419213" y="1438416"/>
              <a:ext cx="3867690" cy="4344006"/>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113DE17D-0162-4554-AA13-79F8189DE05D}"/>
                </a:ext>
              </a:extLst>
            </p:cNvPr>
            <p:cNvSpPr/>
            <p:nvPr/>
          </p:nvSpPr>
          <p:spPr>
            <a:xfrm>
              <a:off x="757646" y="5042263"/>
              <a:ext cx="3422468" cy="377321"/>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3">
            <a:extLst>
              <a:ext uri="{FF2B5EF4-FFF2-40B4-BE49-F238E27FC236}">
                <a16:creationId xmlns:a16="http://schemas.microsoft.com/office/drawing/2014/main" id="{86AD107A-916C-4233-9817-55710B5344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31" y="2153268"/>
            <a:ext cx="6736539" cy="2551464"/>
          </a:xfrm>
          <a:prstGeom prst="rect">
            <a:avLst/>
          </a:prstGeom>
          <a:effectLst>
            <a:outerShdw blurRad="292100" dist="139700" dir="2700000" algn="ctr" rotWithShape="0">
              <a:srgbClr val="000000">
                <a:alpha val="65000"/>
              </a:srgbClr>
            </a:outerShdw>
          </a:effectLst>
        </p:spPr>
      </p:pic>
      <p:sp>
        <p:nvSpPr>
          <p:cNvPr id="8" name="Arrow: Right 7">
            <a:extLst>
              <a:ext uri="{FF2B5EF4-FFF2-40B4-BE49-F238E27FC236}">
                <a16:creationId xmlns:a16="http://schemas.microsoft.com/office/drawing/2014/main" id="{DD426B41-184A-4C19-8EB5-0D3DE2417B93}"/>
              </a:ext>
            </a:extLst>
          </p:cNvPr>
          <p:cNvSpPr/>
          <p:nvPr/>
        </p:nvSpPr>
        <p:spPr>
          <a:xfrm rot="10800000">
            <a:off x="8898941" y="4353086"/>
            <a:ext cx="698498" cy="242189"/>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909420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F38242-68F8-4D67-8829-FD6BAD703B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85439" y="1935213"/>
            <a:ext cx="7197528" cy="2722274"/>
          </a:xfrm>
          <a:prstGeom prst="rect">
            <a:avLst/>
          </a:prstGeom>
          <a:effectLst>
            <a:outerShdw blurRad="292100" dist="139700" dir="2700000" algn="ctr" rotWithShape="0">
              <a:srgbClr val="000000">
                <a:alpha val="65000"/>
              </a:srgbClr>
            </a:outerShdw>
          </a:effectLst>
        </p:spPr>
      </p:pic>
      <p:sp>
        <p:nvSpPr>
          <p:cNvPr id="3" name="Title 6"/>
          <p:cNvSpPr>
            <a:spLocks noGrp="1"/>
          </p:cNvSpPr>
          <p:nvPr>
            <p:ph type="title"/>
          </p:nvPr>
        </p:nvSpPr>
        <p:spPr/>
        <p:txBody>
          <a:bodyPr/>
          <a:lstStyle/>
          <a:p>
            <a:r>
              <a:rPr lang="en-US" dirty="0"/>
              <a:t>Test Status Code Report</a:t>
            </a:r>
          </a:p>
        </p:txBody>
      </p:sp>
      <p:sp>
        <p:nvSpPr>
          <p:cNvPr id="9" name="Rectangle 8"/>
          <p:cNvSpPr/>
          <p:nvPr/>
        </p:nvSpPr>
        <p:spPr>
          <a:xfrm>
            <a:off x="7186233" y="2811878"/>
            <a:ext cx="2195939" cy="4844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lide Number Placeholder 3">
            <a:extLst>
              <a:ext uri="{FF2B5EF4-FFF2-40B4-BE49-F238E27FC236}">
                <a16:creationId xmlns:a16="http://schemas.microsoft.com/office/drawing/2014/main" id="{6E6D9D21-4564-49AB-A1C9-976ABC70BCF3}"/>
              </a:ext>
            </a:extLst>
          </p:cNvPr>
          <p:cNvSpPr>
            <a:spLocks noGrp="1"/>
          </p:cNvSpPr>
          <p:nvPr>
            <p:ph type="sldNum" sz="quarter" idx="10"/>
          </p:nvPr>
        </p:nvSpPr>
        <p:spPr>
          <a:xfrm>
            <a:off x="10818564" y="6507316"/>
            <a:ext cx="1064403" cy="168906"/>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14" name="Group 13">
            <a:extLst>
              <a:ext uri="{FF2B5EF4-FFF2-40B4-BE49-F238E27FC236}">
                <a16:creationId xmlns:a16="http://schemas.microsoft.com/office/drawing/2014/main" id="{0D0161FE-F04B-4107-8CEA-F1DAE8486CAB}"/>
              </a:ext>
            </a:extLst>
          </p:cNvPr>
          <p:cNvGrpSpPr>
            <a:grpSpLocks noChangeAspect="1"/>
          </p:cNvGrpSpPr>
          <p:nvPr/>
        </p:nvGrpSpPr>
        <p:grpSpPr>
          <a:xfrm>
            <a:off x="309033" y="1219493"/>
            <a:ext cx="4109131" cy="4615181"/>
            <a:chOff x="419213" y="1438416"/>
            <a:chExt cx="3867690" cy="4344006"/>
          </a:xfrm>
        </p:grpSpPr>
        <p:pic>
          <p:nvPicPr>
            <p:cNvPr id="15" name="Picture 14">
              <a:extLst>
                <a:ext uri="{FF2B5EF4-FFF2-40B4-BE49-F238E27FC236}">
                  <a16:creationId xmlns:a16="http://schemas.microsoft.com/office/drawing/2014/main" id="{40132F59-EDE9-4131-8AC0-821D54F80F96}"/>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19213" y="1438416"/>
              <a:ext cx="3867690" cy="4344006"/>
            </a:xfrm>
            <a:prstGeom prst="rect">
              <a:avLst/>
            </a:prstGeom>
            <a:effectLst>
              <a:outerShdw blurRad="292100" dist="139700" dir="2700000" algn="ctr" rotWithShape="0">
                <a:srgbClr val="000000">
                  <a:alpha val="65000"/>
                </a:srgbClr>
              </a:outerShdw>
            </a:effectLst>
          </p:spPr>
        </p:pic>
        <p:sp>
          <p:nvSpPr>
            <p:cNvPr id="16" name="Rectangle 15">
              <a:extLst>
                <a:ext uri="{FF2B5EF4-FFF2-40B4-BE49-F238E27FC236}">
                  <a16:creationId xmlns:a16="http://schemas.microsoft.com/office/drawing/2014/main" id="{AB62D1A5-A8E8-4635-BC32-080AAE2C80D7}"/>
                </a:ext>
              </a:extLst>
            </p:cNvPr>
            <p:cNvSpPr/>
            <p:nvPr/>
          </p:nvSpPr>
          <p:spPr>
            <a:xfrm>
              <a:off x="809898" y="5419584"/>
              <a:ext cx="3370216" cy="24969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801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061360C-D885-447C-98F4-1C2CBB7E4A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6538" y="1720988"/>
            <a:ext cx="3640108" cy="2560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3" name="Title 2">
            <a:extLst>
              <a:ext uri="{FF2B5EF4-FFF2-40B4-BE49-F238E27FC236}">
                <a16:creationId xmlns:a16="http://schemas.microsoft.com/office/drawing/2014/main" id="{1179C776-B27C-4462-9759-5E6CB3554F0F}"/>
              </a:ext>
            </a:extLst>
          </p:cNvPr>
          <p:cNvSpPr>
            <a:spLocks noGrp="1"/>
          </p:cNvSpPr>
          <p:nvPr>
            <p:ph type="title"/>
          </p:nvPr>
        </p:nvSpPr>
        <p:spPr>
          <a:xfrm>
            <a:off x="429768" y="64008"/>
            <a:ext cx="11018520" cy="521208"/>
          </a:xfrm>
        </p:spPr>
        <p:txBody>
          <a:bodyPr/>
          <a:lstStyle/>
          <a:p>
            <a:r>
              <a:rPr lang="en-US" dirty="0"/>
              <a:t>Resetting Your Password</a:t>
            </a:r>
          </a:p>
        </p:txBody>
      </p:sp>
      <p:sp>
        <p:nvSpPr>
          <p:cNvPr id="7" name="Rectangle 6">
            <a:extLst>
              <a:ext uri="{FF2B5EF4-FFF2-40B4-BE49-F238E27FC236}">
                <a16:creationId xmlns:a16="http://schemas.microsoft.com/office/drawing/2014/main" id="{58213427-49E2-4869-9E2E-3BB0D7583688}"/>
              </a:ext>
            </a:extLst>
          </p:cNvPr>
          <p:cNvSpPr/>
          <p:nvPr/>
        </p:nvSpPr>
        <p:spPr>
          <a:xfrm>
            <a:off x="6606537" y="1720988"/>
            <a:ext cx="3640109" cy="256032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B43E60E-6BCB-4D30-B8A5-4363BE3E40FD}"/>
              </a:ext>
            </a:extLst>
          </p:cNvPr>
          <p:cNvGrpSpPr/>
          <p:nvPr/>
        </p:nvGrpSpPr>
        <p:grpSpPr>
          <a:xfrm>
            <a:off x="2034182" y="1720988"/>
            <a:ext cx="3729458" cy="3171523"/>
            <a:chOff x="1321674" y="1821196"/>
            <a:chExt cx="3729458" cy="3171523"/>
          </a:xfrm>
        </p:grpSpPr>
        <p:pic>
          <p:nvPicPr>
            <p:cNvPr id="10" name="Picture 9">
              <a:extLst>
                <a:ext uri="{FF2B5EF4-FFF2-40B4-BE49-F238E27FC236}">
                  <a16:creationId xmlns:a16="http://schemas.microsoft.com/office/drawing/2014/main" id="{A7422C3D-BEE0-4D27-9760-F84BB74DD09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321674" y="1821196"/>
              <a:ext cx="3729458" cy="25603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9" name="Arrow: Up 8">
              <a:extLst>
                <a:ext uri="{FF2B5EF4-FFF2-40B4-BE49-F238E27FC236}">
                  <a16:creationId xmlns:a16="http://schemas.microsoft.com/office/drawing/2014/main" id="{6DA6BF30-0629-4502-9BE1-0B80B69CA0CB}"/>
                </a:ext>
              </a:extLst>
            </p:cNvPr>
            <p:cNvSpPr/>
            <p:nvPr/>
          </p:nvSpPr>
          <p:spPr>
            <a:xfrm>
              <a:off x="2850501" y="3770312"/>
              <a:ext cx="671804" cy="122240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grpSp>
      <p:sp>
        <p:nvSpPr>
          <p:cNvPr id="11" name="Slide Number Placeholder 3">
            <a:extLst>
              <a:ext uri="{FF2B5EF4-FFF2-40B4-BE49-F238E27FC236}">
                <a16:creationId xmlns:a16="http://schemas.microsoft.com/office/drawing/2014/main" id="{E8386C17-1DBE-4D32-B98A-DE4F42C9F65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8124439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79DD395-F2DD-4069-83EA-1A23272ADF5D}"/>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3312005" y="1332411"/>
            <a:ext cx="5567989" cy="4193177"/>
          </a:xfrm>
          <a:prstGeom prst="rect">
            <a:avLst/>
          </a:prstGeom>
          <a:effectLst>
            <a:outerShdw blurRad="292100" dist="139700" dir="2700000" algn="ctr" rotWithShape="0">
              <a:srgbClr val="000000">
                <a:alpha val="65000"/>
              </a:srgbClr>
            </a:outerShdw>
          </a:effectLst>
        </p:spPr>
      </p:pic>
      <p:sp>
        <p:nvSpPr>
          <p:cNvPr id="2" name="Title 1"/>
          <p:cNvSpPr>
            <a:spLocks noGrp="1"/>
          </p:cNvSpPr>
          <p:nvPr>
            <p:ph type="title"/>
          </p:nvPr>
        </p:nvSpPr>
        <p:spPr/>
        <p:txBody>
          <a:bodyPr/>
          <a:lstStyle/>
          <a:p>
            <a:r>
              <a:rPr lang="en-US" dirty="0"/>
              <a:t>Data Management</a:t>
            </a:r>
          </a:p>
        </p:txBody>
      </p:sp>
      <p:sp>
        <p:nvSpPr>
          <p:cNvPr id="3" name="Slide Number Placeholder 2"/>
          <p:cNvSpPr>
            <a:spLocks noGrp="1"/>
          </p:cNvSpPr>
          <p:nvPr>
            <p:ph type="sldNum" sz="quarter" idx="10"/>
          </p:nvPr>
        </p:nvSpPr>
        <p:spPr>
          <a:xfrm>
            <a:off x="11325340" y="6507315"/>
            <a:ext cx="557627" cy="285087"/>
          </a:xfrm>
        </p:spPr>
        <p:txBody>
          <a:bodyPr/>
          <a:lstStyle/>
          <a:p>
            <a:pPr algn="r"/>
            <a:fld id="{F3477EC8-074D-41C4-94AE-E9EA7CEEA348}" type="slidenum">
              <a:rPr lang="en-US" smtClean="0"/>
              <a:pPr algn="r"/>
              <a:t>60</a:t>
            </a:fld>
            <a:endParaRPr lang="en-US" dirty="0"/>
          </a:p>
        </p:txBody>
      </p:sp>
      <p:sp>
        <p:nvSpPr>
          <p:cNvPr id="4" name="Rectangle 3">
            <a:extLst>
              <a:ext uri="{FF2B5EF4-FFF2-40B4-BE49-F238E27FC236}">
                <a16:creationId xmlns:a16="http://schemas.microsoft.com/office/drawing/2014/main" id="{F776486D-767C-46C1-BBCB-BDE027A3C8A7}"/>
              </a:ext>
            </a:extLst>
          </p:cNvPr>
          <p:cNvSpPr/>
          <p:nvPr/>
        </p:nvSpPr>
        <p:spPr>
          <a:xfrm>
            <a:off x="3331029" y="3735977"/>
            <a:ext cx="5512525" cy="17373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11366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20700" y="1188964"/>
            <a:ext cx="11221203" cy="4780036"/>
          </a:xfrm>
        </p:spPr>
        <p:txBody>
          <a:bodyPr>
            <a:normAutofit fontScale="92500" lnSpcReduction="10000"/>
          </a:bodyPr>
          <a:lstStyle/>
          <a:p>
            <a:r>
              <a:rPr lang="en-US" sz="2000" dirty="0"/>
              <a:t>A non-participation event occurs when a student does not take a test as scheduled.</a:t>
            </a:r>
          </a:p>
          <a:p>
            <a:r>
              <a:rPr lang="en-US" sz="2000" dirty="0"/>
              <a:t>You must assign a code to explain the non-participation for each test a student does not participate in.</a:t>
            </a:r>
          </a:p>
          <a:p>
            <a:r>
              <a:rPr lang="en-US" sz="2000" dirty="0"/>
              <a:t>Non-participation codes persist until they are changed. </a:t>
            </a:r>
          </a:p>
          <a:p>
            <a:r>
              <a:rPr lang="en-US" sz="2000" dirty="0"/>
              <a:t>Non-participation codes may also be referred to as </a:t>
            </a:r>
            <a:r>
              <a:rPr lang="en-US" sz="2000" i="1" dirty="0"/>
              <a:t>special codes </a:t>
            </a:r>
            <a:r>
              <a:rPr lang="en-US" sz="2000" dirty="0"/>
              <a:t>or </a:t>
            </a:r>
            <a:r>
              <a:rPr lang="en-US" sz="2000" i="1" dirty="0"/>
              <a:t>reasons for non-participation</a:t>
            </a:r>
            <a:r>
              <a:rPr lang="en-US" sz="2000" dirty="0"/>
              <a:t>.</a:t>
            </a:r>
          </a:p>
          <a:p>
            <a:pPr marL="0" indent="0">
              <a:buNone/>
            </a:pPr>
            <a:r>
              <a:rPr lang="en-US" b="1" dirty="0"/>
              <a:t>Discrepancy Resolution</a:t>
            </a:r>
          </a:p>
          <a:p>
            <a:r>
              <a:rPr lang="en-US" sz="2000" dirty="0">
                <a:ea typeface="ＭＳ Ｐゴシック" pitchFamily="-48" charset="-128"/>
                <a:cs typeface="ＭＳ Ｐゴシック"/>
              </a:rPr>
              <a:t>The Discrepancy Resolution (DRS) report will become active in TIDE approximately one month prior to the close of the summative test window.</a:t>
            </a:r>
            <a:endParaRPr lang="en-US" sz="2000" i="1" dirty="0">
              <a:solidFill>
                <a:srgbClr val="FF0000"/>
              </a:solidFill>
              <a:ea typeface="ＭＳ Ｐゴシック" pitchFamily="-48" charset="-128"/>
              <a:cs typeface="ＭＳ Ｐゴシック"/>
            </a:endParaRPr>
          </a:p>
          <a:p>
            <a:r>
              <a:rPr lang="en-US" sz="2000" dirty="0">
                <a:ea typeface="ＭＳ Ｐゴシック" pitchFamily="-48" charset="-128"/>
                <a:cs typeface="ＭＳ Ｐゴシック"/>
              </a:rPr>
              <a:t>The DRS report will list all students who have not yet started their eligible summative assessment(s) </a:t>
            </a:r>
            <a:r>
              <a:rPr lang="en-US" sz="2000" b="1" u="sng" dirty="0">
                <a:ea typeface="ＭＳ Ｐゴシック" pitchFamily="-48" charset="-128"/>
                <a:cs typeface="ＭＳ Ｐゴシック"/>
              </a:rPr>
              <a:t>AND</a:t>
            </a:r>
            <a:r>
              <a:rPr lang="en-US" sz="2000" dirty="0">
                <a:ea typeface="ＭＳ Ｐゴシック" pitchFamily="-48" charset="-128"/>
                <a:cs typeface="ＭＳ Ｐゴシック"/>
              </a:rPr>
              <a:t> do not have a Non-Participation Code entered in TIDE. Once a Non-Participation Code is entered in TIDE for a student, that student will no longer be included in the school’s DRS report.</a:t>
            </a:r>
            <a:endParaRPr lang="en-US" sz="2000" dirty="0"/>
          </a:p>
        </p:txBody>
      </p:sp>
      <p:sp>
        <p:nvSpPr>
          <p:cNvPr id="3" name="Title 2"/>
          <p:cNvSpPr>
            <a:spLocks noGrp="1"/>
          </p:cNvSpPr>
          <p:nvPr>
            <p:ph type="title"/>
          </p:nvPr>
        </p:nvSpPr>
        <p:spPr/>
        <p:txBody>
          <a:bodyPr/>
          <a:lstStyle/>
          <a:p>
            <a:r>
              <a:rPr lang="en-US" dirty="0"/>
              <a:t>Non-Participation Codes</a:t>
            </a:r>
          </a:p>
        </p:txBody>
      </p:sp>
      <p:sp>
        <p:nvSpPr>
          <p:cNvPr id="4" name="Slide Number Placeholder 3"/>
          <p:cNvSpPr>
            <a:spLocks noGrp="1"/>
          </p:cNvSpPr>
          <p:nvPr>
            <p:ph type="sldNum" sz="quarter" idx="10"/>
          </p:nvPr>
        </p:nvSpPr>
        <p:spPr>
          <a:xfrm>
            <a:off x="11442431" y="6507316"/>
            <a:ext cx="440536" cy="201956"/>
          </a:xfrm>
        </p:spPr>
        <p:txBody>
          <a:bodyPr/>
          <a:lstStyle/>
          <a:p>
            <a:pPr algn="r"/>
            <a:fld id="{F3477EC8-074D-41C4-94AE-E9EA7CEEA348}" type="slidenum">
              <a:rPr lang="en-US" smtClean="0"/>
              <a:pPr algn="r"/>
              <a:t>61</a:t>
            </a:fld>
            <a:endParaRPr lang="en-US" dirty="0"/>
          </a:p>
        </p:txBody>
      </p:sp>
    </p:spTree>
    <p:extLst>
      <p:ext uri="{BB962C8B-B14F-4D97-AF65-F5344CB8AC3E}">
        <p14:creationId xmlns:p14="http://schemas.microsoft.com/office/powerpoint/2010/main" val="26406844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Non-Participation</a:t>
            </a:r>
          </a:p>
        </p:txBody>
      </p:sp>
      <p:sp>
        <p:nvSpPr>
          <p:cNvPr id="3" name="Slide Number Placeholder 2"/>
          <p:cNvSpPr>
            <a:spLocks noGrp="1"/>
          </p:cNvSpPr>
          <p:nvPr>
            <p:ph type="sldNum" sz="quarter" idx="10"/>
          </p:nvPr>
        </p:nvSpPr>
        <p:spPr>
          <a:xfrm>
            <a:off x="11160087" y="6595451"/>
            <a:ext cx="797920" cy="196952"/>
          </a:xfrm>
        </p:spPr>
        <p:txBody>
          <a:bodyPr/>
          <a:lstStyle/>
          <a:p>
            <a:pPr algn="r"/>
            <a:fld id="{F3477EC8-074D-41C4-94AE-E9EA7CEEA348}" type="slidenum">
              <a:rPr lang="en-US" smtClean="0"/>
              <a:pPr algn="r"/>
              <a:t>62</a:t>
            </a:fld>
            <a:endParaRPr lang="en-US" dirty="0"/>
          </a:p>
        </p:txBody>
      </p:sp>
      <p:grpSp>
        <p:nvGrpSpPr>
          <p:cNvPr id="8" name="Group 7">
            <a:extLst>
              <a:ext uri="{FF2B5EF4-FFF2-40B4-BE49-F238E27FC236}">
                <a16:creationId xmlns:a16="http://schemas.microsoft.com/office/drawing/2014/main" id="{BF9A8D93-9D2E-4ED7-BC10-0481D32B5432}"/>
              </a:ext>
            </a:extLst>
          </p:cNvPr>
          <p:cNvGrpSpPr/>
          <p:nvPr/>
        </p:nvGrpSpPr>
        <p:grpSpPr>
          <a:xfrm>
            <a:off x="4002059" y="1446106"/>
            <a:ext cx="7923578" cy="4286848"/>
            <a:chOff x="1916269" y="1285576"/>
            <a:chExt cx="7923578" cy="4286848"/>
          </a:xfrm>
        </p:grpSpPr>
        <p:pic>
          <p:nvPicPr>
            <p:cNvPr id="7" name="Picture 6">
              <a:extLst>
                <a:ext uri="{FF2B5EF4-FFF2-40B4-BE49-F238E27FC236}">
                  <a16:creationId xmlns:a16="http://schemas.microsoft.com/office/drawing/2014/main" id="{AC6B6058-63C1-4135-8DFA-045D7405A9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2152" y="1285576"/>
              <a:ext cx="7487695" cy="4286848"/>
            </a:xfrm>
            <a:prstGeom prst="rect">
              <a:avLst/>
            </a:prstGeom>
            <a:effectLst>
              <a:outerShdw blurRad="292100" dist="139700" dir="2700000" algn="ctr" rotWithShape="0">
                <a:srgbClr val="000000">
                  <a:alpha val="65000"/>
                </a:srgbClr>
              </a:outerShdw>
            </a:effectLst>
          </p:spPr>
        </p:pic>
        <p:sp>
          <p:nvSpPr>
            <p:cNvPr id="9" name="Down Arrow 8"/>
            <p:cNvSpPr/>
            <p:nvPr/>
          </p:nvSpPr>
          <p:spPr>
            <a:xfrm rot="16200000">
              <a:off x="5221070" y="3503308"/>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rot="16200000">
              <a:off x="2030602" y="4858024"/>
              <a:ext cx="381113" cy="60978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Picture 15">
            <a:extLst>
              <a:ext uri="{FF2B5EF4-FFF2-40B4-BE49-F238E27FC236}">
                <a16:creationId xmlns:a16="http://schemas.microsoft.com/office/drawing/2014/main" id="{8BF07F7A-839F-4B99-9AA3-F3A2A1747FF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341" y="1978412"/>
            <a:ext cx="3852382" cy="2901175"/>
          </a:xfrm>
          <a:prstGeom prst="rect">
            <a:avLst/>
          </a:prstGeom>
          <a:effectLst>
            <a:outerShdw blurRad="292100" dist="139700" dir="2700000" algn="ctr" rotWithShape="0">
              <a:srgbClr val="000000">
                <a:alpha val="65000"/>
              </a:srgbClr>
            </a:outerShdw>
          </a:effectLst>
        </p:spPr>
      </p:pic>
      <p:sp>
        <p:nvSpPr>
          <p:cNvPr id="4" name="Rectangle 3">
            <a:extLst>
              <a:ext uri="{FF2B5EF4-FFF2-40B4-BE49-F238E27FC236}">
                <a16:creationId xmlns:a16="http://schemas.microsoft.com/office/drawing/2014/main" id="{07E03F7D-4673-47EC-B2CF-32B5A139A794}"/>
              </a:ext>
            </a:extLst>
          </p:cNvPr>
          <p:cNvSpPr/>
          <p:nvPr/>
        </p:nvSpPr>
        <p:spPr>
          <a:xfrm>
            <a:off x="666206" y="4441372"/>
            <a:ext cx="3435531" cy="313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232207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363" y="-228959"/>
            <a:ext cx="10080052" cy="776229"/>
          </a:xfrm>
        </p:spPr>
        <p:txBody>
          <a:bodyPr/>
          <a:lstStyle/>
          <a:p>
            <a:r>
              <a:rPr lang="en-US" dirty="0"/>
              <a:t>View Reasons for Non-Participation Results</a:t>
            </a:r>
          </a:p>
        </p:txBody>
      </p:sp>
      <p:sp>
        <p:nvSpPr>
          <p:cNvPr id="3" name="Slide Number Placeholder 2"/>
          <p:cNvSpPr>
            <a:spLocks noGrp="1"/>
          </p:cNvSpPr>
          <p:nvPr>
            <p:ph type="sldNum" sz="quarter" idx="10"/>
          </p:nvPr>
        </p:nvSpPr>
        <p:spPr>
          <a:xfrm>
            <a:off x="11457542" y="6507315"/>
            <a:ext cx="425425" cy="268057"/>
          </a:xfrm>
        </p:spPr>
        <p:txBody>
          <a:bodyPr/>
          <a:lstStyle/>
          <a:p>
            <a:pPr algn="r"/>
            <a:fld id="{F3477EC8-074D-41C4-94AE-E9EA7CEEA348}" type="slidenum">
              <a:rPr lang="en-US" smtClean="0"/>
              <a:pPr algn="r"/>
              <a:t>63</a:t>
            </a:fld>
            <a:endParaRPr lang="en-US" dirty="0"/>
          </a:p>
        </p:txBody>
      </p:sp>
      <p:pic>
        <p:nvPicPr>
          <p:cNvPr id="11" name="Picture 10">
            <a:extLst>
              <a:ext uri="{FF2B5EF4-FFF2-40B4-BE49-F238E27FC236}">
                <a16:creationId xmlns:a16="http://schemas.microsoft.com/office/drawing/2014/main" id="{13FF27E0-B656-43FA-8EEA-0B58897BAF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7301" y="1427235"/>
            <a:ext cx="6972248" cy="4003529"/>
          </a:xfrm>
          <a:prstGeom prst="rect">
            <a:avLst/>
          </a:prstGeom>
          <a:ln>
            <a:noFill/>
          </a:ln>
          <a:effectLst>
            <a:outerShdw blurRad="292100" dist="139700" dir="2700000" algn="tl" rotWithShape="0">
              <a:srgbClr val="333333">
                <a:alpha val="65000"/>
              </a:srgbClr>
            </a:outerShdw>
          </a:effectLst>
        </p:spPr>
      </p:pic>
      <p:sp>
        <p:nvSpPr>
          <p:cNvPr id="12" name="Down Arrow 11">
            <a:extLst>
              <a:ext uri="{FF2B5EF4-FFF2-40B4-BE49-F238E27FC236}">
                <a16:creationId xmlns:a16="http://schemas.microsoft.com/office/drawing/2014/main" id="{6B4BEC49-5F3E-43B5-BDBC-06AE77645E1A}"/>
              </a:ext>
            </a:extLst>
          </p:cNvPr>
          <p:cNvSpPr/>
          <p:nvPr/>
        </p:nvSpPr>
        <p:spPr>
          <a:xfrm rot="16200000">
            <a:off x="7842433" y="3832713"/>
            <a:ext cx="461984" cy="72334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6F71816-4B8C-4395-9BB4-16C8BF11FA3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0341" y="1978412"/>
            <a:ext cx="3852382" cy="2901175"/>
          </a:xfrm>
          <a:prstGeom prst="rect">
            <a:avLst/>
          </a:prstGeom>
          <a:effectLst>
            <a:outerShdw blurRad="292100" dist="139700" dir="2700000" algn="ctr" rotWithShape="0">
              <a:srgbClr val="000000">
                <a:alpha val="65000"/>
              </a:srgbClr>
            </a:outerShdw>
          </a:effectLst>
        </p:spPr>
      </p:pic>
      <p:sp>
        <p:nvSpPr>
          <p:cNvPr id="8" name="Rectangle 7">
            <a:extLst>
              <a:ext uri="{FF2B5EF4-FFF2-40B4-BE49-F238E27FC236}">
                <a16:creationId xmlns:a16="http://schemas.microsoft.com/office/drawing/2014/main" id="{EBA7E6E1-97AE-4AC2-8B5C-5D29374AD885}"/>
              </a:ext>
            </a:extLst>
          </p:cNvPr>
          <p:cNvSpPr/>
          <p:nvPr/>
        </p:nvSpPr>
        <p:spPr>
          <a:xfrm>
            <a:off x="666206" y="4441372"/>
            <a:ext cx="3435531" cy="3135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5170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231" y="914138"/>
            <a:ext cx="10966449" cy="4531947"/>
          </a:xfrm>
        </p:spPr>
        <p:txBody>
          <a:bodyPr rtlCol="0">
            <a:noAutofit/>
          </a:bodyPr>
          <a:lstStyle/>
          <a:p>
            <a:pPr marL="0" indent="0" eaLnBrk="1" fontAlgn="auto" hangingPunct="1">
              <a:buNone/>
              <a:defRPr/>
            </a:pPr>
            <a:r>
              <a:rPr lang="en-US" sz="2200" dirty="0">
                <a:solidFill>
                  <a:srgbClr val="53565A"/>
                </a:solidFill>
              </a:rPr>
              <a:t>You can contact the Help Desk for assistance with any technical issues you encounter.</a:t>
            </a:r>
          </a:p>
          <a:p>
            <a:pPr marL="0" indent="0" eaLnBrk="1" fontAlgn="auto" hangingPunct="1">
              <a:buNone/>
              <a:defRPr/>
            </a:pPr>
            <a:r>
              <a:rPr lang="en-US" sz="2200" dirty="0">
                <a:solidFill>
                  <a:srgbClr val="53565A"/>
                </a:solidFill>
              </a:rPr>
              <a:t>When contacting the Help Desk, please be ready to provide the following information:</a:t>
            </a:r>
          </a:p>
          <a:p>
            <a:pPr eaLnBrk="1" fontAlgn="auto" hangingPunct="1">
              <a:defRPr/>
            </a:pPr>
            <a:r>
              <a:rPr lang="en-US" sz="2000" dirty="0">
                <a:solidFill>
                  <a:srgbClr val="53565A"/>
                </a:solidFill>
              </a:rPr>
              <a:t>Any error messages that are appearing (including codes)</a:t>
            </a:r>
          </a:p>
          <a:p>
            <a:pPr eaLnBrk="1" fontAlgn="auto" hangingPunct="1">
              <a:defRPr/>
            </a:pPr>
            <a:r>
              <a:rPr lang="en-US" sz="2000" dirty="0">
                <a:solidFill>
                  <a:srgbClr val="53565A"/>
                </a:solidFill>
              </a:rPr>
              <a:t>Your operating system and browser information</a:t>
            </a:r>
          </a:p>
          <a:p>
            <a:pPr eaLnBrk="1" fontAlgn="auto" hangingPunct="1">
              <a:defRPr/>
            </a:pPr>
            <a:r>
              <a:rPr lang="en-US" sz="2000" dirty="0">
                <a:solidFill>
                  <a:srgbClr val="53565A"/>
                </a:solidFill>
              </a:rPr>
              <a:t>Your network configuration information</a:t>
            </a:r>
          </a:p>
          <a:p>
            <a:pPr eaLnBrk="1" fontAlgn="auto" hangingPunct="1">
              <a:defRPr/>
            </a:pPr>
            <a:r>
              <a:rPr lang="en-US" sz="2000" dirty="0">
                <a:solidFill>
                  <a:srgbClr val="53565A"/>
                </a:solidFill>
              </a:rPr>
              <a:t>Your contact information for follow-up by telephone or email</a:t>
            </a:r>
          </a:p>
          <a:p>
            <a:pPr eaLnBrk="1" fontAlgn="auto" hangingPunct="1">
              <a:defRPr/>
            </a:pPr>
            <a:r>
              <a:rPr lang="en-US" sz="2000" dirty="0">
                <a:solidFill>
                  <a:srgbClr val="53565A"/>
                </a:solidFill>
              </a:rPr>
              <a:t>Any other relevant information, such as test names or content areas, student IDs, session IDs, and search criteria</a:t>
            </a:r>
          </a:p>
          <a:p>
            <a:pPr marL="0" indent="0" eaLnBrk="1" fontAlgn="auto" hangingPunct="1">
              <a:buNone/>
              <a:defRPr/>
            </a:pPr>
            <a:r>
              <a:rPr lang="en-US" sz="2200" dirty="0">
                <a:solidFill>
                  <a:srgbClr val="53565A"/>
                </a:solidFill>
              </a:rPr>
              <a:t>For test administration or policy issues, please contact your school Test Coordinator.</a:t>
            </a:r>
          </a:p>
          <a:p>
            <a:pPr eaLnBrk="1" fontAlgn="auto" hangingPunct="1">
              <a:buFont typeface="Arial" panose="020B0604020202020204" pitchFamily="34" charset="0"/>
              <a:buChar char="•"/>
              <a:defRPr/>
            </a:pPr>
            <a:endParaRPr lang="en-US" sz="2800" dirty="0">
              <a:solidFill>
                <a:srgbClr val="FF0000"/>
              </a:solidFill>
            </a:endParaRPr>
          </a:p>
        </p:txBody>
      </p:sp>
      <p:sp>
        <p:nvSpPr>
          <p:cNvPr id="2" name="Title 1"/>
          <p:cNvSpPr>
            <a:spLocks noGrp="1"/>
          </p:cNvSpPr>
          <p:nvPr>
            <p:ph type="title"/>
          </p:nvPr>
        </p:nvSpPr>
        <p:spPr/>
        <p:txBody>
          <a:bodyPr>
            <a:normAutofit/>
          </a:bodyPr>
          <a:lstStyle/>
          <a:p>
            <a:r>
              <a:rPr lang="en-US" dirty="0"/>
              <a:t>Contact Your Help Desk</a:t>
            </a:r>
          </a:p>
        </p:txBody>
      </p:sp>
      <p:sp>
        <p:nvSpPr>
          <p:cNvPr id="4" name="Slide Number Placeholder 3">
            <a:extLst>
              <a:ext uri="{FF2B5EF4-FFF2-40B4-BE49-F238E27FC236}">
                <a16:creationId xmlns:a16="http://schemas.microsoft.com/office/drawing/2014/main" id="{9959761E-44B6-413C-ADC0-6A7A7CFEB87F}"/>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356715790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128" y="718700"/>
            <a:ext cx="8704965" cy="5420600"/>
          </a:xfrm>
        </p:spPr>
        <p:txBody>
          <a:bodyPr rtlCol="0">
            <a:noAutofit/>
          </a:bodyPr>
          <a:lstStyle/>
          <a:p>
            <a:pPr marL="0" indent="0" eaLnBrk="1" fontAlgn="auto" hangingPunct="1">
              <a:buNone/>
              <a:defRPr/>
            </a:pPr>
            <a:r>
              <a:rPr lang="en-US" sz="3200" b="1" dirty="0"/>
              <a:t>Further Information</a:t>
            </a:r>
          </a:p>
          <a:p>
            <a:pPr lvl="0"/>
            <a:r>
              <a:rPr lang="en-US" b="1" dirty="0"/>
              <a:t>Visit </a:t>
            </a:r>
            <a:endParaRPr lang="en-US" dirty="0"/>
          </a:p>
          <a:p>
            <a:pPr lvl="1"/>
            <a:r>
              <a:rPr lang="en-US" b="1" u="sng" dirty="0" err="1">
                <a:hlinkClick r:id="rId3"/>
              </a:rPr>
              <a:t>alohahsap.org</a:t>
            </a:r>
            <a:endParaRPr lang="en-US" b="1" dirty="0"/>
          </a:p>
          <a:p>
            <a:pPr lvl="1"/>
            <a:r>
              <a:rPr lang="en-US" b="1" dirty="0" err="1">
                <a:hlinkClick r:id="rId4"/>
              </a:rPr>
              <a:t>smarterbalanced.org</a:t>
            </a:r>
            <a:endParaRPr lang="en-US" b="1" dirty="0"/>
          </a:p>
          <a:p>
            <a:pPr lvl="0"/>
            <a:r>
              <a:rPr lang="en-US" b="1" dirty="0"/>
              <a:t>Call, fax, or email the HSAP Help Desk</a:t>
            </a:r>
            <a:endParaRPr lang="en-US" dirty="0"/>
          </a:p>
          <a:p>
            <a:pPr lvl="1"/>
            <a:r>
              <a:rPr lang="en-US" b="1" dirty="0"/>
              <a:t>Hours: 7:30 am to 4:00 p.m. HST, Monday-Friday (except holidays)</a:t>
            </a:r>
            <a:endParaRPr lang="en-US" dirty="0"/>
          </a:p>
          <a:p>
            <a:pPr lvl="1"/>
            <a:r>
              <a:rPr lang="en-US" dirty="0"/>
              <a:t>Phone: 1-866-648-3712</a:t>
            </a:r>
          </a:p>
          <a:p>
            <a:pPr lvl="1"/>
            <a:r>
              <a:rPr lang="en-US" dirty="0"/>
              <a:t>Fax: 1-877-231-7813</a:t>
            </a:r>
          </a:p>
          <a:p>
            <a:pPr lvl="1"/>
            <a:r>
              <a:rPr lang="en-US" dirty="0"/>
              <a:t>Email: </a:t>
            </a:r>
            <a:r>
              <a:rPr lang="en-US" dirty="0" err="1">
                <a:hlinkClick r:id="rId5"/>
              </a:rPr>
              <a:t>HSAPHelpDesk@cambiumassessment.com</a:t>
            </a:r>
            <a:endParaRPr lang="en-US" dirty="0"/>
          </a:p>
        </p:txBody>
      </p:sp>
      <p:sp>
        <p:nvSpPr>
          <p:cNvPr id="2" name="Title 1"/>
          <p:cNvSpPr>
            <a:spLocks noGrp="1"/>
          </p:cNvSpPr>
          <p:nvPr>
            <p:ph type="title"/>
          </p:nvPr>
        </p:nvSpPr>
        <p:spPr/>
        <p:txBody>
          <a:bodyPr>
            <a:normAutofit/>
          </a:bodyPr>
          <a:lstStyle/>
          <a:p>
            <a:r>
              <a:rPr lang="en-US" dirty="0"/>
              <a:t>Thank You!</a:t>
            </a:r>
          </a:p>
        </p:txBody>
      </p:sp>
      <p:sp>
        <p:nvSpPr>
          <p:cNvPr id="4" name="Slide Number Placeholder 3">
            <a:extLst>
              <a:ext uri="{FF2B5EF4-FFF2-40B4-BE49-F238E27FC236}">
                <a16:creationId xmlns:a16="http://schemas.microsoft.com/office/drawing/2014/main" id="{6D3D34AF-C3D7-4086-AD22-C06865E4833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152012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E411EE4-671A-47B7-8993-20BADE4843BF}"/>
              </a:ext>
            </a:extLst>
          </p:cNvPr>
          <p:cNvSpPr>
            <a:spLocks noGrp="1"/>
          </p:cNvSpPr>
          <p:nvPr>
            <p:ph type="title"/>
          </p:nvPr>
        </p:nvSpPr>
        <p:spPr>
          <a:xfrm>
            <a:off x="429768" y="64008"/>
            <a:ext cx="11018520" cy="521208"/>
          </a:xfrm>
        </p:spPr>
        <p:txBody>
          <a:bodyPr>
            <a:normAutofit/>
          </a:bodyPr>
          <a:lstStyle/>
          <a:p>
            <a:r>
              <a:rPr lang="en-US" dirty="0"/>
              <a:t>Logging in to TIDE, continued</a:t>
            </a:r>
          </a:p>
        </p:txBody>
      </p:sp>
      <p:sp>
        <p:nvSpPr>
          <p:cNvPr id="8" name="Slide Number Placeholder 3">
            <a:extLst>
              <a:ext uri="{FF2B5EF4-FFF2-40B4-BE49-F238E27FC236}">
                <a16:creationId xmlns:a16="http://schemas.microsoft.com/office/drawing/2014/main" id="{48FE68EE-CACF-4BA8-AC11-E98B71507655}"/>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grpSp>
        <p:nvGrpSpPr>
          <p:cNvPr id="5" name="Group 4">
            <a:extLst>
              <a:ext uri="{FF2B5EF4-FFF2-40B4-BE49-F238E27FC236}">
                <a16:creationId xmlns:a16="http://schemas.microsoft.com/office/drawing/2014/main" id="{3A441390-76A3-497B-AD33-36AB3D57BF8E}"/>
              </a:ext>
            </a:extLst>
          </p:cNvPr>
          <p:cNvGrpSpPr/>
          <p:nvPr/>
        </p:nvGrpSpPr>
        <p:grpSpPr>
          <a:xfrm>
            <a:off x="3682495" y="1155360"/>
            <a:ext cx="3852128" cy="4547279"/>
            <a:chOff x="3682495" y="1155360"/>
            <a:chExt cx="3852128" cy="4547279"/>
          </a:xfrm>
        </p:grpSpPr>
        <p:pic>
          <p:nvPicPr>
            <p:cNvPr id="2" name="Picture 1">
              <a:extLst>
                <a:ext uri="{FF2B5EF4-FFF2-40B4-BE49-F238E27FC236}">
                  <a16:creationId xmlns:a16="http://schemas.microsoft.com/office/drawing/2014/main" id="{3F83383D-1246-4D58-B73C-B8D6943411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343432" y="1155360"/>
              <a:ext cx="3191191" cy="4547279"/>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7" name="Down Arrow 9">
              <a:extLst>
                <a:ext uri="{FF2B5EF4-FFF2-40B4-BE49-F238E27FC236}">
                  <a16:creationId xmlns:a16="http://schemas.microsoft.com/office/drawing/2014/main" id="{F8B0D5CE-F602-43CD-8C9A-E92FBFA6704F}"/>
                </a:ext>
              </a:extLst>
            </p:cNvPr>
            <p:cNvSpPr>
              <a:spLocks noChangeAspect="1"/>
            </p:cNvSpPr>
            <p:nvPr/>
          </p:nvSpPr>
          <p:spPr>
            <a:xfrm rot="16200000">
              <a:off x="3839121" y="4928494"/>
              <a:ext cx="483114" cy="796366"/>
            </a:xfrm>
            <a:prstGeom prst="downArrow">
              <a:avLst>
                <a:gd name="adj1" fmla="val 40337"/>
                <a:gd name="adj2" fmla="val 687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7986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Roles and Permissions</a:t>
            </a:r>
          </a:p>
        </p:txBody>
      </p:sp>
      <p:graphicFrame>
        <p:nvGraphicFramePr>
          <p:cNvPr id="2" name="Table 1"/>
          <p:cNvGraphicFramePr>
            <a:graphicFrameLocks noGrp="1" noChangeAspect="1"/>
          </p:cNvGraphicFramePr>
          <p:nvPr>
            <p:extLst>
              <p:ext uri="{D42A27DB-BD31-4B8C-83A1-F6EECF244321}">
                <p14:modId xmlns:p14="http://schemas.microsoft.com/office/powerpoint/2010/main" val="997895725"/>
              </p:ext>
            </p:extLst>
          </p:nvPr>
        </p:nvGraphicFramePr>
        <p:xfrm>
          <a:off x="1215045" y="1028881"/>
          <a:ext cx="9761910" cy="4344848"/>
        </p:xfrm>
        <a:graphic>
          <a:graphicData uri="http://schemas.openxmlformats.org/drawingml/2006/table">
            <a:tbl>
              <a:tblPr firstRow="1">
                <a:tableStyleId>{5C22544A-7EE6-4342-B048-85BDC9FD1C3A}</a:tableStyleId>
              </a:tblPr>
              <a:tblGrid>
                <a:gridCol w="4778871">
                  <a:extLst>
                    <a:ext uri="{9D8B030D-6E8A-4147-A177-3AD203B41FA5}">
                      <a16:colId xmlns:a16="http://schemas.microsoft.com/office/drawing/2014/main" val="20000"/>
                    </a:ext>
                  </a:extLst>
                </a:gridCol>
                <a:gridCol w="1695043">
                  <a:extLst>
                    <a:ext uri="{9D8B030D-6E8A-4147-A177-3AD203B41FA5}">
                      <a16:colId xmlns:a16="http://schemas.microsoft.com/office/drawing/2014/main" val="20001"/>
                    </a:ext>
                  </a:extLst>
                </a:gridCol>
                <a:gridCol w="1643998">
                  <a:extLst>
                    <a:ext uri="{9D8B030D-6E8A-4147-A177-3AD203B41FA5}">
                      <a16:colId xmlns:a16="http://schemas.microsoft.com/office/drawing/2014/main" val="20002"/>
                    </a:ext>
                  </a:extLst>
                </a:gridCol>
                <a:gridCol w="1643998">
                  <a:extLst>
                    <a:ext uri="{9D8B030D-6E8A-4147-A177-3AD203B41FA5}">
                      <a16:colId xmlns:a16="http://schemas.microsoft.com/office/drawing/2014/main" val="20003"/>
                    </a:ext>
                  </a:extLst>
                </a:gridCol>
              </a:tblGrid>
              <a:tr h="661863">
                <a:tc>
                  <a:txBody>
                    <a:bodyPr/>
                    <a:lstStyle/>
                    <a:p>
                      <a:pPr marL="73025" marR="73025">
                        <a:spcBef>
                          <a:spcPts val="400"/>
                        </a:spcBef>
                        <a:spcAft>
                          <a:spcPts val="400"/>
                        </a:spcAft>
                      </a:pPr>
                      <a:r>
                        <a:rPr lang="en-US" sz="1400" dirty="0">
                          <a:effectLst/>
                          <a:latin typeface="+mn-lt"/>
                        </a:rPr>
                        <a:t>Task</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b="1" dirty="0">
                          <a:solidFill>
                            <a:srgbClr val="FFFFFF"/>
                          </a:solidFill>
                          <a:effectLst/>
                          <a:latin typeface="+mn-lt"/>
                          <a:ea typeface="Times New Roman"/>
                          <a:cs typeface="Times New Roman"/>
                        </a:rPr>
                        <a:t>Test Coordinator</a:t>
                      </a:r>
                    </a:p>
                  </a:txBody>
                  <a:tcPr marL="0" marR="0" marT="0" marB="0" anchor="ctr"/>
                </a:tc>
                <a:tc>
                  <a:txBody>
                    <a:bodyPr/>
                    <a:lstStyle/>
                    <a:p>
                      <a:pPr marL="73025" marR="73025" algn="ctr">
                        <a:spcBef>
                          <a:spcPts val="400"/>
                        </a:spcBef>
                        <a:spcAft>
                          <a:spcPts val="400"/>
                        </a:spcAft>
                      </a:pPr>
                      <a:r>
                        <a:rPr lang="en-US" sz="1400" dirty="0">
                          <a:effectLst/>
                          <a:latin typeface="+mn-lt"/>
                        </a:rPr>
                        <a:t>Test Administrator</a:t>
                      </a:r>
                      <a:endParaRPr lang="en-US" sz="1400" b="1" dirty="0">
                        <a:solidFill>
                          <a:srgbClr val="FFFFFF"/>
                        </a:solidFill>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rPr>
                        <a:t>Teacher</a:t>
                      </a:r>
                      <a:endParaRPr lang="en-US" sz="1400" b="1" dirty="0">
                        <a:solidFill>
                          <a:srgbClr val="FFFFFF"/>
                        </a:solidFill>
                        <a:effectLst/>
                        <a:latin typeface="+mn-lt"/>
                        <a:ea typeface="Times New Roman"/>
                        <a:cs typeface="Times New Roman"/>
                      </a:endParaRPr>
                    </a:p>
                  </a:txBody>
                  <a:tcPr marL="0" marR="0" marT="0" marB="0" anchor="ctr"/>
                </a:tc>
                <a:extLst>
                  <a:ext uri="{0D108BD9-81ED-4DB2-BD59-A6C34878D82A}">
                    <a16:rowId xmlns:a16="http://schemas.microsoft.com/office/drawing/2014/main" val="10000"/>
                  </a:ext>
                </a:extLst>
              </a:tr>
              <a:tr h="464581">
                <a:tc>
                  <a:txBody>
                    <a:bodyPr/>
                    <a:lstStyle/>
                    <a:p>
                      <a:pPr marL="73025" marR="73025">
                        <a:spcBef>
                          <a:spcPts val="400"/>
                        </a:spcBef>
                        <a:spcAft>
                          <a:spcPts val="400"/>
                        </a:spcAft>
                      </a:pPr>
                      <a:r>
                        <a:rPr lang="en-US" sz="1400" u="none" dirty="0">
                          <a:effectLst/>
                          <a:latin typeface="+mn-lt"/>
                        </a:rPr>
                        <a:t>Viewing and Editing Students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r>
                        <a:rPr lang="en-US" sz="1400" dirty="0">
                          <a:effectLst/>
                          <a:latin typeface="+mn-lt"/>
                        </a:rPr>
                        <a:t> </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r>
                        <a:rPr lang="en-US" sz="1400" dirty="0">
                          <a:effectLst/>
                          <a:latin typeface="+mn-lt"/>
                        </a:rPr>
                        <a:t> </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1"/>
                  </a:ext>
                </a:extLst>
              </a:tr>
              <a:tr h="459772">
                <a:tc>
                  <a:txBody>
                    <a:bodyPr/>
                    <a:lstStyle/>
                    <a:p>
                      <a:pPr marL="509588" marR="73025" indent="0">
                        <a:spcBef>
                          <a:spcPts val="400"/>
                        </a:spcBef>
                        <a:spcAft>
                          <a:spcPts val="400"/>
                        </a:spcAft>
                      </a:pPr>
                      <a:r>
                        <a:rPr lang="en-US" sz="1400" u="none" dirty="0">
                          <a:effectLst/>
                          <a:latin typeface="+mn-lt"/>
                          <a:ea typeface="Times New Roman"/>
                          <a:cs typeface="Times New Roman"/>
                        </a:rPr>
                        <a:t>Editing Student Designated Support Test Tools</a:t>
                      </a: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314095171"/>
                  </a:ext>
                </a:extLst>
              </a:tr>
              <a:tr h="459772">
                <a:tc>
                  <a:txBody>
                    <a:bodyPr/>
                    <a:lstStyle/>
                    <a:p>
                      <a:pPr marL="509588" marR="73025" indent="0">
                        <a:spcBef>
                          <a:spcPts val="400"/>
                        </a:spcBef>
                        <a:spcAft>
                          <a:spcPts val="400"/>
                        </a:spcAft>
                      </a:pPr>
                      <a:r>
                        <a:rPr lang="en-US" sz="1400" u="none" dirty="0">
                          <a:effectLst/>
                          <a:latin typeface="+mn-lt"/>
                          <a:ea typeface="Times New Roman"/>
                          <a:cs typeface="Times New Roman"/>
                        </a:rPr>
                        <a:t>Editing Student Universal Tools Test Tools</a:t>
                      </a: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r>
                        <a:rPr lang="en-US" sz="1400" dirty="0">
                          <a:effectLst/>
                          <a:latin typeface="+mn-lt"/>
                        </a:rPr>
                        <a:t> </a:t>
                      </a:r>
                      <a:endParaRPr lang="en-US" sz="1400" dirty="0">
                        <a:effectLst/>
                        <a:latin typeface="+mn-lt"/>
                        <a:ea typeface="Times New Roman"/>
                        <a:cs typeface="Times New Roman"/>
                      </a:endParaRPr>
                    </a:p>
                  </a:txBody>
                  <a:tcPr marL="0" marR="0" marT="0" marB="0" anchor="ctr"/>
                </a:tc>
                <a:tc>
                  <a:txBody>
                    <a:bodyPr/>
                    <a:lstStyle/>
                    <a:p>
                      <a:pPr marL="73025" marR="73025" lvl="0" indent="0" algn="ctr" defTabSz="685800" rtl="0" eaLnBrk="1" fontAlgn="auto" latinLnBrk="0" hangingPunct="1">
                        <a:lnSpc>
                          <a:spcPct val="100000"/>
                        </a:lnSpc>
                        <a:spcBef>
                          <a:spcPts val="400"/>
                        </a:spcBef>
                        <a:spcAft>
                          <a:spcPts val="400"/>
                        </a:spcAft>
                        <a:buClrTx/>
                        <a:buSzTx/>
                        <a:buFontTx/>
                        <a:buNone/>
                        <a:tabLst/>
                        <a:defRPr/>
                      </a:pPr>
                      <a:r>
                        <a:rPr lang="en-US" sz="1400" dirty="0">
                          <a:effectLst/>
                          <a:latin typeface="+mn-lt"/>
                          <a:sym typeface="Wingdings"/>
                        </a:rPr>
                        <a:t></a:t>
                      </a:r>
                      <a:r>
                        <a:rPr lang="en-US" sz="1400" dirty="0">
                          <a:effectLst/>
                          <a:latin typeface="+mn-lt"/>
                        </a:rPr>
                        <a:t> </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818170688"/>
                  </a:ext>
                </a:extLst>
              </a:tr>
              <a:tr h="459772">
                <a:tc>
                  <a:txBody>
                    <a:bodyPr/>
                    <a:lstStyle/>
                    <a:p>
                      <a:pPr marL="73025" marR="73025">
                        <a:spcBef>
                          <a:spcPts val="400"/>
                        </a:spcBef>
                        <a:spcAft>
                          <a:spcPts val="400"/>
                        </a:spcAft>
                      </a:pPr>
                      <a:r>
                        <a:rPr lang="en-US" sz="1400" u="none" dirty="0">
                          <a:effectLst/>
                          <a:latin typeface="+mn-lt"/>
                        </a:rPr>
                        <a:t>Adding and Uploading User Accounts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2"/>
                  </a:ext>
                </a:extLst>
              </a:tr>
              <a:tr h="459772">
                <a:tc>
                  <a:txBody>
                    <a:bodyPr/>
                    <a:lstStyle/>
                    <a:p>
                      <a:pPr marL="73025" marR="73025">
                        <a:spcBef>
                          <a:spcPts val="400"/>
                        </a:spcBef>
                        <a:spcAft>
                          <a:spcPts val="400"/>
                        </a:spcAft>
                      </a:pPr>
                      <a:r>
                        <a:rPr lang="en-US" sz="1400" u="none" dirty="0">
                          <a:effectLst/>
                          <a:latin typeface="+mn-lt"/>
                        </a:rPr>
                        <a:t>Viewing and Editing User Details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3"/>
                  </a:ext>
                </a:extLst>
              </a:tr>
              <a:tr h="459772">
                <a:tc>
                  <a:txBody>
                    <a:bodyPr/>
                    <a:lstStyle/>
                    <a:p>
                      <a:pPr marL="73025" marR="73025">
                        <a:spcBef>
                          <a:spcPts val="400"/>
                        </a:spcBef>
                        <a:spcAft>
                          <a:spcPts val="400"/>
                        </a:spcAft>
                      </a:pPr>
                      <a:r>
                        <a:rPr lang="en-US" sz="1400" u="none" dirty="0">
                          <a:effectLst/>
                          <a:latin typeface="+mn-lt"/>
                        </a:rPr>
                        <a:t>Creating and Uploading Testing Incident Requests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4"/>
                  </a:ext>
                </a:extLst>
              </a:tr>
              <a:tr h="459772">
                <a:tc>
                  <a:txBody>
                    <a:bodyPr/>
                    <a:lstStyle/>
                    <a:p>
                      <a:pPr marL="73025" marR="73025">
                        <a:spcBef>
                          <a:spcPts val="400"/>
                        </a:spcBef>
                        <a:spcAft>
                          <a:spcPts val="400"/>
                        </a:spcAft>
                      </a:pPr>
                      <a:r>
                        <a:rPr lang="en-US" sz="1400" u="none" dirty="0">
                          <a:effectLst/>
                          <a:latin typeface="+mn-lt"/>
                          <a:ea typeface="Times New Roman"/>
                          <a:cs typeface="Times New Roman"/>
                        </a:rPr>
                        <a:t>Working with Rosters of Students</a:t>
                      </a: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5"/>
                  </a:ext>
                </a:extLst>
              </a:tr>
              <a:tr h="459772">
                <a:tc>
                  <a:txBody>
                    <a:bodyPr/>
                    <a:lstStyle/>
                    <a:p>
                      <a:pPr marL="73025" marR="73025">
                        <a:spcBef>
                          <a:spcPts val="400"/>
                        </a:spcBef>
                        <a:spcAft>
                          <a:spcPts val="400"/>
                        </a:spcAft>
                      </a:pPr>
                      <a:r>
                        <a:rPr lang="en-US" sz="1400" u="none" dirty="0">
                          <a:effectLst/>
                          <a:latin typeface="+mn-lt"/>
                          <a:ea typeface="Times New Roman"/>
                          <a:cs typeface="Times New Roman"/>
                        </a:rPr>
                        <a:t>Generating Plans and Managing Testing</a:t>
                      </a:r>
                      <a:r>
                        <a:rPr lang="en-US" sz="1400" u="none" baseline="0" dirty="0">
                          <a:effectLst/>
                          <a:latin typeface="+mn-lt"/>
                          <a:ea typeface="Times New Roman"/>
                          <a:cs typeface="Times New Roman"/>
                        </a:rPr>
                        <a:t> Reports</a:t>
                      </a:r>
                      <a:endParaRPr lang="en-US" sz="1400" u="none"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tc>
                  <a:txBody>
                    <a:bodyPr/>
                    <a:lstStyle/>
                    <a:p>
                      <a:pPr marL="73025" marR="73025" algn="ctr">
                        <a:spcBef>
                          <a:spcPts val="400"/>
                        </a:spcBef>
                        <a:spcAft>
                          <a:spcPts val="400"/>
                        </a:spcAft>
                      </a:pPr>
                      <a:r>
                        <a:rPr lang="en-US" sz="1400" dirty="0">
                          <a:effectLst/>
                          <a:latin typeface="+mn-lt"/>
                          <a:sym typeface="Wingdings"/>
                        </a:rPr>
                        <a:t></a:t>
                      </a:r>
                      <a:endParaRPr lang="en-US" sz="1400" dirty="0">
                        <a:effectLst/>
                        <a:latin typeface="+mn-lt"/>
                        <a:ea typeface="Times New Roman"/>
                        <a:cs typeface="Times New Roman"/>
                      </a:endParaRPr>
                    </a:p>
                  </a:txBody>
                  <a:tcPr marL="0" marR="0" marT="0" marB="0" anchor="ctr"/>
                </a:tc>
                <a:extLst>
                  <a:ext uri="{0D108BD9-81ED-4DB2-BD59-A6C34878D82A}">
                    <a16:rowId xmlns:a16="http://schemas.microsoft.com/office/drawing/2014/main" val="10006"/>
                  </a:ext>
                </a:extLst>
              </a:tr>
            </a:tbl>
          </a:graphicData>
        </a:graphic>
      </p:graphicFrame>
      <p:sp>
        <p:nvSpPr>
          <p:cNvPr id="3" name="Rectangle 2"/>
          <p:cNvSpPr/>
          <p:nvPr/>
        </p:nvSpPr>
        <p:spPr>
          <a:xfrm>
            <a:off x="300043" y="5629064"/>
            <a:ext cx="11591914" cy="400110"/>
          </a:xfrm>
          <a:prstGeom prst="rect">
            <a:avLst/>
          </a:prstGeom>
        </p:spPr>
        <p:txBody>
          <a:bodyPr wrap="square">
            <a:spAutoFit/>
          </a:bodyPr>
          <a:lstStyle/>
          <a:p>
            <a:pPr algn="ctr"/>
            <a:r>
              <a:rPr lang="en-US" sz="2000" dirty="0">
                <a:solidFill>
                  <a:srgbClr val="53565A"/>
                </a:solidFill>
                <a:latin typeface="+mn-lt"/>
                <a:ea typeface="Arial" pitchFamily="34" charset="0"/>
                <a:cs typeface="Franklin Gothic Book" pitchFamily="34" charset="0"/>
              </a:rPr>
              <a:t>For a detailed list of user roles and associated permissions, see the </a:t>
            </a:r>
            <a:r>
              <a:rPr lang="en-US" sz="2000" i="1" dirty="0">
                <a:solidFill>
                  <a:srgbClr val="53565A"/>
                </a:solidFill>
                <a:latin typeface="+mn-lt"/>
                <a:ea typeface="Arial" pitchFamily="34" charset="0"/>
                <a:cs typeface="Franklin Gothic Book" pitchFamily="34" charset="0"/>
              </a:rPr>
              <a:t>HSAP User Roles &amp; Access </a:t>
            </a:r>
            <a:r>
              <a:rPr lang="en-US" sz="2000" dirty="0">
                <a:solidFill>
                  <a:srgbClr val="53565A"/>
                </a:solidFill>
                <a:latin typeface="+mn-lt"/>
                <a:ea typeface="Arial" pitchFamily="34" charset="0"/>
                <a:cs typeface="Franklin Gothic Book" pitchFamily="34" charset="0"/>
              </a:rPr>
              <a:t>document.</a:t>
            </a:r>
          </a:p>
        </p:txBody>
      </p:sp>
      <p:sp>
        <p:nvSpPr>
          <p:cNvPr id="6" name="Slide Number Placeholder 3">
            <a:extLst>
              <a:ext uri="{FF2B5EF4-FFF2-40B4-BE49-F238E27FC236}">
                <a16:creationId xmlns:a16="http://schemas.microsoft.com/office/drawing/2014/main" id="{80754837-0041-41D1-B80B-7B76B13735E1}"/>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341255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TIDE Home Page</a:t>
            </a:r>
          </a:p>
        </p:txBody>
      </p:sp>
      <p:grpSp>
        <p:nvGrpSpPr>
          <p:cNvPr id="4" name="Group 3">
            <a:extLst>
              <a:ext uri="{FF2B5EF4-FFF2-40B4-BE49-F238E27FC236}">
                <a16:creationId xmlns:a16="http://schemas.microsoft.com/office/drawing/2014/main" id="{593A3C7B-B688-4EE9-B2E0-A7C71D860EBF}"/>
              </a:ext>
            </a:extLst>
          </p:cNvPr>
          <p:cNvGrpSpPr/>
          <p:nvPr/>
        </p:nvGrpSpPr>
        <p:grpSpPr>
          <a:xfrm>
            <a:off x="1547793" y="774566"/>
            <a:ext cx="8397314" cy="5308868"/>
            <a:chOff x="1786153" y="1446838"/>
            <a:chExt cx="7684494" cy="4858217"/>
          </a:xfrm>
        </p:grpSpPr>
        <p:pic>
          <p:nvPicPr>
            <p:cNvPr id="5" name="Picture 4">
              <a:extLst>
                <a:ext uri="{FF2B5EF4-FFF2-40B4-BE49-F238E27FC236}">
                  <a16:creationId xmlns:a16="http://schemas.microsoft.com/office/drawing/2014/main" id="{7C9E7669-C1B3-42B6-98D3-21BA88FCEFB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5909" y="1446838"/>
              <a:ext cx="7044738" cy="485821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Rectangle 1">
              <a:extLst>
                <a:ext uri="{FF2B5EF4-FFF2-40B4-BE49-F238E27FC236}">
                  <a16:creationId xmlns:a16="http://schemas.microsoft.com/office/drawing/2014/main" id="{0420E20D-3003-4136-BA77-377E19F95F3B}"/>
                </a:ext>
              </a:extLst>
            </p:cNvPr>
            <p:cNvSpPr/>
            <p:nvPr/>
          </p:nvSpPr>
          <p:spPr>
            <a:xfrm>
              <a:off x="2425909" y="2113550"/>
              <a:ext cx="2391380" cy="41915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E93CC086-4034-443F-8FE5-A53F4183132F}"/>
                </a:ext>
              </a:extLst>
            </p:cNvPr>
            <p:cNvSpPr/>
            <p:nvPr/>
          </p:nvSpPr>
          <p:spPr>
            <a:xfrm rot="10800000">
              <a:off x="1786153" y="3875946"/>
              <a:ext cx="770932" cy="374754"/>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Slide Number Placeholder 3">
            <a:extLst>
              <a:ext uri="{FF2B5EF4-FFF2-40B4-BE49-F238E27FC236}">
                <a16:creationId xmlns:a16="http://schemas.microsoft.com/office/drawing/2014/main" id="{233404DD-3630-49C9-904D-F16DA6411E7B}"/>
              </a:ext>
            </a:extLst>
          </p:cNvPr>
          <p:cNvSpPr>
            <a:spLocks noGrp="1"/>
          </p:cNvSpPr>
          <p:nvPr>
            <p:ph type="sldNum" sz="quarter" idx="10"/>
          </p:nvPr>
        </p:nvSpPr>
        <p:spPr>
          <a:xfrm>
            <a:off x="11309267" y="6444777"/>
            <a:ext cx="706657" cy="278820"/>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3477EC8-074D-41C4-94AE-E9EA7CEEA348}" type="slidenum">
              <a:rPr kumimoji="0" lang="en-US" sz="1000" b="0" i="0" u="none" strike="noStrike" kern="1200" cap="none" spc="0" normalizeH="0" baseline="0" noProof="0" smtClean="0">
                <a:ln>
                  <a:noFill/>
                </a:ln>
                <a:effectLst/>
                <a:uLnTx/>
                <a:uFillTx/>
                <a:latin typeface="Arial"/>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000" b="0" i="0" u="none" strike="noStrike" kern="1200" cap="none" spc="0" normalizeH="0" baseline="0" noProof="0" dirty="0">
              <a:ln>
                <a:noFill/>
              </a:ln>
              <a:effectLst/>
              <a:uLnTx/>
              <a:uFillTx/>
              <a:latin typeface="Arial"/>
              <a:ea typeface="ＭＳ Ｐゴシック" charset="-128"/>
              <a:cs typeface="+mn-cs"/>
            </a:endParaRPr>
          </a:p>
        </p:txBody>
      </p:sp>
    </p:spTree>
    <p:extLst>
      <p:ext uri="{BB962C8B-B14F-4D97-AF65-F5344CB8AC3E}">
        <p14:creationId xmlns:p14="http://schemas.microsoft.com/office/powerpoint/2010/main" val="2108561742"/>
      </p:ext>
    </p:extLst>
  </p:cSld>
  <p:clrMapOvr>
    <a:masterClrMapping/>
  </p:clrMapOvr>
</p:sld>
</file>

<file path=ppt/theme/theme1.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IR 2017 Board Revised Colors">
      <a:dk1>
        <a:srgbClr val="595959"/>
      </a:dk1>
      <a:lt1>
        <a:srgbClr val="FFFFFF"/>
      </a:lt1>
      <a:dk2>
        <a:srgbClr val="319EFF"/>
      </a:dk2>
      <a:lt2>
        <a:srgbClr val="EAEAEA"/>
      </a:lt2>
      <a:accent1>
        <a:srgbClr val="003462"/>
      </a:accent1>
      <a:accent2>
        <a:srgbClr val="319EFF"/>
      </a:accent2>
      <a:accent3>
        <a:srgbClr val="00A791"/>
      </a:accent3>
      <a:accent4>
        <a:srgbClr val="F16114"/>
      </a:accent4>
      <a:accent5>
        <a:srgbClr val="EFB219"/>
      </a:accent5>
      <a:accent6>
        <a:srgbClr val="62CDFF"/>
      </a:accent6>
      <a:hlink>
        <a:srgbClr val="1707FC"/>
      </a:hlink>
      <a:folHlink>
        <a:srgbClr val="7030A0"/>
      </a:folHlink>
    </a:clrScheme>
    <a:fontScheme name="AIR Board 2017">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02FE0A892F7A4E873E430CECCB90B2" ma:contentTypeVersion="14" ma:contentTypeDescription="Create a new document." ma:contentTypeScope="" ma:versionID="4e0dd063982ef514c9bef2fa027757df">
  <xsd:schema xmlns:xsd="http://www.w3.org/2001/XMLSchema" xmlns:xs="http://www.w3.org/2001/XMLSchema" xmlns:p="http://schemas.microsoft.com/office/2006/metadata/properties" xmlns:ns2="3c8d6406-deae-4a0d-a95e-fe53ed4a1ace" xmlns:ns3="60b788f9-dbc8-42fd-99f2-081ed83a52df" targetNamespace="http://schemas.microsoft.com/office/2006/metadata/properties" ma:root="true" ma:fieldsID="738976e4ffa5892bc7055073d539a1ea" ns2:_="" ns3:_="">
    <xsd:import namespace="3c8d6406-deae-4a0d-a95e-fe53ed4a1ace"/>
    <xsd:import namespace="60b788f9-dbc8-42fd-99f2-081ed83a52df"/>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DateTaken" minOccurs="0"/>
                <xsd:element ref="ns3:MediaServiceAutoTags" minOccurs="0"/>
                <xsd:element ref="ns3:MediaServiceOCR" minOccurs="0"/>
                <xsd:element ref="ns2:SharedWithUsers" minOccurs="0"/>
                <xsd:element ref="ns2: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8d6406-deae-4a0d-a95e-fe53ed4a1ace" elementFormDefault="qualified">
    <xsd:import namespace="http://schemas.microsoft.com/office/2006/documentManagement/types"/>
    <xsd:import namespace="http://schemas.microsoft.com/office/infopath/2007/PartnerControls"/>
    <xsd:element name="TaxKeywordTaxHTField" ma:index="5" nillable="true" ma:taxonomy="true" ma:internalName="TaxKeywordTaxHTField" ma:taxonomyFieldName="TaxKeyword" ma:displayName="Enterprise Keywords" ma:fieldId="{23f27201-bee3-471e-b2e7-b64fd8b7ca38}" ma:taxonomyMulti="true" ma:sspId="b31da6f4-e52d-49d7-b108-9c7783d77463" ma:termSetId="00000000-0000-0000-0000-000000000000" ma:anchorId="00000000-0000-0000-0000-000000000000" ma:open="true" ma:isKeyword="true">
      <xsd:complexType>
        <xsd:sequence>
          <xsd:element ref="pc:Terms" minOccurs="0" maxOccurs="1"/>
        </xsd:sequence>
      </xsd:complexType>
    </xsd:element>
    <xsd:element name="TaxCatchAll" ma:index="6" nillable="true" ma:displayName="Taxonomy Catch All Column" ma:hidden="true" ma:list="{e73a1ff6-86fb-473b-a6f0-b1e373db686c}" ma:internalName="TaxCatchAll" ma:showField="CatchAllData" ma:web="3c8d6406-deae-4a0d-a95e-fe53ed4a1ace">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b788f9-dbc8-42fd-99f2-081ed83a52d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KeywordTaxHTField xmlns="3c8d6406-deae-4a0d-a95e-fe53ed4a1ace">
      <Terms xmlns="http://schemas.microsoft.com/office/infopath/2007/PartnerControls">
        <TermInfo xmlns="http://schemas.microsoft.com/office/infopath/2007/PartnerControls">
          <TermName xmlns="http://schemas.microsoft.com/office/infopath/2007/PartnerControls">Add appropriate tags for accessibility</TermName>
          <TermId xmlns="http://schemas.microsoft.com/office/infopath/2007/PartnerControls">eab204ad-ef36-4d01-a7c0-674086fd960c</TermId>
        </TermInfo>
      </Terms>
    </TaxKeywordTaxHTField>
    <TaxCatchAll xmlns="3c8d6406-deae-4a0d-a95e-fe53ed4a1ace">
      <Value>1327</Value>
    </TaxCatchAl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856E589-4E37-4CEF-AE27-D2D8D930A0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8d6406-deae-4a0d-a95e-fe53ed4a1ace"/>
    <ds:schemaRef ds:uri="60b788f9-dbc8-42fd-99f2-081ed83a52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1EAC94F-0CB7-47E2-B1CC-A0F105248E94}">
  <ds:schemaRefs>
    <ds:schemaRef ds:uri="http://purl.org/dc/elements/1.1/"/>
    <ds:schemaRef ds:uri="http://schemas.microsoft.com/office/2006/metadata/properties"/>
    <ds:schemaRef ds:uri="3c8d6406-deae-4a0d-a95e-fe53ed4a1ace"/>
    <ds:schemaRef ds:uri="http://schemas.microsoft.com/office/2006/documentManagement/types"/>
    <ds:schemaRef ds:uri="http://purl.org/dc/terms/"/>
    <ds:schemaRef ds:uri="http://schemas.microsoft.com/office/infopath/2007/PartnerControls"/>
    <ds:schemaRef ds:uri="http://purl.org/dc/dcmitype/"/>
    <ds:schemaRef ds:uri="60b788f9-dbc8-42fd-99f2-081ed83a52df"/>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63C77B6-D79C-4692-AE58-9EB660BFA0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2018 AIR PPT</Template>
  <TotalTime>22145</TotalTime>
  <Words>8485</Words>
  <Application>Microsoft Office PowerPoint</Application>
  <PresentationFormat>Widescreen</PresentationFormat>
  <Paragraphs>613</Paragraphs>
  <Slides>65</Slides>
  <Notes>65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Arial</vt:lpstr>
      <vt:lpstr>Arial Narrow</vt:lpstr>
      <vt:lpstr>Calibri</vt:lpstr>
      <vt:lpstr>Franklin Gothic Book</vt:lpstr>
      <vt:lpstr>Franklin Gothic Medium</vt:lpstr>
      <vt:lpstr>Gill Sans MT</vt:lpstr>
      <vt:lpstr>ITC Franklin Gothic Std Bk Cd</vt:lpstr>
      <vt:lpstr>Times New Roman</vt:lpstr>
      <vt:lpstr>Cambium Assessment PPT</vt:lpstr>
      <vt:lpstr>Test Information Distribution Engine (TIDE)</vt:lpstr>
      <vt:lpstr>Objectives</vt:lpstr>
      <vt:lpstr>Activating Your Account</vt:lpstr>
      <vt:lpstr>Logging in to TIDE</vt:lpstr>
      <vt:lpstr>Logging in to TIDE, continued</vt:lpstr>
      <vt:lpstr>Resetting Your Password</vt:lpstr>
      <vt:lpstr>Logging in to TIDE, continued</vt:lpstr>
      <vt:lpstr>Roles and Permissions</vt:lpstr>
      <vt:lpstr>TIDE Home Page</vt:lpstr>
      <vt:lpstr>TIDE Tasks: Preparing for Testing</vt:lpstr>
      <vt:lpstr>TIDE Tasks: Administering Tests</vt:lpstr>
      <vt:lpstr>TIDE Tasks: After Testing</vt:lpstr>
      <vt:lpstr>TIDE Banner</vt:lpstr>
      <vt:lpstr>TIDE Banner: General Resources</vt:lpstr>
      <vt:lpstr>Inbox: View Documents</vt:lpstr>
      <vt:lpstr>Inbox: Sending Files</vt:lpstr>
      <vt:lpstr>TIDE Banner: Manage Account</vt:lpstr>
      <vt:lpstr>Navigation Toolbars</vt:lpstr>
      <vt:lpstr>Help Text</vt:lpstr>
      <vt:lpstr>Quick Search</vt:lpstr>
      <vt:lpstr>Three Things All TIDE Users Must Know How To Do</vt:lpstr>
      <vt:lpstr>Add Records One at a Time</vt:lpstr>
      <vt:lpstr>Add Users One at a Time</vt:lpstr>
      <vt:lpstr>Add Rosters One at a Time</vt:lpstr>
      <vt:lpstr>Add Rosters One at a Time, continued</vt:lpstr>
      <vt:lpstr>Modify Records One at a Time</vt:lpstr>
      <vt:lpstr>Modify Users One at a Time</vt:lpstr>
      <vt:lpstr>Modify Students One at a Time</vt:lpstr>
      <vt:lpstr>Modify Students One at a Time, continued</vt:lpstr>
      <vt:lpstr>Modify Students One at a Time, continued</vt:lpstr>
      <vt:lpstr>Modify Rosters One at a Time</vt:lpstr>
      <vt:lpstr>Upload Multiple Records at Once</vt:lpstr>
      <vt:lpstr>Upload Users</vt:lpstr>
      <vt:lpstr>Upload Users, continued</vt:lpstr>
      <vt:lpstr>Upload Student Settings</vt:lpstr>
      <vt:lpstr>Upload Student Settings, continued</vt:lpstr>
      <vt:lpstr>Upload Rosters</vt:lpstr>
      <vt:lpstr>Students</vt:lpstr>
      <vt:lpstr>Frequency Distribution Reports</vt:lpstr>
      <vt:lpstr>Frequency Distribution Reports, continued</vt:lpstr>
      <vt:lpstr>Test Settings and Tools</vt:lpstr>
      <vt:lpstr>View/Edit Test Settings and Tools</vt:lpstr>
      <vt:lpstr>View/Edit Test Settings and Tools Results</vt:lpstr>
      <vt:lpstr>View/Edit Test Settings and Tools Results, continued</vt:lpstr>
      <vt:lpstr>Upload Test Settings and Tools</vt:lpstr>
      <vt:lpstr>Testing Incidents</vt:lpstr>
      <vt:lpstr>Create Testing Incidents</vt:lpstr>
      <vt:lpstr>Status of Testing Incidents</vt:lpstr>
      <vt:lpstr>View Testing Incidents</vt:lpstr>
      <vt:lpstr>View Testing Incidents Results</vt:lpstr>
      <vt:lpstr>Upload Testing Incidents</vt:lpstr>
      <vt:lpstr>Monitoring Test Progress</vt:lpstr>
      <vt:lpstr>Plan and Manage Testing</vt:lpstr>
      <vt:lpstr>Plan and Manage Testing Results</vt:lpstr>
      <vt:lpstr>Plan and Manage Testing Examples</vt:lpstr>
      <vt:lpstr>Participation Report for SSID</vt:lpstr>
      <vt:lpstr>Test Session Monitoring Report</vt:lpstr>
      <vt:lpstr>Status of Students Tested</vt:lpstr>
      <vt:lpstr>Test Status Code Report</vt:lpstr>
      <vt:lpstr>Data Management</vt:lpstr>
      <vt:lpstr>Non-Participation Codes</vt:lpstr>
      <vt:lpstr>Reasons for Non-Participation</vt:lpstr>
      <vt:lpstr>View Reasons for Non-Participation Results</vt:lpstr>
      <vt:lpstr>Contact Your Help Desk</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subject/>
  <dc:creator>Guzman, Raphaela</dc:creator>
  <cp:keywords>Add appropriate tags for accessibility</cp:keywords>
  <cp:lastModifiedBy>Emily MacGillivray</cp:lastModifiedBy>
  <cp:revision>214</cp:revision>
  <cp:lastPrinted>2017-10-19T00:36:21Z</cp:lastPrinted>
  <dcterms:created xsi:type="dcterms:W3CDTF">2020-02-03T21:37:34Z</dcterms:created>
  <dcterms:modified xsi:type="dcterms:W3CDTF">2022-03-17T01:42:53Z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8b327038-9672-44f6-b820-c0a9711a584d</vt:lpwstr>
  </property>
  <property fmtid="{D5CDD505-2E9C-101B-9397-08002B2CF9AE}" pid="3" name="ContentTypeId">
    <vt:lpwstr>0x0101002602FE0A892F7A4E873E430CECCB90B2</vt:lpwstr>
  </property>
  <property fmtid="{D5CDD505-2E9C-101B-9397-08002B2CF9AE}" pid="4" name="TaxKeyword">
    <vt:lpwstr>403;#Add appropriate tags for accessibility|eab204ad-ef36-4d01-a7c0-674086fd960c</vt:lpwstr>
  </property>
</Properties>
</file>