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Montserrat Light"/>
      <p:regular r:id="rId25"/>
      <p:bold r:id="rId26"/>
      <p:italic r:id="rId27"/>
      <p:boldItalic r:id="rId28"/>
    </p:embeddedFont>
    <p:embeddedFont>
      <p:font typeface="Montserrat ExtraBold"/>
      <p:bold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Light-bold.fntdata"/><Relationship Id="rId25" Type="http://schemas.openxmlformats.org/officeDocument/2006/relationships/font" Target="fonts/MontserratLight-regular.fntdata"/><Relationship Id="rId28" Type="http://schemas.openxmlformats.org/officeDocument/2006/relationships/font" Target="fonts/MontserratLight-boldItalic.fntdata"/><Relationship Id="rId27" Type="http://schemas.openxmlformats.org/officeDocument/2006/relationships/font" Target="fonts/Montserrat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Extra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MontserratExtraBold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hsa.tds.cambiumast.com/testadmin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hsapt.tds.cambiumast.com/testadmin" TargetMode="External"/><Relationship Id="rId3" Type="http://schemas.openxmlformats.org/officeDocument/2006/relationships/hyperlink" Target="https://hsa.tds.cambiumast.com/testadmin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Remember turn chat feature off between participants and only allow chats to be directed to host. This will prevent student-to-student communications that could compromise the security of the test.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"/>
              <a:t>Place this link in the chat box in case if students do not have it in advance.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"/>
              <a:t>Make sure to launch your test now from the </a:t>
            </a:r>
            <a:r>
              <a:rPr lang="en" u="sng">
                <a:hlinkClick r:id="rId2"/>
              </a:rPr>
              <a:t>TA Live Site</a:t>
            </a:r>
            <a:r>
              <a:rPr lang="en"/>
              <a:t>, if you have not already.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8049c6990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8049c699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8049c6990_0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8049c699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8049c6990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8049c699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You may remove this slide if it will confuse the student or replace with another screen capture using AVA.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8049c6990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8049c699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Remember to approve all appropriate students for the appropriate tests.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6aabc7e4c_1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6aabc7e4c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Update this information as applicable.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Delete bullets in the slide that do not apply because you have provided the information in advance.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Remember that the testing session ID must be launched no earlier than 30 minutes prior to students entering the site. The platform is only allowed to idle without activity for a maximum of 30 minutes.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Use slides 3-10 for a training day only.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Make sure to launch your practice test now: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https://hsapt.tds.cambiumast.com/testadmin</a:t>
            </a:r>
            <a:r>
              <a:rPr lang="en"/>
              <a:t>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Remember that this is different from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TA Live Site</a:t>
            </a:r>
            <a:r>
              <a:rPr lang="en"/>
              <a:t>, which should be used to launch interim assessments.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You may need to place the student site URL in the chatbox if students do not have it in advance.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6aabc7e4c_1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6aabc7e4c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8049c6990_0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8049c699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8049c6990_0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8049c699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6aabc7e4c_1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6aabc7e4c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7aae4ebf6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7aae4ebf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6aabc7e4c_1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6aabc7e4c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Remember to approve all appropriate students for the appropriate tests.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rgbClr val="000000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indent="-368300" lvl="1" marL="9144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indent="-368300" lvl="2" marL="13716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indent="-368300" lvl="3" marL="18288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indent="-368300" lvl="4" marL="22860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indent="-368300" lvl="5" marL="27432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indent="-368300" lvl="6" marL="32004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indent="-368300" lvl="7" marL="365760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indent="-368300" lvl="8" marL="41148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b="1" sz="7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indent="-368300" lvl="1" marL="9144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indent="-368300" lvl="3" marL="18288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indent="-368300" lvl="4" marL="22860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indent="-368300" lvl="5" marL="27432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indent="-368300" lvl="6" marL="32004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indent="-368300" lvl="7" marL="36576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indent="-368300" lvl="8" marL="41148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indent="-368300" lvl="1" marL="9144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indent="-368300" lvl="3" marL="18288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indent="-368300" lvl="4" marL="22860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indent="-368300" lvl="5" marL="27432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indent="-368300" lvl="6" marL="32004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indent="-368300" lvl="7" marL="36576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indent="-368300" lvl="8" marL="4114800" rtl="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42" name="Google Shape;42;p8"/>
          <p:cNvSpPr txBox="1"/>
          <p:nvPr>
            <p:ph idx="3" type="body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" y="534577"/>
            <a:ext cx="82296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10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hsa.tds.cambiumast.com/studen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hsa.tds.cambiumast.com/student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Interim Assessments Online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idx="4294967295" type="ctrTitle"/>
          </p:nvPr>
        </p:nvSpPr>
        <p:spPr>
          <a:xfrm>
            <a:off x="347950" y="2269150"/>
            <a:ext cx="79725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Testing Day</a:t>
            </a:r>
            <a:endParaRPr sz="3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Montserrat Light"/>
                <a:ea typeface="Montserrat Light"/>
                <a:cs typeface="Montserrat Light"/>
                <a:sym typeface="Montserrat Light"/>
              </a:rPr>
              <a:t>Open this URL in your browser, and let’s begin!</a:t>
            </a:r>
            <a:endParaRPr sz="1800"/>
          </a:p>
        </p:txBody>
      </p:sp>
      <p:sp>
        <p:nvSpPr>
          <p:cNvPr id="146" name="Google Shape;146;p22"/>
          <p:cNvSpPr txBox="1"/>
          <p:nvPr>
            <p:ph idx="4294967295" type="subTitle"/>
          </p:nvPr>
        </p:nvSpPr>
        <p:spPr>
          <a:xfrm>
            <a:off x="622725" y="3567325"/>
            <a:ext cx="75615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https://hsa.tds.cambiumast.com/student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4156051" y="876183"/>
            <a:ext cx="775653" cy="874612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48" name="Google Shape;148;p22"/>
          <p:cNvSpPr/>
          <p:nvPr/>
        </p:nvSpPr>
        <p:spPr>
          <a:xfrm rot="1616626">
            <a:off x="3446195" y="1316993"/>
            <a:ext cx="462723" cy="483333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4006032" y="792600"/>
            <a:ext cx="198529" cy="21468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0" name="Google Shape;150;p22"/>
          <p:cNvSpPr/>
          <p:nvPr/>
        </p:nvSpPr>
        <p:spPr>
          <a:xfrm rot="2670174">
            <a:off x="3874757" y="1770043"/>
            <a:ext cx="148443" cy="146158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ctrTitle"/>
          </p:nvPr>
        </p:nvSpPr>
        <p:spPr>
          <a:xfrm>
            <a:off x="2169900" y="1079650"/>
            <a:ext cx="480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Ready to Start?</a:t>
            </a:r>
            <a:endParaRPr/>
          </a:p>
        </p:txBody>
      </p:sp>
      <p:sp>
        <p:nvSpPr>
          <p:cNvPr id="157" name="Google Shape;157;p23"/>
          <p:cNvSpPr txBox="1"/>
          <p:nvPr>
            <p:ph idx="1" type="subTitle"/>
          </p:nvPr>
        </p:nvSpPr>
        <p:spPr>
          <a:xfrm>
            <a:off x="2091500" y="2870327"/>
            <a:ext cx="48042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Testing Session ID: &lt;enter here&gt;</a:t>
            </a:r>
            <a:endParaRPr sz="24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Test Name: &lt;enter here&gt;</a:t>
            </a:r>
            <a:endParaRPr sz="2400"/>
          </a:p>
          <a:p>
            <a:pPr indent="0" lvl="0" marL="45720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3844325" y="805325"/>
            <a:ext cx="4963200" cy="72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/>
              <a:t>Enter your first name in the top row, and your SSID (ten numbers) in the second row.</a:t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1.</a:t>
            </a:r>
            <a:endParaRPr/>
          </a:p>
        </p:txBody>
      </p:sp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4325" y="1741725"/>
            <a:ext cx="4264249" cy="29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/>
          <p:nvPr/>
        </p:nvSpPr>
        <p:spPr>
          <a:xfrm>
            <a:off x="6363200" y="3044725"/>
            <a:ext cx="801600" cy="326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/>
          <p:nvPr/>
        </p:nvSpPr>
        <p:spPr>
          <a:xfrm>
            <a:off x="6363200" y="3978900"/>
            <a:ext cx="801600" cy="326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idx="1" type="body"/>
          </p:nvPr>
        </p:nvSpPr>
        <p:spPr>
          <a:xfrm>
            <a:off x="3844325" y="805325"/>
            <a:ext cx="4963200" cy="72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/>
              <a:t>Once you have logged in, confirm that it really is you!</a:t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5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2.</a:t>
            </a:r>
            <a:endParaRPr/>
          </a:p>
        </p:txBody>
      </p:sp>
      <p:sp>
        <p:nvSpPr>
          <p:cNvPr id="174" name="Google Shape;174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4325" y="1389550"/>
            <a:ext cx="4636251" cy="294240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/>
          <p:nvPr/>
        </p:nvSpPr>
        <p:spPr>
          <a:xfrm flipH="1">
            <a:off x="4868875" y="3856200"/>
            <a:ext cx="801600" cy="326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3844325" y="805325"/>
            <a:ext cx="4963200" cy="72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6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3.</a:t>
            </a:r>
            <a:endParaRPr/>
          </a:p>
        </p:txBody>
      </p:sp>
      <p:sp>
        <p:nvSpPr>
          <p:cNvPr id="183" name="Google Shape;183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3517375" y="911700"/>
            <a:ext cx="4963200" cy="72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b="1" lang="en" sz="2100"/>
              <a:t>Select the &lt;enter name of the test&gt;! </a:t>
            </a: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11523675" y="1671425"/>
            <a:ext cx="579900" cy="307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11678250" y="2798025"/>
            <a:ext cx="579900" cy="307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800" y="1718725"/>
            <a:ext cx="5287902" cy="24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3844325" y="805325"/>
            <a:ext cx="4963200" cy="72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4.</a:t>
            </a:r>
            <a:endParaRPr/>
          </a:p>
        </p:txBody>
      </p:sp>
      <p:sp>
        <p:nvSpPr>
          <p:cNvPr id="194" name="Google Shape;194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27"/>
          <p:cNvSpPr txBox="1"/>
          <p:nvPr>
            <p:ph idx="1" type="body"/>
          </p:nvPr>
        </p:nvSpPr>
        <p:spPr>
          <a:xfrm>
            <a:off x="3923500" y="864700"/>
            <a:ext cx="4963200" cy="72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/>
              <a:t>Wait here while I approve your test. Then you can get started!</a:t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437" y="1834850"/>
            <a:ext cx="5022976" cy="18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ctrTitle"/>
          </p:nvPr>
        </p:nvSpPr>
        <p:spPr>
          <a:xfrm>
            <a:off x="2169900" y="1079650"/>
            <a:ext cx="480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Help?</a:t>
            </a:r>
            <a:endParaRPr/>
          </a:p>
        </p:txBody>
      </p:sp>
      <p:sp>
        <p:nvSpPr>
          <p:cNvPr id="202" name="Google Shape;202;p28"/>
          <p:cNvSpPr txBox="1"/>
          <p:nvPr>
            <p:ph idx="1" type="subTitle"/>
          </p:nvPr>
        </p:nvSpPr>
        <p:spPr>
          <a:xfrm>
            <a:off x="1907675" y="2560352"/>
            <a:ext cx="4804200" cy="7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Chat me (in our </a:t>
            </a:r>
            <a:r>
              <a:rPr lang="en"/>
              <a:t>Zoom</a:t>
            </a:r>
            <a:r>
              <a:rPr lang="en"/>
              <a:t> chat)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Email me (enter email)</a:t>
            </a:r>
            <a:endParaRPr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Call me (enter number)</a:t>
            </a:r>
            <a:endParaRPr/>
          </a:p>
          <a:p>
            <a:pPr indent="0" lvl="0" marL="45720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Before we start...</a:t>
            </a:r>
            <a:endParaRPr sz="18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844325" y="805325"/>
            <a:ext cx="4839000" cy="354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Let’s make sure you have everything you need...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❏"/>
            </a:pPr>
            <a:r>
              <a:rPr lang="en" sz="1900"/>
              <a:t>SSID (this should be </a:t>
            </a:r>
            <a:r>
              <a:rPr lang="en" sz="1900" u="sng"/>
              <a:t>10</a:t>
            </a:r>
            <a:r>
              <a:rPr lang="en" sz="1900"/>
              <a:t> numbers)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/>
              <a:t>My Contact Information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/>
              <a:t>Testing Session ID</a:t>
            </a:r>
            <a:endParaRPr sz="19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012" scaled="0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4294967295" type="ctrTitle"/>
          </p:nvPr>
        </p:nvSpPr>
        <p:spPr>
          <a:xfrm>
            <a:off x="723300" y="1335175"/>
            <a:ext cx="7697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Training Site</a:t>
            </a:r>
            <a:endParaRPr sz="3600"/>
          </a:p>
        </p:txBody>
      </p:sp>
      <p:sp>
        <p:nvSpPr>
          <p:cNvPr id="75" name="Google Shape;75;p15"/>
          <p:cNvSpPr txBox="1"/>
          <p:nvPr>
            <p:ph idx="4294967295" type="subTitle"/>
          </p:nvPr>
        </p:nvSpPr>
        <p:spPr>
          <a:xfrm>
            <a:off x="723300" y="2258324"/>
            <a:ext cx="7697400" cy="13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</a:rPr>
              <a:t>Let’s take a look at what you will see when you take the interim assessment.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 u="sng">
                <a:solidFill>
                  <a:schemeClr val="hlink"/>
                </a:solidFill>
                <a:hlinkClick r:id="rId3"/>
              </a:rPr>
              <a:t>https://hsa.tds.cambiumast.com/student</a:t>
            </a:r>
            <a:r>
              <a:rPr b="1" lang="en" sz="2400">
                <a:solidFill>
                  <a:srgbClr val="FFFFFF"/>
                </a:solidFill>
              </a:rPr>
              <a:t> </a:t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descr="photo-1434030216411-0b793f4b4173.jpg"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200" y="228600"/>
            <a:ext cx="1113600" cy="1113600"/>
          </a:xfrm>
          <a:prstGeom prst="ellipse">
            <a:avLst/>
          </a:prstGeom>
          <a:noFill/>
          <a:ln cap="flat" cmpd="sng" w="114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 dir="5400000" dist="38100">
              <a:srgbClr val="000000">
                <a:alpha val="20000"/>
              </a:srgbClr>
            </a:outerShdw>
          </a:effectLst>
        </p:spPr>
      </p:pic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844325" y="805325"/>
            <a:ext cx="4963200" cy="72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/>
              <a:t>To see a training test, select the “Go to Practice Test Site” in the bottom left corner of the page.</a:t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1.</a:t>
            </a:r>
            <a:endParaRPr/>
          </a:p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725" y="1534025"/>
            <a:ext cx="3347347" cy="330467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5818600" y="4103700"/>
            <a:ext cx="801600" cy="326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1500" y="911700"/>
            <a:ext cx="2696576" cy="387274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844325" y="805325"/>
            <a:ext cx="4963200" cy="72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2.</a:t>
            </a:r>
            <a:endParaRPr/>
          </a:p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7"/>
          <p:cNvSpPr/>
          <p:nvPr/>
        </p:nvSpPr>
        <p:spPr>
          <a:xfrm flipH="1">
            <a:off x="2793025" y="1534025"/>
            <a:ext cx="801600" cy="326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 flipH="1">
            <a:off x="2793025" y="2408400"/>
            <a:ext cx="801600" cy="326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708175" y="190725"/>
            <a:ext cx="4963200" cy="72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b="1" lang="en"/>
              <a:t>Click the “On” buttons so they say “Off” and allow you to enter in information. 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8425" y="919427"/>
            <a:ext cx="2289099" cy="38552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/>
          <p:nvPr/>
        </p:nvSpPr>
        <p:spPr>
          <a:xfrm flipH="1">
            <a:off x="5925125" y="2810900"/>
            <a:ext cx="801600" cy="326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844325" y="805325"/>
            <a:ext cx="4963200" cy="72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3.</a:t>
            </a:r>
            <a:endParaRPr/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708175" y="304025"/>
            <a:ext cx="2206800" cy="455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Enter your first name in the top row, and your SSID (ten numbers) in the second row.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Enter the Session ID here. &lt;enter session ID&gt;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2275" y="911702"/>
            <a:ext cx="2289099" cy="385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/>
          <p:nvPr/>
        </p:nvSpPr>
        <p:spPr>
          <a:xfrm>
            <a:off x="7126025" y="1875850"/>
            <a:ext cx="801600" cy="326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7126025" y="2412150"/>
            <a:ext cx="801600" cy="326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8072475" y="3912600"/>
            <a:ext cx="801600" cy="326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844325" y="805325"/>
            <a:ext cx="4963200" cy="72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/>
              <a:t>Once you have logged in, confirm that it really is you!</a:t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4.</a:t>
            </a:r>
            <a:endParaRPr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4325" y="1389550"/>
            <a:ext cx="4636251" cy="294240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 flipH="1">
            <a:off x="4868875" y="3856200"/>
            <a:ext cx="801600" cy="326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844325" y="805325"/>
            <a:ext cx="4963200" cy="72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5.</a:t>
            </a:r>
            <a:endParaRPr/>
          </a:p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923500" y="864700"/>
            <a:ext cx="4963200" cy="72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/>
              <a:t>Select the &lt;enter name&gt; Training Test! When we take the Interim Assessments, you will select another test name.</a:t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8558" l="0" r="4507" t="0"/>
          <a:stretch/>
        </p:blipFill>
        <p:spPr>
          <a:xfrm>
            <a:off x="3844325" y="1978613"/>
            <a:ext cx="4963200" cy="23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6289425" y="1897150"/>
            <a:ext cx="579900" cy="307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6398600" y="3418275"/>
            <a:ext cx="579900" cy="307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3844325" y="805325"/>
            <a:ext cx="4963200" cy="72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6.</a:t>
            </a:r>
            <a:endParaRPr/>
          </a:p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3923500" y="864700"/>
            <a:ext cx="4963200" cy="72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/>
              <a:t>Wait here while I approve your test. Then you can get started!</a:t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437" y="1834850"/>
            <a:ext cx="5022976" cy="18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3C78D8"/>
      </a:accent1>
      <a:accent2>
        <a:srgbClr val="00FFFF"/>
      </a:accent2>
      <a:accent3>
        <a:srgbClr val="4050E5"/>
      </a:accent3>
      <a:accent4>
        <a:srgbClr val="C833FF"/>
      </a:accent4>
      <a:accent5>
        <a:srgbClr val="46E180"/>
      </a:accent5>
      <a:accent6>
        <a:srgbClr val="B8DF32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