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33"/>
  </p:notesMasterIdLst>
  <p:handoutMasterIdLst>
    <p:handoutMasterId r:id="rId34"/>
  </p:handoutMasterIdLst>
  <p:sldIdLst>
    <p:sldId id="294" r:id="rId5"/>
    <p:sldId id="438" r:id="rId6"/>
    <p:sldId id="403" r:id="rId7"/>
    <p:sldId id="440" r:id="rId8"/>
    <p:sldId id="404" r:id="rId9"/>
    <p:sldId id="468" r:id="rId10"/>
    <p:sldId id="455" r:id="rId11"/>
    <p:sldId id="462" r:id="rId12"/>
    <p:sldId id="457" r:id="rId13"/>
    <p:sldId id="427" r:id="rId14"/>
    <p:sldId id="428" r:id="rId15"/>
    <p:sldId id="431" r:id="rId16"/>
    <p:sldId id="458" r:id="rId17"/>
    <p:sldId id="460" r:id="rId18"/>
    <p:sldId id="461" r:id="rId19"/>
    <p:sldId id="429" r:id="rId20"/>
    <p:sldId id="432" r:id="rId21"/>
    <p:sldId id="469" r:id="rId22"/>
    <p:sldId id="435" r:id="rId23"/>
    <p:sldId id="472" r:id="rId24"/>
    <p:sldId id="471" r:id="rId25"/>
    <p:sldId id="470" r:id="rId26"/>
    <p:sldId id="434" r:id="rId27"/>
    <p:sldId id="463" r:id="rId28"/>
    <p:sldId id="464" r:id="rId29"/>
    <p:sldId id="436" r:id="rId30"/>
    <p:sldId id="437" r:id="rId31"/>
    <p:sldId id="473" r:id="rId32"/>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B49D917-01BE-425D-AD72-7B129B0059D6}">
          <p14:sldIdLst>
            <p14:sldId id="294"/>
            <p14:sldId id="438"/>
          </p14:sldIdLst>
        </p14:section>
        <p14:section name="Security and Consent" id="{D32B8551-F8DD-4A18-8988-ED65D77CEAC2}">
          <p14:sldIdLst>
            <p14:sldId id="403"/>
            <p14:sldId id="440"/>
          </p14:sldIdLst>
        </p14:section>
        <p14:section name="Technology Requirements" id="{72961453-CA37-4E13-B199-4499BE62ACD9}">
          <p14:sldIdLst>
            <p14:sldId id="404"/>
            <p14:sldId id="468"/>
            <p14:sldId id="455"/>
            <p14:sldId id="462"/>
          </p14:sldIdLst>
        </p14:section>
        <p14:section name="Student Interface" id="{9C54E92C-B8D0-4C48-9DDD-31760D4B2467}">
          <p14:sldIdLst>
            <p14:sldId id="457"/>
            <p14:sldId id="427"/>
            <p14:sldId id="428"/>
            <p14:sldId id="431"/>
            <p14:sldId id="458"/>
            <p14:sldId id="460"/>
            <p14:sldId id="461"/>
            <p14:sldId id="429"/>
            <p14:sldId id="432"/>
            <p14:sldId id="469"/>
            <p14:sldId id="435"/>
            <p14:sldId id="472"/>
            <p14:sldId id="471"/>
            <p14:sldId id="470"/>
            <p14:sldId id="434"/>
            <p14:sldId id="463"/>
          </p14:sldIdLst>
        </p14:section>
        <p14:section name="Ending a Test" id="{47A26DA5-46FB-4051-871D-907A3A156A9E}">
          <p14:sldIdLst>
            <p14:sldId id="464"/>
            <p14:sldId id="436"/>
            <p14:sldId id="437"/>
          </p14:sldIdLst>
        </p14:section>
        <p14:section name="Thank you!" id="{B915A4C1-B9AC-48EC-B787-D204784B9BD5}">
          <p14:sldIdLst>
            <p14:sldId id="473"/>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4" clrIdx="8">
    <p:extLst>
      <p:ext uri="{19B8F6BF-5375-455C-9EA6-DF929625EA0E}">
        <p15:presenceInfo xmlns:p15="http://schemas.microsoft.com/office/powerpoint/2012/main" userId="S::jstrittmatter@air.org::5b890a84-78d8-4fc1-ac1c-46682033f69d" providerId="AD"/>
      </p:ext>
    </p:extLst>
  </p:cmAuthor>
  <p:cmAuthor id="10" name="Jennifer Strittmatter" initials="JS" lastIdx="90" clrIdx="9">
    <p:extLst>
      <p:ext uri="{19B8F6BF-5375-455C-9EA6-DF929625EA0E}">
        <p15:presenceInfo xmlns:p15="http://schemas.microsoft.com/office/powerpoint/2012/main" userId="S::jennifer.strittmatter@cambiumassessment.com::e8934ff7-9e4a-4c8d-9513-cfdab75a79b2" providerId="AD"/>
      </p:ext>
    </p:extLst>
  </p:cmAuthor>
  <p:cmAuthor id="11" name="Rachel Gatwood" initials="RG" lastIdx="2" clrIdx="10">
    <p:extLst>
      <p:ext uri="{19B8F6BF-5375-455C-9EA6-DF929625EA0E}">
        <p15:presenceInfo xmlns:p15="http://schemas.microsoft.com/office/powerpoint/2012/main" userId="Rachel Gatwood" providerId="None"/>
      </p:ext>
    </p:extLst>
  </p:cmAuthor>
  <p:cmAuthor id="12" name="Emily MacGillivray" initials="EM" lastIdx="6" clrIdx="11">
    <p:extLst>
      <p:ext uri="{19B8F6BF-5375-455C-9EA6-DF929625EA0E}">
        <p15:presenceInfo xmlns:p15="http://schemas.microsoft.com/office/powerpoint/2012/main" userId="S::emily.macgillivray@cambiumassessment.com::98bad45a-ef3f-4e39-94a2-c17b4482a2a8" providerId="AD"/>
      </p:ext>
    </p:extLst>
  </p:cmAuthor>
  <p:cmAuthor id="13" name="Outreach Counselor" initials="OC" lastIdx="1" clrIdx="12">
    <p:extLst>
      <p:ext uri="{19B8F6BF-5375-455C-9EA6-DF929625EA0E}">
        <p15:presenceInfo xmlns:p15="http://schemas.microsoft.com/office/powerpoint/2012/main" userId="3dc0bb0ce78df188" providerId="Windows Live"/>
      </p:ext>
    </p:extLst>
  </p:cmAuthor>
  <p:cmAuthor id="14" name="Kathleen Hughes" initials="KH" lastIdx="1" clrIdx="13">
    <p:extLst>
      <p:ext uri="{19B8F6BF-5375-455C-9EA6-DF929625EA0E}">
        <p15:presenceInfo xmlns:p15="http://schemas.microsoft.com/office/powerpoint/2012/main" userId="S-1-5-21-1949779832-2519084937-1351169659-45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0740" autoAdjust="0"/>
  </p:normalViewPr>
  <p:slideViewPr>
    <p:cSldViewPr snapToGrid="0">
      <p:cViewPr varScale="1">
        <p:scale>
          <a:sx n="82" d="100"/>
          <a:sy n="82" d="100"/>
        </p:scale>
        <p:origin x="868" y="60"/>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9" d="100"/>
          <a:sy n="69" d="100"/>
        </p:scale>
        <p:origin x="1195"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the How to Take a Test at Home – Students and Families training module. This module will walk students and families through how students take summative tests when students are not in the classroom. Students will use the same testing system that they have been using prior to this to take tests in the classroom, with a few additional features that will allow the student to communicate directly with their school’s Test Administrator.</a:t>
            </a:r>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
        <p:nvSpPr>
          <p:cNvPr id="11" name="Slide Image Placeholder 10">
            <a:extLst>
              <a:ext uri="{FF2B5EF4-FFF2-40B4-BE49-F238E27FC236}">
                <a16:creationId xmlns:a16="http://schemas.microsoft.com/office/drawing/2014/main" id="{DBD67D14-2038-4506-8DDB-7463FDDB71F7}"/>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Before taking a test, you sign in to the testing site for the remote session. Open the Secure Browser on the device you are using for remote testing and you will see the login page. This screen is exactly the same as the screen you see when taking a test in the classroom.</a:t>
            </a:r>
          </a:p>
          <a:p>
            <a:r>
              <a:rPr lang="en-US" dirty="0"/>
              <a:t> </a:t>
            </a:r>
          </a:p>
          <a:p>
            <a:r>
              <a:rPr lang="en-US" dirty="0"/>
              <a:t>You will need to do the following: </a:t>
            </a:r>
          </a:p>
          <a:p>
            <a:pPr marL="171450" lvl="0" indent="-171450">
              <a:buFont typeface="Arial" panose="020B0604020202020204" pitchFamily="34" charset="0"/>
              <a:buChar char="•"/>
            </a:pPr>
            <a:r>
              <a:rPr lang="en-US" dirty="0"/>
              <a:t>log in using your first name;</a:t>
            </a:r>
          </a:p>
          <a:p>
            <a:pPr marL="171450" lvl="0" indent="-171450">
              <a:buFont typeface="Arial" panose="020B0604020202020204" pitchFamily="34" charset="0"/>
              <a:buChar char="•"/>
            </a:pPr>
            <a:r>
              <a:rPr lang="en-US" dirty="0"/>
              <a:t>enter your student ID number; and</a:t>
            </a:r>
          </a:p>
          <a:p>
            <a:pPr marL="171450" lvl="0" indent="-171450">
              <a:buFont typeface="Arial" panose="020B0604020202020204" pitchFamily="34" charset="0"/>
              <a:buChar char="•"/>
            </a:pPr>
            <a:r>
              <a:rPr lang="en-US" dirty="0"/>
              <a:t>enter the session ID that the Test Administrator provides.</a:t>
            </a:r>
          </a:p>
          <a:p>
            <a:pPr lvl="0"/>
            <a:r>
              <a:rPr lang="en-US" dirty="0"/>
              <a:t> </a:t>
            </a:r>
          </a:p>
          <a:p>
            <a:r>
              <a:rPr lang="en-US" dirty="0"/>
              <a:t>Then select Sign In to continue.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
        <p:nvSpPr>
          <p:cNvPr id="11" name="Slide Image Placeholder 10">
            <a:extLst>
              <a:ext uri="{FF2B5EF4-FFF2-40B4-BE49-F238E27FC236}">
                <a16:creationId xmlns:a16="http://schemas.microsoft.com/office/drawing/2014/main" id="{D2C032AD-BB28-4FE4-B294-28F42A7B01D8}"/>
              </a:ext>
            </a:extLst>
          </p:cNvPr>
          <p:cNvSpPr>
            <a:spLocks noGrp="1" noRot="1" noChangeAspect="1"/>
          </p:cNvSpPr>
          <p:nvPr>
            <p:ph type="sldImg"/>
          </p:nvPr>
        </p:nvSpPr>
        <p:spPr/>
      </p:sp>
    </p:spTree>
    <p:extLst>
      <p:ext uri="{BB962C8B-B14F-4D97-AF65-F5344CB8AC3E}">
        <p14:creationId xmlns:p14="http://schemas.microsoft.com/office/powerpoint/2010/main" val="1718985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After signing in, you will see a screen asking you to confirm your student information. This screen is the same as the screen you would see when signing into the online testing system to take a test while present in the classroom. </a:t>
            </a:r>
          </a:p>
          <a:p>
            <a:pPr lvl="0"/>
            <a:endParaRPr lang="en-US" dirty="0"/>
          </a:p>
          <a:p>
            <a:pPr lvl="0"/>
            <a:r>
              <a:rPr lang="en-US" dirty="0"/>
              <a:t>You should carefully review your information to make sure it is accurate. If the information is correct, select Yes. If your information is incorrect, you will need to contact your Test Administrator using the same method you used to communicate with your Test Administrator prior to this.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
        <p:nvSpPr>
          <p:cNvPr id="11" name="Slide Image Placeholder 10">
            <a:extLst>
              <a:ext uri="{FF2B5EF4-FFF2-40B4-BE49-F238E27FC236}">
                <a16:creationId xmlns:a16="http://schemas.microsoft.com/office/drawing/2014/main" id="{9E0FF499-A545-42A8-8AD9-413B876AAB50}"/>
              </a:ext>
            </a:extLst>
          </p:cNvPr>
          <p:cNvSpPr>
            <a:spLocks noGrp="1" noRot="1" noChangeAspect="1"/>
          </p:cNvSpPr>
          <p:nvPr>
            <p:ph type="sldImg"/>
          </p:nvPr>
        </p:nvSpPr>
        <p:spPr/>
      </p:sp>
    </p:spTree>
    <p:extLst>
      <p:ext uri="{BB962C8B-B14F-4D97-AF65-F5344CB8AC3E}">
        <p14:creationId xmlns:p14="http://schemas.microsoft.com/office/powerpoint/2010/main" val="421157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you will see an Audio/Video Checks screen with one or more check panels. These checks are similar to what you would see when taking a test in the classroom with the addition of the microphone and camera check needed for remote administration.</a:t>
            </a:r>
          </a:p>
          <a:p>
            <a:endParaRPr lang="en-US" dirty="0"/>
          </a:p>
          <a:p>
            <a:r>
              <a:rPr lang="en-US" dirty="0"/>
              <a:t>The next few screens will explain how to perform each audio and video check.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
        <p:nvSpPr>
          <p:cNvPr id="11" name="Slide Image Placeholder 10">
            <a:extLst>
              <a:ext uri="{FF2B5EF4-FFF2-40B4-BE49-F238E27FC236}">
                <a16:creationId xmlns:a16="http://schemas.microsoft.com/office/drawing/2014/main" id="{D0684FA1-8892-4050-B95C-B9F8C5DE7F52}"/>
              </a:ext>
            </a:extLst>
          </p:cNvPr>
          <p:cNvSpPr>
            <a:spLocks noGrp="1" noRot="1" noChangeAspect="1"/>
          </p:cNvSpPr>
          <p:nvPr>
            <p:ph type="sldImg"/>
          </p:nvPr>
        </p:nvSpPr>
        <p:spPr/>
      </p:sp>
    </p:spTree>
    <p:extLst>
      <p:ext uri="{BB962C8B-B14F-4D97-AF65-F5344CB8AC3E}">
        <p14:creationId xmlns:p14="http://schemas.microsoft.com/office/powerpoint/2010/main" val="3401060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You will need to ensure your webcam is working properly by following the steps below.</a:t>
            </a:r>
          </a:p>
          <a:p>
            <a:pPr lvl="0"/>
            <a:endParaRPr lang="en-US" dirty="0"/>
          </a:p>
          <a:p>
            <a:pPr lvl="0"/>
            <a:r>
              <a:rPr lang="en-US" dirty="0"/>
              <a:t>You must mark the checkbox reading I agree to grant the browser permission to access the camera before you can proceed. You will then see a pop-up window that requests permission for the browser to access your device’s camera and microphone. If you do not select Allow, the online testing system will be unable to access the student’s web camera and you will not be able to continue to the test.</a:t>
            </a:r>
          </a:p>
          <a:p>
            <a:pPr lvl="0"/>
            <a:endParaRPr lang="en-US" dirty="0"/>
          </a:p>
          <a:p>
            <a:pPr lvl="0"/>
            <a:r>
              <a:rPr lang="en-US" dirty="0"/>
              <a:t>After allowing the browser access to your device’s webcam, live video should appear. If video appears, select I see myself. A checkmark will appear in the upper-right corner of the Camera Check field. If video doesn’t appear, select I cannot see myself and contact your Test Administrator to help troubleshoot the problem.</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
        <p:nvSpPr>
          <p:cNvPr id="11" name="Slide Image Placeholder 10">
            <a:extLst>
              <a:ext uri="{FF2B5EF4-FFF2-40B4-BE49-F238E27FC236}">
                <a16:creationId xmlns:a16="http://schemas.microsoft.com/office/drawing/2014/main" id="{58D1A57E-4B1A-4DB6-A134-87770B5A7030}"/>
              </a:ext>
            </a:extLst>
          </p:cNvPr>
          <p:cNvSpPr>
            <a:spLocks noGrp="1" noRot="1" noChangeAspect="1"/>
          </p:cNvSpPr>
          <p:nvPr>
            <p:ph type="sldImg"/>
          </p:nvPr>
        </p:nvSpPr>
        <p:spPr/>
      </p:sp>
    </p:spTree>
    <p:extLst>
      <p:ext uri="{BB962C8B-B14F-4D97-AF65-F5344CB8AC3E}">
        <p14:creationId xmlns:p14="http://schemas.microsoft.com/office/powerpoint/2010/main" val="355357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To ensure your speaker is working properly, follow the steps below.</a:t>
            </a:r>
          </a:p>
          <a:p>
            <a:pPr lvl="0"/>
            <a:endParaRPr lang="en-US" dirty="0"/>
          </a:p>
          <a:p>
            <a:pPr lvl="0"/>
            <a:r>
              <a:rPr lang="en-US" dirty="0"/>
              <a:t>Select the speaker icon to play the sound. If you hear the sound from the speaker, select I heard the sound. A checkmark will appear in the upper right corner of the audio playback field.</a:t>
            </a:r>
          </a:p>
          <a:p>
            <a:pPr lvl="0"/>
            <a:endParaRPr lang="en-US" dirty="0"/>
          </a:p>
          <a:p>
            <a:pPr lvl="0"/>
            <a:r>
              <a:rPr lang="en-US" dirty="0"/>
              <a:t>If you do not hear the sound, you will need to click I did not hear the sound and contact your Test Administrator to help troubleshoot the problem.</a:t>
            </a:r>
          </a:p>
          <a:p>
            <a:pPr lvl="0"/>
            <a:endParaRPr lang="en-US" dirty="0"/>
          </a:p>
          <a:p>
            <a:pPr lvl="0"/>
            <a:endParaRPr lang="en-US" dirty="0"/>
          </a:p>
          <a:p>
            <a:pPr lvl="0"/>
            <a:endParaRPr lang="en-US" dirty="0"/>
          </a:p>
          <a:p>
            <a:pPr lvl="0"/>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
        <p:nvSpPr>
          <p:cNvPr id="11" name="Slide Image Placeholder 10">
            <a:extLst>
              <a:ext uri="{FF2B5EF4-FFF2-40B4-BE49-F238E27FC236}">
                <a16:creationId xmlns:a16="http://schemas.microsoft.com/office/drawing/2014/main" id="{A4C79C16-D60A-461A-8849-36B1818365D2}"/>
              </a:ext>
            </a:extLst>
          </p:cNvPr>
          <p:cNvSpPr>
            <a:spLocks noGrp="1" noRot="1" noChangeAspect="1"/>
          </p:cNvSpPr>
          <p:nvPr>
            <p:ph type="sldImg"/>
          </p:nvPr>
        </p:nvSpPr>
        <p:spPr/>
      </p:sp>
    </p:spTree>
    <p:extLst>
      <p:ext uri="{BB962C8B-B14F-4D97-AF65-F5344CB8AC3E}">
        <p14:creationId xmlns:p14="http://schemas.microsoft.com/office/powerpoint/2010/main" val="1376820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To ensure your microphone is working properly, follow the steps below.</a:t>
            </a:r>
          </a:p>
          <a:p>
            <a:pPr lvl="0"/>
            <a:endParaRPr lang="en-US" dirty="0"/>
          </a:p>
          <a:p>
            <a:r>
              <a:rPr lang="en-US" dirty="0"/>
              <a:t>First, click the record button which looks like a microphone. Next, speak into your microphone. </a:t>
            </a:r>
          </a:p>
          <a:p>
            <a:endParaRPr lang="en-US" dirty="0"/>
          </a:p>
          <a:p>
            <a:r>
              <a:rPr lang="en-US" dirty="0"/>
              <a:t>When you are done speaking, select the stop button to stop recording.</a:t>
            </a:r>
          </a:p>
          <a:p>
            <a:endParaRPr lang="en-US" dirty="0"/>
          </a:p>
          <a:p>
            <a:r>
              <a:rPr lang="en-US" dirty="0"/>
              <a:t>To listen to your recording, select the play button.</a:t>
            </a:r>
          </a:p>
          <a:p>
            <a:endParaRPr lang="en-US" dirty="0"/>
          </a:p>
          <a:p>
            <a:r>
              <a:rPr lang="en-US" dirty="0"/>
              <a:t>If you hear the audio you recorded play from your speaker, select I heard my recording. A checkmark will appear in the upper-right corner of the recording device check field.</a:t>
            </a:r>
          </a:p>
          <a:p>
            <a:endParaRPr lang="en-US" dirty="0"/>
          </a:p>
          <a:p>
            <a:r>
              <a:rPr lang="en-US" dirty="0"/>
              <a:t>If you do not hear your recording play, click I did not hear my recording. You should contact your Test Administrator to help troubleshoot the problem.</a:t>
            </a:r>
          </a:p>
          <a:p>
            <a:endParaRPr lang="en-US" dirty="0"/>
          </a:p>
          <a:p>
            <a:r>
              <a:rPr lang="en-US" dirty="0"/>
              <a:t>After all audio and video checks are completed, select Continue. </a:t>
            </a:r>
          </a:p>
          <a:p>
            <a:r>
              <a:rPr lang="en-US" dirty="0"/>
              <a:t> </a:t>
            </a:r>
          </a:p>
          <a:p>
            <a:r>
              <a:rPr lang="en-US" dirty="0"/>
              <a:t>If you encounter a problem during a hardware check, the you should contact your Test Administrator using the same method of communication used prior to this.</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
        <p:nvSpPr>
          <p:cNvPr id="11" name="Slide Image Placeholder 10">
            <a:extLst>
              <a:ext uri="{FF2B5EF4-FFF2-40B4-BE49-F238E27FC236}">
                <a16:creationId xmlns:a16="http://schemas.microsoft.com/office/drawing/2014/main" id="{9E9AFBC2-9FE9-4CF2-8AC4-79F0C8AFCA3C}"/>
              </a:ext>
            </a:extLst>
          </p:cNvPr>
          <p:cNvSpPr>
            <a:spLocks noGrp="1" noRot="1" noChangeAspect="1"/>
          </p:cNvSpPr>
          <p:nvPr>
            <p:ph type="sldImg"/>
          </p:nvPr>
        </p:nvSpPr>
        <p:spPr/>
      </p:sp>
    </p:spTree>
    <p:extLst>
      <p:ext uri="{BB962C8B-B14F-4D97-AF65-F5344CB8AC3E}">
        <p14:creationId xmlns:p14="http://schemas.microsoft.com/office/powerpoint/2010/main" val="91254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On the next screen, you will select the test you need to take. This screen is the same screen you view when taking a test in the classroom.</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
        <p:nvSpPr>
          <p:cNvPr id="11" name="Slide Image Placeholder 10">
            <a:extLst>
              <a:ext uri="{FF2B5EF4-FFF2-40B4-BE49-F238E27FC236}">
                <a16:creationId xmlns:a16="http://schemas.microsoft.com/office/drawing/2014/main" id="{01BB346F-DD58-40CF-96C3-F829A2729738}"/>
              </a:ext>
            </a:extLst>
          </p:cNvPr>
          <p:cNvSpPr>
            <a:spLocks noGrp="1" noRot="1" noChangeAspect="1"/>
          </p:cNvSpPr>
          <p:nvPr>
            <p:ph type="sldImg"/>
          </p:nvPr>
        </p:nvSpPr>
        <p:spPr/>
      </p:sp>
    </p:spTree>
    <p:extLst>
      <p:ext uri="{BB962C8B-B14F-4D97-AF65-F5344CB8AC3E}">
        <p14:creationId xmlns:p14="http://schemas.microsoft.com/office/powerpoint/2010/main" val="2413090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After selecting the test you need to take, a Waiting for Approval screen will appear. This screen is the same screen you see when taking a test in the classroom. </a:t>
            </a:r>
          </a:p>
          <a:p>
            <a:pPr lvl="0"/>
            <a:endParaRPr lang="en-US" dirty="0"/>
          </a:p>
          <a:p>
            <a:pPr lvl="0"/>
            <a:r>
              <a:rPr lang="en-US" dirty="0"/>
              <a:t>The Test Administrator will automatically be notified that you are waiting for approval, and they must approve you to enter the session before you can continue. </a:t>
            </a:r>
          </a:p>
          <a:p>
            <a:pPr lvl="0"/>
            <a:endParaRPr lang="en-US" dirty="0"/>
          </a:p>
          <a:p>
            <a:pPr lvl="0"/>
            <a:r>
              <a:rPr lang="en-US" dirty="0"/>
              <a:t>From this screen, you will also be able to start communicating with your Test Administrator. You will see the student video icon appear in the bottom right corner of your screen and you will see a live feed from your webcam. The image can be moved by clicking the arrows that appear when hovering over the image. </a:t>
            </a:r>
          </a:p>
          <a:p>
            <a:pPr lvl="0"/>
            <a:endParaRPr lang="en-US" dirty="0"/>
          </a:p>
          <a:p>
            <a:pPr lvl="0"/>
            <a:r>
              <a:rPr lang="en-US" dirty="0"/>
              <a:t>When you click on the student video icon, you will see an expanded video and chat window with features that will allow you to communicate with your Test Administrator. Let’s take a closer look at these features.</a:t>
            </a:r>
          </a:p>
          <a:p>
            <a:pPr lvl="0"/>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
        <p:nvSpPr>
          <p:cNvPr id="11" name="Slide Image Placeholder 10">
            <a:extLst>
              <a:ext uri="{FF2B5EF4-FFF2-40B4-BE49-F238E27FC236}">
                <a16:creationId xmlns:a16="http://schemas.microsoft.com/office/drawing/2014/main" id="{4EAE32E0-30B2-47A7-99AE-EF0224710C5B}"/>
              </a:ext>
            </a:extLst>
          </p:cNvPr>
          <p:cNvSpPr>
            <a:spLocks noGrp="1" noRot="1" noChangeAspect="1"/>
          </p:cNvSpPr>
          <p:nvPr>
            <p:ph type="sldImg"/>
          </p:nvPr>
        </p:nvSpPr>
        <p:spPr/>
      </p:sp>
    </p:spTree>
    <p:extLst>
      <p:ext uri="{BB962C8B-B14F-4D97-AF65-F5344CB8AC3E}">
        <p14:creationId xmlns:p14="http://schemas.microsoft.com/office/powerpoint/2010/main" val="13309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send a chat message to your Test Administrator at any time once you are on the Waiting for Approval screen. To send your Test Administrator a chat message, select the student video icon to expand the chat/video window. Select the Messages button and type the message you want to send. Click the send button which looks like an arrow next to the message box to send the message to your Test Administrator.</a:t>
            </a:r>
          </a:p>
          <a:p>
            <a:endParaRPr lang="en-US" dirty="0"/>
          </a:p>
          <a:p>
            <a:pPr lvl="0"/>
            <a:r>
              <a:rPr lang="en-US" dirty="0"/>
              <a:t>The Test Administrator will receive an alert that you have sent a message. The Test Administrator can respond to your message by sending a chat message back to you. Test Administrators can also request a one-on-one video conference.</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
        <p:nvSpPr>
          <p:cNvPr id="11" name="Slide Image Placeholder 10">
            <a:extLst>
              <a:ext uri="{FF2B5EF4-FFF2-40B4-BE49-F238E27FC236}">
                <a16:creationId xmlns:a16="http://schemas.microsoft.com/office/drawing/2014/main" id="{AD869631-CCC8-4AAB-B4CA-D113D381D61B}"/>
              </a:ext>
            </a:extLst>
          </p:cNvPr>
          <p:cNvSpPr>
            <a:spLocks noGrp="1" noRot="1" noChangeAspect="1"/>
          </p:cNvSpPr>
          <p:nvPr>
            <p:ph type="sldImg"/>
          </p:nvPr>
        </p:nvSpPr>
        <p:spPr/>
      </p:sp>
    </p:spTree>
    <p:extLst>
      <p:ext uri="{BB962C8B-B14F-4D97-AF65-F5344CB8AC3E}">
        <p14:creationId xmlns:p14="http://schemas.microsoft.com/office/powerpoint/2010/main" val="2689256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need assistance or have a question, you can request help by virtually raising your hand using the Raise Hand feature. To virtually raise your hand, the student will select the Raise Hand button from the chat/video window. The button will then turn red indicating that you have raised your hand. If you want to lower your hand, you can do so at any time by clicking the button again. Once you have lowered your hand, the button will no longer appear in red.</a:t>
            </a:r>
          </a:p>
          <a:p>
            <a:r>
              <a:rPr lang="en-US" dirty="0"/>
              <a:t> </a:t>
            </a:r>
          </a:p>
          <a:p>
            <a:r>
              <a:rPr lang="en-US" dirty="0"/>
              <a:t>Your Test Administrator will receive an alert that you have raised your hand. The Test Administrator can respond by sending you a chat message or requesting a one-on-one video conference. </a:t>
            </a:r>
          </a:p>
          <a:p>
            <a:r>
              <a:rPr lang="en-US" dirty="0"/>
              <a:t> </a:t>
            </a:r>
          </a:p>
          <a:p>
            <a:r>
              <a:rPr lang="en-US" dirty="0"/>
              <a:t>Once the Test Administrator has responded to your raised hand, they can also lower your hand. If the Test Administrator lowers your hand, the hand icon will no longer appear in red on your screen.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
        <p:nvSpPr>
          <p:cNvPr id="11" name="Slide Image Placeholder 10">
            <a:extLst>
              <a:ext uri="{FF2B5EF4-FFF2-40B4-BE49-F238E27FC236}">
                <a16:creationId xmlns:a16="http://schemas.microsoft.com/office/drawing/2014/main" id="{BC64B86C-F6DA-4863-A3E3-C9247761B4D5}"/>
              </a:ext>
            </a:extLst>
          </p:cNvPr>
          <p:cNvSpPr>
            <a:spLocks noGrp="1" noRot="1" noChangeAspect="1"/>
          </p:cNvSpPr>
          <p:nvPr>
            <p:ph type="sldImg"/>
          </p:nvPr>
        </p:nvSpPr>
        <p:spPr/>
      </p:sp>
    </p:spTree>
    <p:extLst>
      <p:ext uri="{BB962C8B-B14F-4D97-AF65-F5344CB8AC3E}">
        <p14:creationId xmlns:p14="http://schemas.microsoft.com/office/powerpoint/2010/main" val="15821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course will show you how to do the following:</a:t>
            </a:r>
          </a:p>
          <a:p>
            <a:pPr marL="171450" indent="-171450">
              <a:buFont typeface="Arial" panose="020B0604020202020204" pitchFamily="34" charset="0"/>
              <a:buChar char="•"/>
            </a:pPr>
            <a:r>
              <a:rPr lang="en-US" dirty="0"/>
              <a:t>Check to make sure you have the proper hardware and that it functions</a:t>
            </a:r>
          </a:p>
          <a:p>
            <a:pPr marL="171450" indent="-171450">
              <a:buFont typeface="Arial" panose="020B0604020202020204" pitchFamily="34" charset="0"/>
              <a:buChar char="•"/>
            </a:pPr>
            <a:r>
              <a:rPr lang="en-US" dirty="0"/>
              <a:t>Log in to the testing system to take a test from home</a:t>
            </a:r>
          </a:p>
          <a:p>
            <a:pPr marL="171450" indent="-171450">
              <a:buFont typeface="Arial" panose="020B0604020202020204" pitchFamily="34" charset="0"/>
              <a:buChar char="•"/>
            </a:pPr>
            <a:r>
              <a:rPr lang="en-US" dirty="0"/>
              <a:t>Communicate with your school’s Test Administrator while taking a test at home</a:t>
            </a:r>
          </a:p>
          <a:p>
            <a:pPr marL="171450" indent="-171450">
              <a:buFont typeface="Arial" panose="020B0604020202020204" pitchFamily="34" charset="0"/>
              <a:buChar char="•"/>
            </a:pPr>
            <a:r>
              <a:rPr lang="en-US" dirty="0"/>
              <a:t>Take and submit a test at home</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
        <p:nvSpPr>
          <p:cNvPr id="11" name="Slide Image Placeholder 10">
            <a:extLst>
              <a:ext uri="{FF2B5EF4-FFF2-40B4-BE49-F238E27FC236}">
                <a16:creationId xmlns:a16="http://schemas.microsoft.com/office/drawing/2014/main" id="{4F9BA0A5-0116-469E-9AD8-CBDAB5A186F2}"/>
              </a:ext>
            </a:extLst>
          </p:cNvPr>
          <p:cNvSpPr>
            <a:spLocks noGrp="1" noRot="1" noChangeAspect="1"/>
          </p:cNvSpPr>
          <p:nvPr>
            <p:ph type="sldImg"/>
          </p:nvPr>
        </p:nvSpPr>
        <p:spPr/>
      </p:sp>
    </p:spTree>
    <p:extLst>
      <p:ext uri="{BB962C8B-B14F-4D97-AF65-F5344CB8AC3E}">
        <p14:creationId xmlns:p14="http://schemas.microsoft.com/office/powerpoint/2010/main" val="3346099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Your Test Administrator can send a broadcast message to all students at once. Broadcast messages used to send important information to students, such as “Let me know if you have any questions.” or “Ten minutes left in the test!”</a:t>
            </a:r>
          </a:p>
          <a:p>
            <a:endParaRPr lang="en-US" dirty="0"/>
          </a:p>
          <a:p>
            <a:r>
              <a:rPr lang="en-US" dirty="0"/>
              <a:t>If your Test Administrator sends a broadcast message, it will appear automatically on your screen. If you want to respond to the broadcast message, you can do so by sending your Test Administrator a chat message. The chat message will only be visible to the Test Administrator and will not appear on any other student’s screen.</a:t>
            </a:r>
          </a:p>
          <a:p>
            <a:r>
              <a:rPr lang="en-US" dirty="0"/>
              <a:t> </a:t>
            </a:r>
          </a:p>
          <a:p>
            <a:r>
              <a:rPr lang="en-US" dirty="0"/>
              <a:t>It is important to note that if you join a session after a message is broadcast, you will not see that broadcast message. Broadcast messages will only appear for students who have joined the test session and are waiting for approval.</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
        <p:nvSpPr>
          <p:cNvPr id="11" name="Slide Image Placeholder 10">
            <a:extLst>
              <a:ext uri="{FF2B5EF4-FFF2-40B4-BE49-F238E27FC236}">
                <a16:creationId xmlns:a16="http://schemas.microsoft.com/office/drawing/2014/main" id="{10198CDE-1E05-47B0-95B1-DD698752F2A0}"/>
              </a:ext>
            </a:extLst>
          </p:cNvPr>
          <p:cNvSpPr>
            <a:spLocks noGrp="1" noRot="1" noChangeAspect="1"/>
          </p:cNvSpPr>
          <p:nvPr>
            <p:ph type="sldImg"/>
          </p:nvPr>
        </p:nvSpPr>
        <p:spPr/>
      </p:sp>
    </p:spTree>
    <p:extLst>
      <p:ext uri="{BB962C8B-B14F-4D97-AF65-F5344CB8AC3E}">
        <p14:creationId xmlns:p14="http://schemas.microsoft.com/office/powerpoint/2010/main" val="1416363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Test Administrators can also start a one-to-one video conference with a student.  It is important to note that the Test Administrator must initiate the one-to-one video conference by calling the student. </a:t>
            </a:r>
          </a:p>
          <a:p>
            <a:endParaRPr lang="en-US" dirty="0"/>
          </a:p>
          <a:p>
            <a:r>
              <a:rPr lang="en-US" dirty="0"/>
              <a:t>After the Test Administrator places the call, you will see the video conference window with a split-screen video feed of you and your Test Administrator.</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
        <p:nvSpPr>
          <p:cNvPr id="11" name="Slide Image Placeholder 10">
            <a:extLst>
              <a:ext uri="{FF2B5EF4-FFF2-40B4-BE49-F238E27FC236}">
                <a16:creationId xmlns:a16="http://schemas.microsoft.com/office/drawing/2014/main" id="{A823C529-0470-47D4-9EFD-57B5882BC093}"/>
              </a:ext>
            </a:extLst>
          </p:cNvPr>
          <p:cNvSpPr>
            <a:spLocks noGrp="1" noRot="1" noChangeAspect="1"/>
          </p:cNvSpPr>
          <p:nvPr>
            <p:ph type="sldImg"/>
          </p:nvPr>
        </p:nvSpPr>
        <p:spPr/>
      </p:sp>
    </p:spTree>
    <p:extLst>
      <p:ext uri="{BB962C8B-B14F-4D97-AF65-F5344CB8AC3E}">
        <p14:creationId xmlns:p14="http://schemas.microsoft.com/office/powerpoint/2010/main" val="158146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Your teacher can also request to view your screen. If the Test Administrator wants to view your screen, they will first request permission. </a:t>
            </a:r>
          </a:p>
          <a:p>
            <a:endParaRPr lang="en-US" dirty="0"/>
          </a:p>
          <a:p>
            <a:r>
              <a:rPr lang="en-US" dirty="0"/>
              <a:t>A message will pop up on your screen, saying “I give permission for the test administrator to view my screen.” To grant your Test Administrator permission, mark the I agree checkbox and then select Allow.</a:t>
            </a:r>
          </a:p>
          <a:p>
            <a:endParaRPr lang="en-US" dirty="0"/>
          </a:p>
          <a:p>
            <a:r>
              <a:rPr lang="en-US" dirty="0"/>
              <a:t>A red dotted line will appear around your screen, letting you know that your Test Administrator is now viewing your screen. When the Test Administrator is finished viewing your screen, the red dotted line will no longer appear, letting you know the Test Administrator cannot see your screen.</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
        <p:nvSpPr>
          <p:cNvPr id="11" name="Slide Image Placeholder 10">
            <a:extLst>
              <a:ext uri="{FF2B5EF4-FFF2-40B4-BE49-F238E27FC236}">
                <a16:creationId xmlns:a16="http://schemas.microsoft.com/office/drawing/2014/main" id="{0BFF5B6B-198C-4400-962F-D7F087FD33C5}"/>
              </a:ext>
            </a:extLst>
          </p:cNvPr>
          <p:cNvSpPr>
            <a:spLocks noGrp="1" noRot="1" noChangeAspect="1"/>
          </p:cNvSpPr>
          <p:nvPr>
            <p:ph type="sldImg"/>
          </p:nvPr>
        </p:nvSpPr>
        <p:spPr/>
      </p:sp>
    </p:spTree>
    <p:extLst>
      <p:ext uri="{BB962C8B-B14F-4D97-AF65-F5344CB8AC3E}">
        <p14:creationId xmlns:p14="http://schemas.microsoft.com/office/powerpoint/2010/main" val="118705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your Test Administrator approves you to enter the test session, you will see the same Instructions and Help screen you would see when taking a test in the classroom. This page will display a Test Settings section and a Help Guide section.</a:t>
            </a:r>
          </a:p>
          <a:p>
            <a:endParaRPr lang="en-US" dirty="0"/>
          </a:p>
          <a:p>
            <a:pPr marL="171450" indent="-171450">
              <a:buFont typeface="Arial" panose="020B0604020202020204" pitchFamily="34" charset="0"/>
              <a:buChar char="•"/>
            </a:pPr>
            <a:r>
              <a:rPr lang="en-US" dirty="0"/>
              <a:t>To view your test settings, select View Test Settings.</a:t>
            </a:r>
          </a:p>
          <a:p>
            <a:pPr marL="171450" indent="-171450">
              <a:buFont typeface="Arial" panose="020B0604020202020204" pitchFamily="34" charset="0"/>
              <a:buChar char="•"/>
            </a:pPr>
            <a:r>
              <a:rPr lang="en-US" dirty="0"/>
              <a:t>To access a help guide, select View Help Guide.</a:t>
            </a:r>
          </a:p>
          <a:p>
            <a:endParaRPr lang="en-US" dirty="0"/>
          </a:p>
          <a:p>
            <a:r>
              <a:rPr lang="en-US" dirty="0"/>
              <a:t>When you are ready to begin the test, select Begin Test Now.</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
        <p:nvSpPr>
          <p:cNvPr id="11" name="Slide Image Placeholder 10">
            <a:extLst>
              <a:ext uri="{FF2B5EF4-FFF2-40B4-BE49-F238E27FC236}">
                <a16:creationId xmlns:a16="http://schemas.microsoft.com/office/drawing/2014/main" id="{AFCE9ADC-F934-41BB-9504-752E493A2145}"/>
              </a:ext>
            </a:extLst>
          </p:cNvPr>
          <p:cNvSpPr>
            <a:spLocks noGrp="1" noRot="1" noChangeAspect="1"/>
          </p:cNvSpPr>
          <p:nvPr>
            <p:ph type="sldImg"/>
          </p:nvPr>
        </p:nvSpPr>
        <p:spPr/>
      </p:sp>
    </p:spTree>
    <p:extLst>
      <p:ext uri="{BB962C8B-B14F-4D97-AF65-F5344CB8AC3E}">
        <p14:creationId xmlns:p14="http://schemas.microsoft.com/office/powerpoint/2010/main" val="2127392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After selecting Begin Test Now from the previous Instructions and Help screen, you will see the first question on the test. You will navigate through the test the same way you would when taking a test in the classroom. </a:t>
            </a:r>
          </a:p>
          <a:p>
            <a:pPr lvl="0"/>
            <a:endParaRPr lang="en-US" dirty="0"/>
          </a:p>
          <a:p>
            <a:pPr lvl="0"/>
            <a:r>
              <a:rPr lang="en-US" dirty="0"/>
              <a:t>It is important to note that you and your Test Administrator will be able to communicate using the features discussed earlier in this module while you are taking your test. Once you submit your test, you will no longer be able to communicate with your Test Administrator through the system.</a:t>
            </a:r>
          </a:p>
          <a:p>
            <a:endParaRPr lang="en-US" dirty="0"/>
          </a:p>
          <a:p>
            <a:r>
              <a:rPr lang="en-US" dirty="0"/>
              <a:t>If you lose your Internet connection during a test, the test is paused and your Test Administrator is notified. Your responses will automatically be saved up to the point you lost the Internet connection. When the connection resumes, you will need to sign into the test again using the same steps you did when you initially signed in to continue taking the test.</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dirty="0"/>
          </a:p>
        </p:txBody>
      </p:sp>
      <p:sp>
        <p:nvSpPr>
          <p:cNvPr id="11" name="Slide Image Placeholder 10">
            <a:extLst>
              <a:ext uri="{FF2B5EF4-FFF2-40B4-BE49-F238E27FC236}">
                <a16:creationId xmlns:a16="http://schemas.microsoft.com/office/drawing/2014/main" id="{A8476F4E-EDDC-4D7D-9FE7-F3D2AC232AC6}"/>
              </a:ext>
            </a:extLst>
          </p:cNvPr>
          <p:cNvSpPr>
            <a:spLocks noGrp="1" noRot="1" noChangeAspect="1"/>
          </p:cNvSpPr>
          <p:nvPr>
            <p:ph type="sldImg"/>
          </p:nvPr>
        </p:nvSpPr>
        <p:spPr/>
      </p:sp>
    </p:spTree>
    <p:extLst>
      <p:ext uri="{BB962C8B-B14F-4D97-AF65-F5344CB8AC3E}">
        <p14:creationId xmlns:p14="http://schemas.microsoft.com/office/powerpoint/2010/main" val="3575512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When you answer the last question on the test you are taking at home, the End Test button will appear in the upper-left section of the screen, along with a message letting you know that the test has been completed and is ready to be submitted. Select the End Test button to end the test.</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
        <p:nvSpPr>
          <p:cNvPr id="11" name="Slide Image Placeholder 10">
            <a:extLst>
              <a:ext uri="{FF2B5EF4-FFF2-40B4-BE49-F238E27FC236}">
                <a16:creationId xmlns:a16="http://schemas.microsoft.com/office/drawing/2014/main" id="{0AD7AC93-4378-4F79-AD1F-68D60A185C4D}"/>
              </a:ext>
            </a:extLst>
          </p:cNvPr>
          <p:cNvSpPr>
            <a:spLocks noGrp="1" noRot="1" noChangeAspect="1"/>
          </p:cNvSpPr>
          <p:nvPr>
            <p:ph type="sldImg"/>
          </p:nvPr>
        </p:nvSpPr>
        <p:spPr/>
      </p:sp>
    </p:spTree>
    <p:extLst>
      <p:ext uri="{BB962C8B-B14F-4D97-AF65-F5344CB8AC3E}">
        <p14:creationId xmlns:p14="http://schemas.microsoft.com/office/powerpoint/2010/main" val="1690202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 the next screen, you will be prompted to review your answers before submitting their test. This screen is exactly the same as the one displayed when you take a test in the classroom. To review your answers, you can click on the question number to be taken back to that item on the test and review your answer. </a:t>
            </a:r>
          </a:p>
          <a:p>
            <a:r>
              <a:rPr lang="en-US" dirty="0"/>
              <a:t> </a:t>
            </a:r>
          </a:p>
          <a:p>
            <a:r>
              <a:rPr lang="en-US" dirty="0"/>
              <a:t>Once you have reviewed your answers, select the Submit Test button.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dirty="0"/>
          </a:p>
        </p:txBody>
      </p:sp>
      <p:sp>
        <p:nvSpPr>
          <p:cNvPr id="11" name="Slide Image Placeholder 10">
            <a:extLst>
              <a:ext uri="{FF2B5EF4-FFF2-40B4-BE49-F238E27FC236}">
                <a16:creationId xmlns:a16="http://schemas.microsoft.com/office/drawing/2014/main" id="{2D9D0718-1D74-454D-977B-1D3EEE94AE62}"/>
              </a:ext>
            </a:extLst>
          </p:cNvPr>
          <p:cNvSpPr>
            <a:spLocks noGrp="1" noRot="1" noChangeAspect="1"/>
          </p:cNvSpPr>
          <p:nvPr>
            <p:ph type="sldImg"/>
          </p:nvPr>
        </p:nvSpPr>
        <p:spPr/>
      </p:sp>
    </p:spTree>
    <p:extLst>
      <p:ext uri="{BB962C8B-B14F-4D97-AF65-F5344CB8AC3E}">
        <p14:creationId xmlns:p14="http://schemas.microsoft.com/office/powerpoint/2010/main" val="4143291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Immediately after you confirm you want to submit your test, you will see the same test confirmation screen you would see when taking a test in the classroom. This screen lets you know that your test was successfully submitted. To log out and exit the test session, select the Log Out button. </a:t>
            </a:r>
          </a:p>
          <a:p>
            <a:pPr lvl="0"/>
            <a:endParaRPr lang="en-US" dirty="0"/>
          </a:p>
          <a:p>
            <a:pPr lvl="0"/>
            <a:r>
              <a:rPr lang="en-US" dirty="0"/>
              <a:t>As mentioned earlier, once you log out of the test session you will no longer be able to communicate with your Test Administrator through the system.</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dirty="0"/>
          </a:p>
        </p:txBody>
      </p:sp>
      <p:sp>
        <p:nvSpPr>
          <p:cNvPr id="11" name="Slide Image Placeholder 10">
            <a:extLst>
              <a:ext uri="{FF2B5EF4-FFF2-40B4-BE49-F238E27FC236}">
                <a16:creationId xmlns:a16="http://schemas.microsoft.com/office/drawing/2014/main" id="{2E671285-81B7-497E-90B0-66509A418652}"/>
              </a:ext>
            </a:extLst>
          </p:cNvPr>
          <p:cNvSpPr>
            <a:spLocks noGrp="1" noRot="1" noChangeAspect="1"/>
          </p:cNvSpPr>
          <p:nvPr>
            <p:ph type="sldImg"/>
          </p:nvPr>
        </p:nvSpPr>
        <p:spPr/>
      </p:sp>
    </p:spTree>
    <p:extLst>
      <p:ext uri="{BB962C8B-B14F-4D97-AF65-F5344CB8AC3E}">
        <p14:creationId xmlns:p14="http://schemas.microsoft.com/office/powerpoint/2010/main" val="686782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slide lists some additional resources that are available on the Aloha HSAP portal.</a:t>
            </a:r>
          </a:p>
          <a:p>
            <a:endParaRPr lang="en-US" dirty="0"/>
          </a:p>
          <a:p>
            <a:r>
              <a:rPr lang="en-US" dirty="0"/>
              <a:t>These resources include the following:</a:t>
            </a:r>
          </a:p>
          <a:p>
            <a:pPr marL="171450" lvl="0" indent="-171450">
              <a:buFont typeface="Arial" panose="020B0604020202020204" pitchFamily="34" charset="0"/>
              <a:buChar char="•"/>
            </a:pPr>
            <a:r>
              <a:rPr lang="en-US" dirty="0"/>
              <a:t>Troubleshooting Technology Issues for Students Testing at Home FAQs</a:t>
            </a:r>
          </a:p>
          <a:p>
            <a:pPr marL="171450" indent="-171450">
              <a:buFont typeface="Arial" panose="020B0604020202020204" pitchFamily="34" charset="0"/>
              <a:buChar char="•"/>
            </a:pPr>
            <a:r>
              <a:rPr lang="en-US" dirty="0"/>
              <a:t>How to Check your Internet Speed brochure</a:t>
            </a:r>
          </a:p>
          <a:p>
            <a:pPr marL="171450" indent="-171450">
              <a:buFont typeface="Arial" panose="020B0604020202020204" pitchFamily="34" charset="0"/>
              <a:buChar char="•"/>
            </a:pPr>
            <a:r>
              <a:rPr lang="en-US" dirty="0"/>
              <a:t>Taking Tests from Home: A Quick Guide for Families brochure</a:t>
            </a:r>
          </a:p>
          <a:p>
            <a:pPr marL="171450" indent="-171450">
              <a:buFont typeface="Arial" panose="020B0604020202020204" pitchFamily="34" charset="0"/>
              <a:buChar char="•"/>
            </a:pPr>
            <a:r>
              <a:rPr lang="en-US" dirty="0"/>
              <a:t>HIDOE Remote Test Administration Guidelines Spring 2022</a:t>
            </a:r>
          </a:p>
          <a:p>
            <a:pPr marL="171450" indent="-171450">
              <a:buFont typeface="Arial" panose="020B0604020202020204" pitchFamily="34" charset="0"/>
              <a:buChar char="•"/>
            </a:pPr>
            <a:r>
              <a:rPr lang="en-US" dirty="0"/>
              <a:t>HIDOE Parent/Guardian Remote Test Administration Agreement</a:t>
            </a:r>
          </a:p>
          <a:p>
            <a:pPr marL="171450" indent="-171450">
              <a:buFont typeface="Arial" panose="020B0604020202020204" pitchFamily="34" charset="0"/>
              <a:buChar char="•"/>
            </a:pPr>
            <a:r>
              <a:rPr lang="en-US" dirty="0"/>
              <a:t>HIDOE Parent/Guardian Remote Testing Checklist</a:t>
            </a:r>
          </a:p>
          <a:p>
            <a:endParaRPr lang="en-US" dirty="0"/>
          </a:p>
          <a:p>
            <a:r>
              <a:rPr lang="en-US" dirty="0"/>
              <a:t>You can also contact your school’s Test Administrator, or other school staff, if you require additional assistance. </a:t>
            </a:r>
          </a:p>
          <a:p>
            <a:endParaRPr lang="en-US" dirty="0"/>
          </a:p>
          <a:p>
            <a:pPr lvl="0"/>
            <a:r>
              <a:rPr lang="en-US" dirty="0"/>
              <a:t>Thank you for viewing this training module.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dirty="0"/>
          </a:p>
        </p:txBody>
      </p:sp>
      <p:sp>
        <p:nvSpPr>
          <p:cNvPr id="11" name="Slide Image Placeholder 10">
            <a:extLst>
              <a:ext uri="{FF2B5EF4-FFF2-40B4-BE49-F238E27FC236}">
                <a16:creationId xmlns:a16="http://schemas.microsoft.com/office/drawing/2014/main" id="{529AD0D6-3AE3-47D3-8746-B703C5868FCB}"/>
              </a:ext>
            </a:extLst>
          </p:cNvPr>
          <p:cNvSpPr>
            <a:spLocks noGrp="1" noRot="1" noChangeAspect="1"/>
          </p:cNvSpPr>
          <p:nvPr>
            <p:ph type="sldImg"/>
          </p:nvPr>
        </p:nvSpPr>
        <p:spPr/>
      </p:sp>
    </p:spTree>
    <p:extLst>
      <p:ext uri="{BB962C8B-B14F-4D97-AF65-F5344CB8AC3E}">
        <p14:creationId xmlns:p14="http://schemas.microsoft.com/office/powerpoint/2010/main" val="422569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option to test students at home is built into the existing online testing system. This is the same online testing system that students used to complete their tests last year. Students will not be asked to share any personally identifiable information beyond what they would share in an ordinary test session in a classroom. </a:t>
            </a:r>
            <a:r>
              <a:rPr lang="en-US" sz="1200" dirty="0">
                <a:solidFill>
                  <a:srgbClr val="53565A"/>
                </a:solidFill>
              </a:rPr>
              <a:t>For additional information, please see the HIDOE Remote Test Administration Guidelines on the AlohaHSAP.org portal site: </a:t>
            </a:r>
            <a:r>
              <a:rPr lang="en-US" sz="1800" u="sng" dirty="0">
                <a:solidFill>
                  <a:srgbClr val="0000FF"/>
                </a:solidFill>
                <a:effectLst/>
                <a:latin typeface="Segoe UI" panose="020B0502040204020203" pitchFamily="34" charset="0"/>
                <a:ea typeface="Calibri" panose="020F0502020204030204" pitchFamily="34" charset="0"/>
              </a:rPr>
              <a:t>https://smarterbalanced.alohahsap.org/resources/resources-2021-2022/remote-summative-test-administration-2021-2022.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
        <p:nvSpPr>
          <p:cNvPr id="11" name="Slide Image Placeholder 10">
            <a:extLst>
              <a:ext uri="{FF2B5EF4-FFF2-40B4-BE49-F238E27FC236}">
                <a16:creationId xmlns:a16="http://schemas.microsoft.com/office/drawing/2014/main" id="{DAADB188-B6FC-4485-81C0-E2703019756A}"/>
              </a:ext>
            </a:extLst>
          </p:cNvPr>
          <p:cNvSpPr>
            <a:spLocks noGrp="1" noRot="1" noChangeAspect="1"/>
          </p:cNvSpPr>
          <p:nvPr>
            <p:ph type="sldImg"/>
          </p:nvPr>
        </p:nvSpPr>
        <p:spPr/>
      </p:sp>
    </p:spTree>
    <p:extLst>
      <p:ext uri="{BB962C8B-B14F-4D97-AF65-F5344CB8AC3E}">
        <p14:creationId xmlns:p14="http://schemas.microsoft.com/office/powerpoint/2010/main" val="279921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Parent or guardian and student consent is required for a student to participate in a remotely administered test session. </a:t>
            </a:r>
            <a:r>
              <a:rPr lang="en-US" dirty="0"/>
              <a:t>Use the links to access the Parent/Guardian Remote Test Administration Agreement Form and the HIDOE Remote Test Administration Guidelines for Spring 2022.</a:t>
            </a:r>
            <a:endParaRPr lang="en-US" dirty="0">
              <a:solidFill>
                <a:schemeClr val="tx2"/>
              </a:solidFill>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
        <p:nvSpPr>
          <p:cNvPr id="11" name="Slide Image Placeholder 10">
            <a:extLst>
              <a:ext uri="{FF2B5EF4-FFF2-40B4-BE49-F238E27FC236}">
                <a16:creationId xmlns:a16="http://schemas.microsoft.com/office/drawing/2014/main" id="{E1C32287-1518-4D2A-8B3C-53EB54D63BE7}"/>
              </a:ext>
            </a:extLst>
          </p:cNvPr>
          <p:cNvSpPr>
            <a:spLocks noGrp="1" noRot="1" noChangeAspect="1"/>
          </p:cNvSpPr>
          <p:nvPr>
            <p:ph type="sldImg"/>
          </p:nvPr>
        </p:nvSpPr>
        <p:spPr/>
      </p:sp>
    </p:spTree>
    <p:extLst>
      <p:ext uri="{BB962C8B-B14F-4D97-AF65-F5344CB8AC3E}">
        <p14:creationId xmlns:p14="http://schemas.microsoft.com/office/powerpoint/2010/main" val="294447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Before taking a test from home, make sure that you have the necessary hardware and software and that it functions properly.</a:t>
            </a:r>
          </a:p>
          <a:p>
            <a:endParaRPr lang="en-US" dirty="0"/>
          </a:p>
          <a:p>
            <a:r>
              <a:rPr lang="en-US" dirty="0"/>
              <a:t>Ensure that your testing device meets the following hardware and software requirements:</a:t>
            </a:r>
          </a:p>
          <a:p>
            <a:endParaRPr lang="en-US" dirty="0"/>
          </a:p>
          <a:p>
            <a:pPr marL="171450" indent="-171450">
              <a:buFont typeface="Arial" panose="020B0604020202020204" pitchFamily="34" charset="0"/>
              <a:buChar char="•"/>
            </a:pPr>
            <a:r>
              <a:rPr lang="en-US" dirty="0"/>
              <a:t>The student is using a supported device such as a desktop, laptop, Chromebook, or iPad. For a list of supported devices please visit: https://smarterbalanced.alohahsap.org/secure-browsers.html.</a:t>
            </a:r>
          </a:p>
          <a:p>
            <a:pPr marL="171450" indent="-171450">
              <a:buFont typeface="Arial" panose="020B0604020202020204" pitchFamily="34" charset="0"/>
              <a:buChar char="•"/>
            </a:pPr>
            <a:r>
              <a:rPr lang="en-US" dirty="0"/>
              <a:t>The student’s testing device has the Secure Browser installed.</a:t>
            </a:r>
          </a:p>
          <a:p>
            <a:pPr marL="171450" indent="-171450">
              <a:buFont typeface="Arial" panose="020B0604020202020204" pitchFamily="34" charset="0"/>
              <a:buChar char="•"/>
            </a:pPr>
            <a:r>
              <a:rPr lang="en-US" dirty="0"/>
              <a:t>The student’s testing device will require a built-in or plug-in webcam, microphone, and speaker as well as internet connectivity.</a:t>
            </a:r>
            <a:r>
              <a:rPr lang="en-US" baseline="0" dirty="0"/>
              <a:t> </a:t>
            </a:r>
            <a:r>
              <a:rPr lang="en-US" dirty="0">
                <a:solidFill>
                  <a:srgbClr val="FF0000"/>
                </a:solidFill>
              </a:rPr>
              <a:t>In addition to the students webcam</a:t>
            </a:r>
            <a:r>
              <a:rPr lang="en-US" baseline="0" dirty="0">
                <a:solidFill>
                  <a:srgbClr val="FF0000"/>
                </a:solidFill>
              </a:rPr>
              <a:t> on the testing device,</a:t>
            </a:r>
            <a:r>
              <a:rPr lang="en-US" dirty="0">
                <a:solidFill>
                  <a:srgbClr val="FF0000"/>
                </a:solidFill>
              </a:rPr>
              <a:t> a second device with a webcam will need to be in place facing the student and set up prior to beginning the assessment.</a:t>
            </a:r>
            <a:endParaRPr lang="en-US" dirty="0"/>
          </a:p>
          <a:p>
            <a:pPr marL="171450" indent="-171450">
              <a:buFont typeface="Arial" panose="020B0604020202020204" pitchFamily="34" charset="0"/>
              <a:buChar char="•"/>
            </a:pPr>
            <a:r>
              <a:rPr lang="en-US" dirty="0"/>
              <a:t>Students in need of assistive technology, such as text-to-speech software or screen readers, will need this as well.</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
        <p:nvSpPr>
          <p:cNvPr id="11" name="Slide Image Placeholder 10">
            <a:extLst>
              <a:ext uri="{FF2B5EF4-FFF2-40B4-BE49-F238E27FC236}">
                <a16:creationId xmlns:a16="http://schemas.microsoft.com/office/drawing/2014/main" id="{E19146A0-249B-45CE-9586-407772AF39A9}"/>
              </a:ext>
            </a:extLst>
          </p:cNvPr>
          <p:cNvSpPr>
            <a:spLocks noGrp="1" noRot="1" noChangeAspect="1"/>
          </p:cNvSpPr>
          <p:nvPr>
            <p:ph type="sldImg"/>
          </p:nvPr>
        </p:nvSpPr>
        <p:spPr/>
      </p:sp>
    </p:spTree>
    <p:extLst>
      <p:ext uri="{BB962C8B-B14F-4D97-AF65-F5344CB8AC3E}">
        <p14:creationId xmlns:p14="http://schemas.microsoft.com/office/powerpoint/2010/main" val="2949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Before the day of the test, you should make sure your Internet speed is fast enough to take a test at home.</a:t>
            </a:r>
          </a:p>
          <a:p>
            <a:endParaRPr lang="en-US" dirty="0"/>
          </a:p>
          <a:p>
            <a:r>
              <a:rPr lang="en-US" dirty="0"/>
              <a:t>To test your internet speed, go to the Bandwidth Diagnostic check at https://bit.ly/check_my_speed</a:t>
            </a:r>
          </a:p>
          <a:p>
            <a:pPr lvl="0"/>
            <a:endParaRPr lang="en-US" dirty="0"/>
          </a:p>
          <a:p>
            <a:pPr lvl="0"/>
            <a:r>
              <a:rPr lang="en-US" dirty="0"/>
              <a:t>You should select the second radio button that states “I am a student who will be taking a test remotely.” Then you will need to indicate if you will be using their webcam and select Run Test. You will see your download speed, upload speed, and summary letting you know if your Internet is fast enough to take a test at home. If your home Internet speed is fast enough to test at home, the summary will appear in a green box and will say “Given the current network conditions, your available bandwidth meets or exceeds the necessary requirements.”</a:t>
            </a:r>
          </a:p>
          <a:p>
            <a:pPr lvl="0"/>
            <a:endParaRPr lang="en-US" dirty="0"/>
          </a:p>
          <a:p>
            <a:pPr lvl="0"/>
            <a:r>
              <a:rPr lang="en-US" dirty="0"/>
              <a:t>If the diagnostic summary indicates that your Internet speed is not fast enough, let your school’s Test Administrator know. You will need to use the same communication method you used prior to this to contact your Test Administrator.</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
        <p:nvSpPr>
          <p:cNvPr id="11" name="Slide Image Placeholder 10">
            <a:extLst>
              <a:ext uri="{FF2B5EF4-FFF2-40B4-BE49-F238E27FC236}">
                <a16:creationId xmlns:a16="http://schemas.microsoft.com/office/drawing/2014/main" id="{312B737B-5B46-484F-804F-2B3A831AFA54}"/>
              </a:ext>
            </a:extLst>
          </p:cNvPr>
          <p:cNvSpPr>
            <a:spLocks noGrp="1" noRot="1" noChangeAspect="1"/>
          </p:cNvSpPr>
          <p:nvPr>
            <p:ph type="sldImg"/>
          </p:nvPr>
        </p:nvSpPr>
        <p:spPr/>
      </p:sp>
    </p:spTree>
    <p:extLst>
      <p:ext uri="{BB962C8B-B14F-4D97-AF65-F5344CB8AC3E}">
        <p14:creationId xmlns:p14="http://schemas.microsoft.com/office/powerpoint/2010/main" val="46748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addition to ensuring you have the necessary hardware and checking your internet speed, you must also make sure that your hardware is functioning correctly prior to the day you take the test at home. You should work with your school’s Test Administrator and/or technology coordinator to test the functioning of each piece of hardware prior to taking a test at home.</a:t>
            </a:r>
          </a:p>
          <a:p>
            <a:r>
              <a:rPr lang="en-US" dirty="0"/>
              <a:t> </a:t>
            </a:r>
          </a:p>
          <a:p>
            <a:pPr lvl="0"/>
            <a:r>
              <a:rPr lang="en-US" dirty="0"/>
              <a:t>You can check your hardware using the Network Diagnostics check located at the following URL: https://bit.ly/check_my_speed</a:t>
            </a:r>
          </a:p>
          <a:p>
            <a:pPr lvl="0"/>
            <a:r>
              <a:rPr lang="en-US" dirty="0"/>
              <a:t>Note that this is the same link you use to access the internet speed checker. You can use this tool to check both internet speed and your audio and video hardware.</a:t>
            </a:r>
          </a:p>
          <a:p>
            <a:pPr lvl="0"/>
            <a:endParaRPr lang="en-US" dirty="0"/>
          </a:p>
          <a:p>
            <a:pPr lvl="0"/>
            <a:r>
              <a:rPr lang="en-US" dirty="0"/>
              <a:t>Once on the Network Diagnostics page, select the Audio/Video Checks button. A series of audio and video checks will appear. To run the checks, follow the instructions for each individual check to determine if your hardware is functioning correctly.</a:t>
            </a:r>
          </a:p>
          <a:p>
            <a:pPr lvl="0"/>
            <a:endParaRPr lang="en-US" dirty="0"/>
          </a:p>
          <a:p>
            <a:pPr lvl="0"/>
            <a:r>
              <a:rPr lang="en-US" dirty="0"/>
              <a:t>If you encounter any problems during the audio and video checks, contact your school’s Test Administrator to help troubleshoot the problem. You will need to use the same communication method you used prior to this to contact your Test Administrator.</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
        <p:nvSpPr>
          <p:cNvPr id="11" name="Slide Image Placeholder 10">
            <a:extLst>
              <a:ext uri="{FF2B5EF4-FFF2-40B4-BE49-F238E27FC236}">
                <a16:creationId xmlns:a16="http://schemas.microsoft.com/office/drawing/2014/main" id="{010B5046-A98B-4487-B344-0D734608BEB6}"/>
              </a:ext>
            </a:extLst>
          </p:cNvPr>
          <p:cNvSpPr>
            <a:spLocks noGrp="1" noRot="1" noChangeAspect="1"/>
          </p:cNvSpPr>
          <p:nvPr>
            <p:ph type="sldImg"/>
          </p:nvPr>
        </p:nvSpPr>
        <p:spPr/>
      </p:sp>
    </p:spTree>
    <p:extLst>
      <p:ext uri="{BB962C8B-B14F-4D97-AF65-F5344CB8AC3E}">
        <p14:creationId xmlns:p14="http://schemas.microsoft.com/office/powerpoint/2010/main" val="256755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Students who use assistive technologies during a test that takes place at school need access to the same assistive technologies when they take a test from home.</a:t>
            </a:r>
          </a:p>
          <a:p>
            <a:endParaRPr lang="en-US" dirty="0"/>
          </a:p>
          <a:p>
            <a:r>
              <a:rPr lang="en-US" dirty="0"/>
              <a:t>Parents, guardians, and students should work with their teacher and their school’s technology coordinator to set up any necessary assistive technologies, such as text-to-speech software or screen readers. </a:t>
            </a:r>
          </a:p>
          <a:p>
            <a:endParaRPr lang="en-US" dirty="0"/>
          </a:p>
          <a:p>
            <a:r>
              <a:rPr lang="en-US" dirty="0"/>
              <a:t>If access to any necessary assistive technologies cannot be provided to the student at home, parents, guardians, and students should work with the teacher to determine other options for taking the test, such as making arrangements to take the test in person at school.</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
        <p:nvSpPr>
          <p:cNvPr id="11" name="Slide Image Placeholder 10">
            <a:extLst>
              <a:ext uri="{FF2B5EF4-FFF2-40B4-BE49-F238E27FC236}">
                <a16:creationId xmlns:a16="http://schemas.microsoft.com/office/drawing/2014/main" id="{83E4E5B0-819D-444A-891D-6E9FFDC4D1A3}"/>
              </a:ext>
            </a:extLst>
          </p:cNvPr>
          <p:cNvSpPr>
            <a:spLocks noGrp="1" noRot="1" noChangeAspect="1"/>
          </p:cNvSpPr>
          <p:nvPr>
            <p:ph type="sldImg"/>
          </p:nvPr>
        </p:nvSpPr>
        <p:spPr/>
      </p:sp>
    </p:spTree>
    <p:extLst>
      <p:ext uri="{BB962C8B-B14F-4D97-AF65-F5344CB8AC3E}">
        <p14:creationId xmlns:p14="http://schemas.microsoft.com/office/powerpoint/2010/main" val="355613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Now that you have the necessary hardware and have checked to make sure it is working properly, let’s take a look at what you will see when taking a test at home.</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
        <p:nvSpPr>
          <p:cNvPr id="11" name="Slide Image Placeholder 10">
            <a:extLst>
              <a:ext uri="{FF2B5EF4-FFF2-40B4-BE49-F238E27FC236}">
                <a16:creationId xmlns:a16="http://schemas.microsoft.com/office/drawing/2014/main" id="{CDF989C7-9A4F-4D25-8DE1-CA63DE0F2D1E}"/>
              </a:ext>
            </a:extLst>
          </p:cNvPr>
          <p:cNvSpPr>
            <a:spLocks noGrp="1" noRot="1" noChangeAspect="1"/>
          </p:cNvSpPr>
          <p:nvPr>
            <p:ph type="sldImg"/>
          </p:nvPr>
        </p:nvSpPr>
        <p:spPr/>
      </p:sp>
    </p:spTree>
    <p:extLst>
      <p:ext uri="{BB962C8B-B14F-4D97-AF65-F5344CB8AC3E}">
        <p14:creationId xmlns:p14="http://schemas.microsoft.com/office/powerpoint/2010/main" val="1421799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smarterbalanced.alohahsap.org/resources/resources-2021-2022/remote-summative-test-administration-2021-2022"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smarterbalanced.alohahsap.org/resources/resources-2021-2022/remote-summative-test-administration-2021-2022"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smarterbalanced.alohahsap.org/secure-browsers.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bit.ly/check_my_speed"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bit.ly/check_my_speed"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a:t>How to Take a Test at Home</a:t>
            </a:r>
          </a:p>
        </p:txBody>
      </p:sp>
      <p:sp>
        <p:nvSpPr>
          <p:cNvPr id="3" name="Subtitle 2"/>
          <p:cNvSpPr>
            <a:spLocks noGrp="1"/>
          </p:cNvSpPr>
          <p:nvPr>
            <p:ph type="subTitle" idx="1"/>
          </p:nvPr>
        </p:nvSpPr>
        <p:spPr>
          <a:xfrm>
            <a:off x="2589492" y="3059668"/>
            <a:ext cx="8540496" cy="696786"/>
          </a:xfrm>
        </p:spPr>
        <p:txBody>
          <a:bodyPr>
            <a:normAutofit/>
          </a:bodyPr>
          <a:lstStyle/>
          <a:p>
            <a:r>
              <a:rPr lang="en-US" sz="2400" cap="none" dirty="0"/>
              <a:t>Students and Families Training Module</a:t>
            </a:r>
          </a:p>
        </p:txBody>
      </p:sp>
      <p:sp>
        <p:nvSpPr>
          <p:cNvPr id="2" name="Rectangle 1">
            <a:extLst>
              <a:ext uri="{FF2B5EF4-FFF2-40B4-BE49-F238E27FC236}">
                <a16:creationId xmlns:a16="http://schemas.microsoft.com/office/drawing/2014/main" id="{BD2DDF66-3BCD-4938-A67D-544ED54C9DBB}"/>
              </a:ext>
            </a:extLst>
          </p:cNvPr>
          <p:cNvSpPr/>
          <p:nvPr/>
        </p:nvSpPr>
        <p:spPr>
          <a:xfrm>
            <a:off x="9205285" y="6461326"/>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3FA1D4-D6A3-4F9B-A646-C5BFB99FB397}"/>
              </a:ext>
            </a:extLst>
          </p:cNvPr>
          <p:cNvSpPr>
            <a:spLocks noGrp="1"/>
          </p:cNvSpPr>
          <p:nvPr>
            <p:ph type="sldNum" sz="quarter" idx="17"/>
          </p:nvPr>
        </p:nvSpPr>
        <p:spPr/>
        <p:txBody>
          <a:bodyPr/>
          <a:lstStyle/>
          <a:p>
            <a:fld id="{58AE716E-68DD-2249-A7FA-8AEF0B14DF81}" type="slidenum">
              <a:rPr lang="en-US" smtClean="0"/>
              <a:pPr/>
              <a:t>10</a:t>
            </a:fld>
            <a:endParaRPr lang="en-US" dirty="0"/>
          </a:p>
        </p:txBody>
      </p:sp>
      <p:sp>
        <p:nvSpPr>
          <p:cNvPr id="5" name="Title 4">
            <a:extLst>
              <a:ext uri="{FF2B5EF4-FFF2-40B4-BE49-F238E27FC236}">
                <a16:creationId xmlns:a16="http://schemas.microsoft.com/office/drawing/2014/main" id="{E3FCACDB-AE63-486D-B88F-99356AB56041}"/>
              </a:ext>
            </a:extLst>
          </p:cNvPr>
          <p:cNvSpPr>
            <a:spLocks noGrp="1"/>
          </p:cNvSpPr>
          <p:nvPr>
            <p:ph type="title"/>
          </p:nvPr>
        </p:nvSpPr>
        <p:spPr>
          <a:xfrm>
            <a:off x="376518" y="105058"/>
            <a:ext cx="8504637" cy="501501"/>
          </a:xfrm>
        </p:spPr>
        <p:txBody>
          <a:bodyPr>
            <a:normAutofit/>
          </a:bodyPr>
          <a:lstStyle/>
          <a:p>
            <a:r>
              <a:rPr lang="en-US" dirty="0"/>
              <a:t>How to Sign Into the Remote Session</a:t>
            </a:r>
          </a:p>
        </p:txBody>
      </p:sp>
      <p:grpSp>
        <p:nvGrpSpPr>
          <p:cNvPr id="6" name="Group 5">
            <a:extLst>
              <a:ext uri="{FF2B5EF4-FFF2-40B4-BE49-F238E27FC236}">
                <a16:creationId xmlns:a16="http://schemas.microsoft.com/office/drawing/2014/main" id="{1C2D7604-C8B5-49B8-908D-A43A8CF24DD0}"/>
              </a:ext>
            </a:extLst>
          </p:cNvPr>
          <p:cNvGrpSpPr/>
          <p:nvPr/>
        </p:nvGrpSpPr>
        <p:grpSpPr>
          <a:xfrm>
            <a:off x="6186079" y="1604649"/>
            <a:ext cx="4702726" cy="3796177"/>
            <a:chOff x="3422682" y="1371600"/>
            <a:chExt cx="5346633" cy="4414267"/>
          </a:xfrm>
        </p:grpSpPr>
        <p:pic>
          <p:nvPicPr>
            <p:cNvPr id="7" name="Picture 6">
              <a:extLst>
                <a:ext uri="{FF2B5EF4-FFF2-40B4-BE49-F238E27FC236}">
                  <a16:creationId xmlns:a16="http://schemas.microsoft.com/office/drawing/2014/main" id="{33479C38-A137-4BB3-BF12-D2CAD8A1FD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22682" y="1371600"/>
              <a:ext cx="5346633" cy="44142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60F980CF-D0B7-4E0E-A5F0-62F0C972D31F}"/>
                </a:ext>
              </a:extLst>
            </p:cNvPr>
            <p:cNvSpPr/>
            <p:nvPr/>
          </p:nvSpPr>
          <p:spPr>
            <a:xfrm rot="10800000">
              <a:off x="4952004" y="2133600"/>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4A978F8F-8434-487A-8E40-4615AFCD7E4B}"/>
                </a:ext>
              </a:extLst>
            </p:cNvPr>
            <p:cNvSpPr/>
            <p:nvPr/>
          </p:nvSpPr>
          <p:spPr>
            <a:xfrm rot="10800000">
              <a:off x="4995889" y="3920928"/>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45EC126F-2A12-4AD9-A0D1-45C85440A889}"/>
                </a:ext>
              </a:extLst>
            </p:cNvPr>
            <p:cNvSpPr/>
            <p:nvPr/>
          </p:nvSpPr>
          <p:spPr>
            <a:xfrm rot="10800000">
              <a:off x="4977116" y="2842610"/>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a:extLst>
                <a:ext uri="{FF2B5EF4-FFF2-40B4-BE49-F238E27FC236}">
                  <a16:creationId xmlns:a16="http://schemas.microsoft.com/office/drawing/2014/main" id="{71B8DA30-A9BB-4982-8040-5412477C5ABF}"/>
                </a:ext>
              </a:extLst>
            </p:cNvPr>
            <p:cNvSpPr/>
            <p:nvPr/>
          </p:nvSpPr>
          <p:spPr>
            <a:xfrm>
              <a:off x="7559005" y="5244900"/>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E5FD908F-521B-4BAD-A5D6-BB311A4CC3DF}"/>
              </a:ext>
            </a:extLst>
          </p:cNvPr>
          <p:cNvSpPr txBox="1"/>
          <p:nvPr/>
        </p:nvSpPr>
        <p:spPr>
          <a:xfrm>
            <a:off x="710783" y="2218273"/>
            <a:ext cx="4908404" cy="738664"/>
          </a:xfrm>
          <a:prstGeom prst="rect">
            <a:avLst/>
          </a:prstGeom>
          <a:noFill/>
        </p:spPr>
        <p:txBody>
          <a:bodyPr wrap="square" rtlCol="0">
            <a:spAutoFit/>
          </a:bodyPr>
          <a:lstStyle/>
          <a:p>
            <a:r>
              <a:rPr lang="en-US" sz="2200" dirty="0"/>
              <a:t>Sign into a remote session </a:t>
            </a:r>
            <a:r>
              <a:rPr lang="en-US" sz="2000" dirty="0"/>
              <a:t>using the </a:t>
            </a:r>
            <a:r>
              <a:rPr lang="en-US" sz="2000" b="1" dirty="0"/>
              <a:t>Secure Browser.</a:t>
            </a:r>
            <a:endParaRPr lang="en-US" sz="2000" dirty="0"/>
          </a:p>
        </p:txBody>
      </p:sp>
      <p:grpSp>
        <p:nvGrpSpPr>
          <p:cNvPr id="14" name="Group 13">
            <a:extLst>
              <a:ext uri="{FF2B5EF4-FFF2-40B4-BE49-F238E27FC236}">
                <a16:creationId xmlns:a16="http://schemas.microsoft.com/office/drawing/2014/main" id="{8BF3F073-80DA-4B4B-83F0-77D76CFD2AED}"/>
              </a:ext>
            </a:extLst>
          </p:cNvPr>
          <p:cNvGrpSpPr/>
          <p:nvPr/>
        </p:nvGrpSpPr>
        <p:grpSpPr>
          <a:xfrm>
            <a:off x="1764537" y="3502737"/>
            <a:ext cx="2174826" cy="1619440"/>
            <a:chOff x="1280950" y="4075405"/>
            <a:chExt cx="2174826" cy="1619440"/>
          </a:xfrm>
        </p:grpSpPr>
        <p:pic>
          <p:nvPicPr>
            <p:cNvPr id="13" name="Picture 12" descr="Secure Browser desktop shortcut icon">
              <a:extLst>
                <a:ext uri="{FF2B5EF4-FFF2-40B4-BE49-F238E27FC236}">
                  <a16:creationId xmlns:a16="http://schemas.microsoft.com/office/drawing/2014/main" id="{0431E1C5-8035-4859-8F4C-062865B8331C}"/>
                </a:ext>
              </a:extLst>
            </p:cNvPr>
            <p:cNvPicPr/>
            <p:nvPr/>
          </p:nvPicPr>
          <p:blipFill>
            <a:blip r:embed="rId4">
              <a:extLst>
                <a:ext uri="{28A0092B-C50C-407E-A947-70E740481C1C}">
                  <a14:useLocalDpi xmlns:a14="http://schemas.microsoft.com/office/drawing/2010/main" val="0"/>
                </a:ext>
              </a:extLst>
            </a:blip>
            <a:stretch>
              <a:fillRect/>
            </a:stretch>
          </p:blipFill>
          <p:spPr>
            <a:xfrm>
              <a:off x="1751024" y="4470224"/>
              <a:ext cx="1234679" cy="1224621"/>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1D03B125-7C49-4F67-907C-2FCC2A18E3B4}"/>
                </a:ext>
              </a:extLst>
            </p:cNvPr>
            <p:cNvSpPr txBox="1"/>
            <p:nvPr/>
          </p:nvSpPr>
          <p:spPr>
            <a:xfrm>
              <a:off x="1280950" y="4075405"/>
              <a:ext cx="2174826" cy="369332"/>
            </a:xfrm>
            <a:prstGeom prst="rect">
              <a:avLst/>
            </a:prstGeom>
            <a:noFill/>
          </p:spPr>
          <p:txBody>
            <a:bodyPr wrap="none" rtlCol="0">
              <a:spAutoFit/>
            </a:bodyPr>
            <a:lstStyle/>
            <a:p>
              <a:r>
                <a:rPr lang="en-US" dirty="0"/>
                <a:t>Secure Browser Icon</a:t>
              </a:r>
            </a:p>
          </p:txBody>
        </p:sp>
      </p:grpSp>
    </p:spTree>
    <p:extLst>
      <p:ext uri="{BB962C8B-B14F-4D97-AF65-F5344CB8AC3E}">
        <p14:creationId xmlns:p14="http://schemas.microsoft.com/office/powerpoint/2010/main" val="27590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F0351C-A125-460D-AED7-EC9E6902226F}"/>
              </a:ext>
            </a:extLst>
          </p:cNvPr>
          <p:cNvSpPr>
            <a:spLocks noGrp="1"/>
          </p:cNvSpPr>
          <p:nvPr>
            <p:ph type="sldNum" sz="quarter" idx="17"/>
          </p:nvPr>
        </p:nvSpPr>
        <p:spPr/>
        <p:txBody>
          <a:bodyPr/>
          <a:lstStyle/>
          <a:p>
            <a:fld id="{58AE716E-68DD-2249-A7FA-8AEF0B14DF81}" type="slidenum">
              <a:rPr lang="en-US" smtClean="0"/>
              <a:pPr/>
              <a:t>11</a:t>
            </a:fld>
            <a:endParaRPr lang="en-US" dirty="0"/>
          </a:p>
        </p:txBody>
      </p:sp>
      <p:sp>
        <p:nvSpPr>
          <p:cNvPr id="5" name="Title 4">
            <a:extLst>
              <a:ext uri="{FF2B5EF4-FFF2-40B4-BE49-F238E27FC236}">
                <a16:creationId xmlns:a16="http://schemas.microsoft.com/office/drawing/2014/main" id="{7C5FAF1B-BC65-4B43-93DD-9081993773A7}"/>
              </a:ext>
            </a:extLst>
          </p:cNvPr>
          <p:cNvSpPr>
            <a:spLocks noGrp="1"/>
          </p:cNvSpPr>
          <p:nvPr>
            <p:ph type="title"/>
          </p:nvPr>
        </p:nvSpPr>
        <p:spPr/>
        <p:txBody>
          <a:bodyPr>
            <a:normAutofit/>
          </a:bodyPr>
          <a:lstStyle/>
          <a:p>
            <a:r>
              <a:rPr lang="en-US" dirty="0"/>
              <a:t>How to Confirm Your Student Information</a:t>
            </a:r>
          </a:p>
        </p:txBody>
      </p:sp>
      <p:grpSp>
        <p:nvGrpSpPr>
          <p:cNvPr id="2" name="Group 1">
            <a:extLst>
              <a:ext uri="{FF2B5EF4-FFF2-40B4-BE49-F238E27FC236}">
                <a16:creationId xmlns:a16="http://schemas.microsoft.com/office/drawing/2014/main" id="{446A6C3E-7B08-4ACF-BFDE-7F0DCBB90ACA}"/>
              </a:ext>
            </a:extLst>
          </p:cNvPr>
          <p:cNvGrpSpPr/>
          <p:nvPr/>
        </p:nvGrpSpPr>
        <p:grpSpPr>
          <a:xfrm>
            <a:off x="3164093" y="1455425"/>
            <a:ext cx="5863814" cy="3947150"/>
            <a:chOff x="3164093" y="1480825"/>
            <a:chExt cx="5863814" cy="3947150"/>
          </a:xfrm>
        </p:grpSpPr>
        <p:pic>
          <p:nvPicPr>
            <p:cNvPr id="17" name="Picture 16">
              <a:extLst>
                <a:ext uri="{FF2B5EF4-FFF2-40B4-BE49-F238E27FC236}">
                  <a16:creationId xmlns:a16="http://schemas.microsoft.com/office/drawing/2014/main" id="{EAE5A65E-A446-4892-A228-7A68504CD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093" y="1480825"/>
              <a:ext cx="5863814" cy="3896350"/>
            </a:xfrm>
            <a:prstGeom prst="rect">
              <a:avLst/>
            </a:prstGeom>
            <a:ln>
              <a:noFill/>
            </a:ln>
            <a:effectLst>
              <a:outerShdw blurRad="292100" dist="139700" dir="2700000" algn="tl" rotWithShape="0">
                <a:srgbClr val="333333">
                  <a:alpha val="65000"/>
                </a:srgbClr>
              </a:outerShdw>
            </a:effectLst>
          </p:spPr>
        </p:pic>
        <p:sp>
          <p:nvSpPr>
            <p:cNvPr id="13" name="Arrow: Up 12">
              <a:extLst>
                <a:ext uri="{FF2B5EF4-FFF2-40B4-BE49-F238E27FC236}">
                  <a16:creationId xmlns:a16="http://schemas.microsoft.com/office/drawing/2014/main" id="{9B81E797-AAA9-42EF-A8CF-04B7D5834154}"/>
                </a:ext>
              </a:extLst>
            </p:cNvPr>
            <p:cNvSpPr/>
            <p:nvPr/>
          </p:nvSpPr>
          <p:spPr>
            <a:xfrm rot="5400000">
              <a:off x="4455784" y="4690311"/>
              <a:ext cx="574481" cy="90084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98436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BB0E6C-E285-456F-A864-F76F004F75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34079" y="812800"/>
            <a:ext cx="5262881" cy="53035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BEFE22A1-2029-47B8-8AE2-02372CB076F3}"/>
              </a:ext>
            </a:extLst>
          </p:cNvPr>
          <p:cNvSpPr>
            <a:spLocks noGrp="1"/>
          </p:cNvSpPr>
          <p:nvPr>
            <p:ph type="sldNum" sz="quarter" idx="17"/>
          </p:nvPr>
        </p:nvSpPr>
        <p:spPr/>
        <p:txBody>
          <a:bodyPr/>
          <a:lstStyle/>
          <a:p>
            <a:fld id="{58AE716E-68DD-2249-A7FA-8AEF0B14DF81}" type="slidenum">
              <a:rPr lang="en-US" smtClean="0"/>
              <a:pPr/>
              <a:t>12</a:t>
            </a:fld>
            <a:endParaRPr lang="en-US" dirty="0"/>
          </a:p>
        </p:txBody>
      </p:sp>
      <p:sp>
        <p:nvSpPr>
          <p:cNvPr id="5" name="Title 4">
            <a:extLst>
              <a:ext uri="{FF2B5EF4-FFF2-40B4-BE49-F238E27FC236}">
                <a16:creationId xmlns:a16="http://schemas.microsoft.com/office/drawing/2014/main" id="{8CB6C9F7-725D-40B7-AA26-51962DB41EC4}"/>
              </a:ext>
            </a:extLst>
          </p:cNvPr>
          <p:cNvSpPr>
            <a:spLocks noGrp="1"/>
          </p:cNvSpPr>
          <p:nvPr>
            <p:ph type="title"/>
          </p:nvPr>
        </p:nvSpPr>
        <p:spPr/>
        <p:txBody>
          <a:bodyPr>
            <a:normAutofit/>
          </a:bodyPr>
          <a:lstStyle/>
          <a:p>
            <a:r>
              <a:rPr lang="en-US" dirty="0"/>
              <a:t>How to Complete Audio/Video Checks</a:t>
            </a:r>
          </a:p>
        </p:txBody>
      </p:sp>
      <p:sp>
        <p:nvSpPr>
          <p:cNvPr id="2" name="Arrow: Up 1">
            <a:extLst>
              <a:ext uri="{FF2B5EF4-FFF2-40B4-BE49-F238E27FC236}">
                <a16:creationId xmlns:a16="http://schemas.microsoft.com/office/drawing/2014/main" id="{ACFD461A-CFD9-4924-8B2F-5E691D68D7FD}"/>
              </a:ext>
            </a:extLst>
          </p:cNvPr>
          <p:cNvSpPr/>
          <p:nvPr/>
        </p:nvSpPr>
        <p:spPr>
          <a:xfrm rot="5400000">
            <a:off x="3450364" y="1631115"/>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Arrow: Up 3">
            <a:extLst>
              <a:ext uri="{FF2B5EF4-FFF2-40B4-BE49-F238E27FC236}">
                <a16:creationId xmlns:a16="http://schemas.microsoft.com/office/drawing/2014/main" id="{087A8A8E-BEAE-4B72-8883-AAD82CF8DC8F}"/>
              </a:ext>
            </a:extLst>
          </p:cNvPr>
          <p:cNvSpPr/>
          <p:nvPr/>
        </p:nvSpPr>
        <p:spPr>
          <a:xfrm rot="5400000">
            <a:off x="3447821" y="4392377"/>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12347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5EC4CE-36BD-4BD3-A667-B33F1522E8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08852" y="1388164"/>
            <a:ext cx="6374296" cy="408167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1A0B0B3-A880-4192-B45B-17B0D86748E7}"/>
              </a:ext>
            </a:extLst>
          </p:cNvPr>
          <p:cNvSpPr>
            <a:spLocks noGrp="1"/>
          </p:cNvSpPr>
          <p:nvPr>
            <p:ph type="sldNum" sz="quarter" idx="17"/>
          </p:nvPr>
        </p:nvSpPr>
        <p:spPr/>
        <p:txBody>
          <a:bodyPr/>
          <a:lstStyle/>
          <a:p>
            <a:fld id="{58AE716E-68DD-2249-A7FA-8AEF0B14DF81}" type="slidenum">
              <a:rPr lang="en-US" smtClean="0"/>
              <a:pPr/>
              <a:t>13</a:t>
            </a:fld>
            <a:endParaRPr lang="en-US" dirty="0"/>
          </a:p>
        </p:txBody>
      </p:sp>
      <p:sp>
        <p:nvSpPr>
          <p:cNvPr id="5" name="Title 4">
            <a:extLst>
              <a:ext uri="{FF2B5EF4-FFF2-40B4-BE49-F238E27FC236}">
                <a16:creationId xmlns:a16="http://schemas.microsoft.com/office/drawing/2014/main" id="{CA5FF4F6-F18B-4CF9-81C8-85355E53E50E}"/>
              </a:ext>
            </a:extLst>
          </p:cNvPr>
          <p:cNvSpPr>
            <a:spLocks noGrp="1"/>
          </p:cNvSpPr>
          <p:nvPr>
            <p:ph type="title"/>
          </p:nvPr>
        </p:nvSpPr>
        <p:spPr/>
        <p:txBody>
          <a:bodyPr/>
          <a:lstStyle/>
          <a:p>
            <a:r>
              <a:rPr lang="en-US" dirty="0"/>
              <a:t>How to Check Your Webcam</a:t>
            </a:r>
          </a:p>
        </p:txBody>
      </p:sp>
      <p:grpSp>
        <p:nvGrpSpPr>
          <p:cNvPr id="18" name="Group 17">
            <a:extLst>
              <a:ext uri="{FF2B5EF4-FFF2-40B4-BE49-F238E27FC236}">
                <a16:creationId xmlns:a16="http://schemas.microsoft.com/office/drawing/2014/main" id="{BB2B4FEA-FD5C-438D-BB67-A85077E2A7B5}"/>
              </a:ext>
            </a:extLst>
          </p:cNvPr>
          <p:cNvGrpSpPr/>
          <p:nvPr/>
        </p:nvGrpSpPr>
        <p:grpSpPr>
          <a:xfrm>
            <a:off x="2333102" y="2113611"/>
            <a:ext cx="5313401" cy="3184773"/>
            <a:chOff x="2333102" y="2113611"/>
            <a:chExt cx="5313401" cy="3184773"/>
          </a:xfrm>
        </p:grpSpPr>
        <p:sp>
          <p:nvSpPr>
            <p:cNvPr id="12" name="Arrow: Up 11">
              <a:extLst>
                <a:ext uri="{FF2B5EF4-FFF2-40B4-BE49-F238E27FC236}">
                  <a16:creationId xmlns:a16="http://schemas.microsoft.com/office/drawing/2014/main" id="{C7890988-2D04-45BC-8205-E55A4861D3BE}"/>
                </a:ext>
              </a:extLst>
            </p:cNvPr>
            <p:cNvSpPr/>
            <p:nvPr/>
          </p:nvSpPr>
          <p:spPr>
            <a:xfrm rot="5400000">
              <a:off x="2435748" y="2010965"/>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Arrow: Up 13">
              <a:extLst>
                <a:ext uri="{FF2B5EF4-FFF2-40B4-BE49-F238E27FC236}">
                  <a16:creationId xmlns:a16="http://schemas.microsoft.com/office/drawing/2014/main" id="{F2095D64-5414-4E55-85C2-3F81C8B1F603}"/>
                </a:ext>
              </a:extLst>
            </p:cNvPr>
            <p:cNvSpPr/>
            <p:nvPr/>
          </p:nvSpPr>
          <p:spPr>
            <a:xfrm rot="16200000">
              <a:off x="6823711" y="3092448"/>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7" name="Rectangle 16">
              <a:extLst>
                <a:ext uri="{FF2B5EF4-FFF2-40B4-BE49-F238E27FC236}">
                  <a16:creationId xmlns:a16="http://schemas.microsoft.com/office/drawing/2014/main" id="{F5DBD1C7-7080-4ED4-BE76-E2D10C77D025}"/>
                </a:ext>
              </a:extLst>
            </p:cNvPr>
            <p:cNvSpPr/>
            <p:nvPr/>
          </p:nvSpPr>
          <p:spPr>
            <a:xfrm>
              <a:off x="4488074" y="4830577"/>
              <a:ext cx="3158429" cy="4678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99654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B47B8F-EE49-4169-AD78-6C2DB06859CF}"/>
              </a:ext>
            </a:extLst>
          </p:cNvPr>
          <p:cNvSpPr>
            <a:spLocks noGrp="1"/>
          </p:cNvSpPr>
          <p:nvPr>
            <p:ph type="sldNum" sz="quarter" idx="17"/>
          </p:nvPr>
        </p:nvSpPr>
        <p:spPr/>
        <p:txBody>
          <a:bodyPr/>
          <a:lstStyle/>
          <a:p>
            <a:fld id="{58AE716E-68DD-2249-A7FA-8AEF0B14DF81}" type="slidenum">
              <a:rPr lang="en-US" smtClean="0"/>
              <a:pPr/>
              <a:t>14</a:t>
            </a:fld>
            <a:endParaRPr lang="en-US" dirty="0"/>
          </a:p>
        </p:txBody>
      </p:sp>
      <p:sp>
        <p:nvSpPr>
          <p:cNvPr id="5" name="Title 4">
            <a:extLst>
              <a:ext uri="{FF2B5EF4-FFF2-40B4-BE49-F238E27FC236}">
                <a16:creationId xmlns:a16="http://schemas.microsoft.com/office/drawing/2014/main" id="{8D03C50A-8172-4FE2-8C31-A96DA96DE166}"/>
              </a:ext>
            </a:extLst>
          </p:cNvPr>
          <p:cNvSpPr>
            <a:spLocks noGrp="1"/>
          </p:cNvSpPr>
          <p:nvPr>
            <p:ph type="title"/>
          </p:nvPr>
        </p:nvSpPr>
        <p:spPr/>
        <p:txBody>
          <a:bodyPr/>
          <a:lstStyle/>
          <a:p>
            <a:r>
              <a:rPr lang="en-US" dirty="0"/>
              <a:t>How to Check Your Audio</a:t>
            </a:r>
          </a:p>
        </p:txBody>
      </p:sp>
      <p:pic>
        <p:nvPicPr>
          <p:cNvPr id="13" name="Picture 12" descr="A screenshot of a cell phone&#10;&#10;Description generated with very high confidence">
            <a:extLst>
              <a:ext uri="{FF2B5EF4-FFF2-40B4-BE49-F238E27FC236}">
                <a16:creationId xmlns:a16="http://schemas.microsoft.com/office/drawing/2014/main" id="{1245B495-C657-4CAF-B6FF-EA18EEBE6E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01850" y="2146299"/>
            <a:ext cx="7988300" cy="256540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Up 14">
            <a:extLst>
              <a:ext uri="{FF2B5EF4-FFF2-40B4-BE49-F238E27FC236}">
                <a16:creationId xmlns:a16="http://schemas.microsoft.com/office/drawing/2014/main" id="{B239A171-1B50-4616-8973-2F9279EC3E4E}"/>
              </a:ext>
            </a:extLst>
          </p:cNvPr>
          <p:cNvSpPr/>
          <p:nvPr/>
        </p:nvSpPr>
        <p:spPr>
          <a:xfrm rot="5400000">
            <a:off x="1906046" y="2892939"/>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Rectangle 15">
            <a:extLst>
              <a:ext uri="{FF2B5EF4-FFF2-40B4-BE49-F238E27FC236}">
                <a16:creationId xmlns:a16="http://schemas.microsoft.com/office/drawing/2014/main" id="{D667F5D6-5D15-45CA-BAD5-ABE402BE2940}"/>
              </a:ext>
            </a:extLst>
          </p:cNvPr>
          <p:cNvSpPr/>
          <p:nvPr/>
        </p:nvSpPr>
        <p:spPr>
          <a:xfrm>
            <a:off x="4432300" y="3860800"/>
            <a:ext cx="3251200" cy="495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85299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63A539-31A5-4453-96AB-574C688BC59E}"/>
              </a:ext>
            </a:extLst>
          </p:cNvPr>
          <p:cNvSpPr>
            <a:spLocks noGrp="1"/>
          </p:cNvSpPr>
          <p:nvPr>
            <p:ph type="sldNum" sz="quarter" idx="17"/>
          </p:nvPr>
        </p:nvSpPr>
        <p:spPr/>
        <p:txBody>
          <a:bodyPr/>
          <a:lstStyle/>
          <a:p>
            <a:fld id="{58AE716E-68DD-2249-A7FA-8AEF0B14DF81}" type="slidenum">
              <a:rPr lang="en-US" smtClean="0"/>
              <a:pPr/>
              <a:t>15</a:t>
            </a:fld>
            <a:endParaRPr lang="en-US" dirty="0"/>
          </a:p>
        </p:txBody>
      </p:sp>
      <p:sp>
        <p:nvSpPr>
          <p:cNvPr id="5" name="Title 4">
            <a:extLst>
              <a:ext uri="{FF2B5EF4-FFF2-40B4-BE49-F238E27FC236}">
                <a16:creationId xmlns:a16="http://schemas.microsoft.com/office/drawing/2014/main" id="{A504DC8F-33A4-480D-A674-C1519E4F9258}"/>
              </a:ext>
            </a:extLst>
          </p:cNvPr>
          <p:cNvSpPr>
            <a:spLocks noGrp="1"/>
          </p:cNvSpPr>
          <p:nvPr>
            <p:ph type="title"/>
          </p:nvPr>
        </p:nvSpPr>
        <p:spPr/>
        <p:txBody>
          <a:bodyPr/>
          <a:lstStyle/>
          <a:p>
            <a:r>
              <a:rPr lang="en-US" dirty="0"/>
              <a:t>How to Check Your Microphone</a:t>
            </a:r>
          </a:p>
        </p:txBody>
      </p:sp>
      <p:pic>
        <p:nvPicPr>
          <p:cNvPr id="6" name="Content Placeholder 5" descr="Recording device check">
            <a:extLst>
              <a:ext uri="{FF2B5EF4-FFF2-40B4-BE49-F238E27FC236}">
                <a16:creationId xmlns:a16="http://schemas.microsoft.com/office/drawing/2014/main" id="{861A18EE-E0E4-4A99-9431-CF43B933A32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88805" y="1792070"/>
            <a:ext cx="7814389" cy="327385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4DD6FE2A-6E1D-4A66-AC77-AD1C0042F874}"/>
              </a:ext>
            </a:extLst>
          </p:cNvPr>
          <p:cNvSpPr/>
          <p:nvPr/>
        </p:nvSpPr>
        <p:spPr>
          <a:xfrm>
            <a:off x="4470399" y="4318000"/>
            <a:ext cx="3251200"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Up 9">
            <a:extLst>
              <a:ext uri="{FF2B5EF4-FFF2-40B4-BE49-F238E27FC236}">
                <a16:creationId xmlns:a16="http://schemas.microsoft.com/office/drawing/2014/main" id="{04B37408-B10E-4A83-9C02-68A9DC71A4E4}"/>
              </a:ext>
            </a:extLst>
          </p:cNvPr>
          <p:cNvSpPr/>
          <p:nvPr/>
        </p:nvSpPr>
        <p:spPr>
          <a:xfrm rot="5400000">
            <a:off x="1791746" y="2486540"/>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025972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E6175C-7449-4C9B-9347-E3ABEE4A32F5}"/>
              </a:ext>
            </a:extLst>
          </p:cNvPr>
          <p:cNvSpPr>
            <a:spLocks noGrp="1"/>
          </p:cNvSpPr>
          <p:nvPr>
            <p:ph type="sldNum" sz="quarter" idx="17"/>
          </p:nvPr>
        </p:nvSpPr>
        <p:spPr/>
        <p:txBody>
          <a:bodyPr/>
          <a:lstStyle/>
          <a:p>
            <a:fld id="{58AE716E-68DD-2249-A7FA-8AEF0B14DF81}" type="slidenum">
              <a:rPr lang="en-US" smtClean="0"/>
              <a:pPr/>
              <a:t>16</a:t>
            </a:fld>
            <a:endParaRPr lang="en-US" dirty="0"/>
          </a:p>
        </p:txBody>
      </p:sp>
      <p:sp>
        <p:nvSpPr>
          <p:cNvPr id="5" name="Title 4">
            <a:extLst>
              <a:ext uri="{FF2B5EF4-FFF2-40B4-BE49-F238E27FC236}">
                <a16:creationId xmlns:a16="http://schemas.microsoft.com/office/drawing/2014/main" id="{3ECEE26E-0AE1-4D42-805B-06348ED02D02}"/>
              </a:ext>
            </a:extLst>
          </p:cNvPr>
          <p:cNvSpPr>
            <a:spLocks noGrp="1"/>
          </p:cNvSpPr>
          <p:nvPr>
            <p:ph type="title"/>
          </p:nvPr>
        </p:nvSpPr>
        <p:spPr/>
        <p:txBody>
          <a:bodyPr/>
          <a:lstStyle/>
          <a:p>
            <a:r>
              <a:rPr lang="en-US" dirty="0"/>
              <a:t>How to Select the Test You Will Take at Home</a:t>
            </a:r>
          </a:p>
        </p:txBody>
      </p:sp>
      <p:pic>
        <p:nvPicPr>
          <p:cNvPr id="7" name="Picture 6">
            <a:extLst>
              <a:ext uri="{FF2B5EF4-FFF2-40B4-BE49-F238E27FC236}">
                <a16:creationId xmlns:a16="http://schemas.microsoft.com/office/drawing/2014/main" id="{6438DDEF-E70B-4E8F-B3AB-366EFB40F729}"/>
              </a:ext>
            </a:extLst>
          </p:cNvPr>
          <p:cNvPicPr>
            <a:picLocks noChangeAspect="1"/>
          </p:cNvPicPr>
          <p:nvPr/>
        </p:nvPicPr>
        <p:blipFill>
          <a:blip r:embed="rId3">
            <a:extLst>
              <a:ext uri="{28A0092B-C50C-407E-A947-70E740481C1C}">
                <a14:useLocalDpi xmlns:a14="http://schemas.microsoft.com/office/drawing/2010/main" val="0"/>
              </a:ext>
            </a:extLst>
          </a:blip>
          <a:srcRect t="28" b="28"/>
          <a:stretch/>
        </p:blipFill>
        <p:spPr>
          <a:xfrm>
            <a:off x="3278338" y="1286337"/>
            <a:ext cx="5635324" cy="428532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97210BF1-C59F-43E7-B98C-9D34D593B484}"/>
              </a:ext>
            </a:extLst>
          </p:cNvPr>
          <p:cNvSpPr/>
          <p:nvPr/>
        </p:nvSpPr>
        <p:spPr>
          <a:xfrm rot="5400000">
            <a:off x="2991097" y="2364427"/>
            <a:ext cx="574481" cy="90084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154680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534A62-F52F-40DD-918C-2E7F13D169C6}"/>
              </a:ext>
            </a:extLst>
          </p:cNvPr>
          <p:cNvSpPr>
            <a:spLocks noGrp="1"/>
          </p:cNvSpPr>
          <p:nvPr>
            <p:ph type="sldNum" sz="quarter" idx="17"/>
          </p:nvPr>
        </p:nvSpPr>
        <p:spPr/>
        <p:txBody>
          <a:bodyPr/>
          <a:lstStyle/>
          <a:p>
            <a:fld id="{58AE716E-68DD-2249-A7FA-8AEF0B14DF81}" type="slidenum">
              <a:rPr lang="en-US" smtClean="0"/>
              <a:pPr/>
              <a:t>17</a:t>
            </a:fld>
            <a:endParaRPr lang="en-US" dirty="0"/>
          </a:p>
        </p:txBody>
      </p:sp>
      <p:sp>
        <p:nvSpPr>
          <p:cNvPr id="5" name="Title 4">
            <a:extLst>
              <a:ext uri="{FF2B5EF4-FFF2-40B4-BE49-F238E27FC236}">
                <a16:creationId xmlns:a16="http://schemas.microsoft.com/office/drawing/2014/main" id="{3FC8D5F2-C588-4DA5-939C-5377F0816222}"/>
              </a:ext>
            </a:extLst>
          </p:cNvPr>
          <p:cNvSpPr>
            <a:spLocks noGrp="1"/>
          </p:cNvSpPr>
          <p:nvPr>
            <p:ph type="title"/>
          </p:nvPr>
        </p:nvSpPr>
        <p:spPr/>
        <p:txBody>
          <a:bodyPr>
            <a:normAutofit/>
          </a:bodyPr>
          <a:lstStyle/>
          <a:p>
            <a:r>
              <a:rPr lang="en-US" dirty="0"/>
              <a:t>What You Will See When Waiting for Approval</a:t>
            </a:r>
          </a:p>
        </p:txBody>
      </p:sp>
      <p:pic>
        <p:nvPicPr>
          <p:cNvPr id="7" name="Picture 6" descr="Graphical user interface&#10;&#10;Description automatically generated">
            <a:extLst>
              <a:ext uri="{FF2B5EF4-FFF2-40B4-BE49-F238E27FC236}">
                <a16:creationId xmlns:a16="http://schemas.microsoft.com/office/drawing/2014/main" id="{8E3B53D3-0D20-425D-A3AB-B06A580EFD11}"/>
              </a:ext>
            </a:extLst>
          </p:cNvPr>
          <p:cNvPicPr>
            <a:picLocks noChangeAspect="1"/>
          </p:cNvPicPr>
          <p:nvPr/>
        </p:nvPicPr>
        <p:blipFill rotWithShape="1">
          <a:blip r:embed="rId3">
            <a:extLst>
              <a:ext uri="{28A0092B-C50C-407E-A947-70E740481C1C}">
                <a14:useLocalDpi xmlns:a14="http://schemas.microsoft.com/office/drawing/2010/main" val="0"/>
              </a:ext>
            </a:extLst>
          </a:blip>
          <a:srcRect t="9104"/>
          <a:stretch/>
        </p:blipFill>
        <p:spPr>
          <a:xfrm>
            <a:off x="2488177" y="1026583"/>
            <a:ext cx="7215645" cy="480483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B8A204B2-69E8-45A1-9DBE-8A29E09BC117}"/>
              </a:ext>
            </a:extLst>
          </p:cNvPr>
          <p:cNvSpPr/>
          <p:nvPr/>
        </p:nvSpPr>
        <p:spPr>
          <a:xfrm>
            <a:off x="9703822" y="5191047"/>
            <a:ext cx="1464483" cy="84781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Student video icon</a:t>
            </a:r>
          </a:p>
        </p:txBody>
      </p:sp>
    </p:spTree>
    <p:extLst>
      <p:ext uri="{BB962C8B-B14F-4D97-AF65-F5344CB8AC3E}">
        <p14:creationId xmlns:p14="http://schemas.microsoft.com/office/powerpoint/2010/main" val="78418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10;&#10;Description automatically generated">
            <a:extLst>
              <a:ext uri="{FF2B5EF4-FFF2-40B4-BE49-F238E27FC236}">
                <a16:creationId xmlns:a16="http://schemas.microsoft.com/office/drawing/2014/main" id="{AF70B79E-D752-43A9-B447-0973ED3D81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04"/>
          <a:stretch/>
        </p:blipFill>
        <p:spPr>
          <a:xfrm>
            <a:off x="492123" y="2212932"/>
            <a:ext cx="4657303" cy="310125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2F59AE82-C8D8-4A03-ACB7-3F87C2BE860A}"/>
              </a:ext>
            </a:extLst>
          </p:cNvPr>
          <p:cNvSpPr>
            <a:spLocks noGrp="1"/>
          </p:cNvSpPr>
          <p:nvPr>
            <p:ph type="sldNum" sz="quarter" idx="17"/>
          </p:nvPr>
        </p:nvSpPr>
        <p:spPr/>
        <p:txBody>
          <a:bodyPr/>
          <a:lstStyle/>
          <a:p>
            <a:fld id="{58AE716E-68DD-2249-A7FA-8AEF0B14DF81}" type="slidenum">
              <a:rPr lang="en-US" smtClean="0"/>
              <a:pPr/>
              <a:t>18</a:t>
            </a:fld>
            <a:endParaRPr lang="en-US" dirty="0"/>
          </a:p>
        </p:txBody>
      </p:sp>
      <p:sp>
        <p:nvSpPr>
          <p:cNvPr id="5" name="Title 4">
            <a:extLst>
              <a:ext uri="{FF2B5EF4-FFF2-40B4-BE49-F238E27FC236}">
                <a16:creationId xmlns:a16="http://schemas.microsoft.com/office/drawing/2014/main" id="{69E77F73-7457-4819-8222-7135BFCC8AB6}"/>
              </a:ext>
            </a:extLst>
          </p:cNvPr>
          <p:cNvSpPr>
            <a:spLocks noGrp="1"/>
          </p:cNvSpPr>
          <p:nvPr>
            <p:ph type="title"/>
          </p:nvPr>
        </p:nvSpPr>
        <p:spPr/>
        <p:txBody>
          <a:bodyPr/>
          <a:lstStyle/>
          <a:p>
            <a:r>
              <a:rPr lang="en-US" dirty="0"/>
              <a:t>How to Send a Chat Message to Your Test Administrator</a:t>
            </a:r>
          </a:p>
        </p:txBody>
      </p:sp>
      <p:sp>
        <p:nvSpPr>
          <p:cNvPr id="17" name="Arrow: Right 16">
            <a:extLst>
              <a:ext uri="{FF2B5EF4-FFF2-40B4-BE49-F238E27FC236}">
                <a16:creationId xmlns:a16="http://schemas.microsoft.com/office/drawing/2014/main" id="{2CDA6165-D098-488B-A18B-52291FAC6DCA}"/>
              </a:ext>
            </a:extLst>
          </p:cNvPr>
          <p:cNvSpPr/>
          <p:nvPr/>
        </p:nvSpPr>
        <p:spPr>
          <a:xfrm>
            <a:off x="3430067" y="4839017"/>
            <a:ext cx="1165531" cy="678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solidFill>
              </a:rPr>
              <a:t>Student video icon</a:t>
            </a:r>
          </a:p>
        </p:txBody>
      </p:sp>
      <p:grpSp>
        <p:nvGrpSpPr>
          <p:cNvPr id="4" name="Group 3">
            <a:extLst>
              <a:ext uri="{FF2B5EF4-FFF2-40B4-BE49-F238E27FC236}">
                <a16:creationId xmlns:a16="http://schemas.microsoft.com/office/drawing/2014/main" id="{B99CFE9C-4C07-4067-8859-9F8EEBA27F65}"/>
              </a:ext>
            </a:extLst>
          </p:cNvPr>
          <p:cNvGrpSpPr/>
          <p:nvPr/>
        </p:nvGrpSpPr>
        <p:grpSpPr>
          <a:xfrm>
            <a:off x="5737380" y="1154273"/>
            <a:ext cx="5962497" cy="4719840"/>
            <a:chOff x="5173505" y="924453"/>
            <a:chExt cx="5962497" cy="4719840"/>
          </a:xfrm>
        </p:grpSpPr>
        <p:grpSp>
          <p:nvGrpSpPr>
            <p:cNvPr id="15" name="Group 14">
              <a:extLst>
                <a:ext uri="{FF2B5EF4-FFF2-40B4-BE49-F238E27FC236}">
                  <a16:creationId xmlns:a16="http://schemas.microsoft.com/office/drawing/2014/main" id="{ACBBEDA5-271D-4E2F-9884-58C45420332F}"/>
                </a:ext>
              </a:extLst>
            </p:cNvPr>
            <p:cNvGrpSpPr/>
            <p:nvPr/>
          </p:nvGrpSpPr>
          <p:grpSpPr>
            <a:xfrm>
              <a:off x="5173505" y="924453"/>
              <a:ext cx="5962497" cy="4719840"/>
              <a:chOff x="3055338" y="1141689"/>
              <a:chExt cx="4740657" cy="3752647"/>
            </a:xfrm>
          </p:grpSpPr>
          <p:pic>
            <p:nvPicPr>
              <p:cNvPr id="11" name="Picture 10" descr="Graphical user interface, text, application, website&#10;&#10;Description automatically generated">
                <a:extLst>
                  <a:ext uri="{FF2B5EF4-FFF2-40B4-BE49-F238E27FC236}">
                    <a16:creationId xmlns:a16="http://schemas.microsoft.com/office/drawing/2014/main" id="{3D3B6459-D95F-4C3D-8ED1-74BC5038D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338" y="1141689"/>
                <a:ext cx="4740657" cy="368085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2E58B961-A3E9-45E2-B9D3-16A62CF84067}"/>
                  </a:ext>
                </a:extLst>
              </p:cNvPr>
              <p:cNvSpPr/>
              <p:nvPr/>
            </p:nvSpPr>
            <p:spPr>
              <a:xfrm>
                <a:off x="5135469" y="4327062"/>
                <a:ext cx="1143246" cy="5672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solidFill>
                  </a:rPr>
                  <a:t>Send a chat  message to your teacher</a:t>
                </a:r>
              </a:p>
            </p:txBody>
          </p:sp>
        </p:grpSp>
        <p:sp>
          <p:nvSpPr>
            <p:cNvPr id="18" name="Rectangle 17">
              <a:extLst>
                <a:ext uri="{FF2B5EF4-FFF2-40B4-BE49-F238E27FC236}">
                  <a16:creationId xmlns:a16="http://schemas.microsoft.com/office/drawing/2014/main" id="{03857D84-1B46-426F-A100-74CA3BC6FB81}"/>
                </a:ext>
              </a:extLst>
            </p:cNvPr>
            <p:cNvSpPr/>
            <p:nvPr/>
          </p:nvSpPr>
          <p:spPr>
            <a:xfrm>
              <a:off x="9169789" y="3093166"/>
              <a:ext cx="1908338" cy="24283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961501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8D10D3-2AAB-47E1-92DA-0C017E5BEE03}"/>
              </a:ext>
            </a:extLst>
          </p:cNvPr>
          <p:cNvSpPr>
            <a:spLocks noGrp="1"/>
          </p:cNvSpPr>
          <p:nvPr>
            <p:ph type="sldNum" sz="quarter" idx="17"/>
          </p:nvPr>
        </p:nvSpPr>
        <p:spPr/>
        <p:txBody>
          <a:bodyPr/>
          <a:lstStyle/>
          <a:p>
            <a:fld id="{58AE716E-68DD-2249-A7FA-8AEF0B14DF81}" type="slidenum">
              <a:rPr lang="en-US" smtClean="0"/>
              <a:pPr/>
              <a:t>19</a:t>
            </a:fld>
            <a:endParaRPr lang="en-US" dirty="0"/>
          </a:p>
        </p:txBody>
      </p:sp>
      <p:sp>
        <p:nvSpPr>
          <p:cNvPr id="5" name="Title 4">
            <a:extLst>
              <a:ext uri="{FF2B5EF4-FFF2-40B4-BE49-F238E27FC236}">
                <a16:creationId xmlns:a16="http://schemas.microsoft.com/office/drawing/2014/main" id="{261D3DB6-8221-418F-904E-9111EB6EC546}"/>
              </a:ext>
            </a:extLst>
          </p:cNvPr>
          <p:cNvSpPr>
            <a:spLocks noGrp="1"/>
          </p:cNvSpPr>
          <p:nvPr>
            <p:ph type="title"/>
          </p:nvPr>
        </p:nvSpPr>
        <p:spPr>
          <a:xfrm>
            <a:off x="246935" y="105826"/>
            <a:ext cx="11369529" cy="504973"/>
          </a:xfrm>
        </p:spPr>
        <p:txBody>
          <a:bodyPr>
            <a:noAutofit/>
          </a:bodyPr>
          <a:lstStyle/>
          <a:p>
            <a:r>
              <a:rPr lang="en-US" dirty="0"/>
              <a:t>How to Virtually Raise Your Hand</a:t>
            </a:r>
          </a:p>
        </p:txBody>
      </p:sp>
      <p:grpSp>
        <p:nvGrpSpPr>
          <p:cNvPr id="2" name="Group 1">
            <a:extLst>
              <a:ext uri="{FF2B5EF4-FFF2-40B4-BE49-F238E27FC236}">
                <a16:creationId xmlns:a16="http://schemas.microsoft.com/office/drawing/2014/main" id="{141189EC-E937-43B9-B1E2-3B148601D757}"/>
              </a:ext>
            </a:extLst>
          </p:cNvPr>
          <p:cNvGrpSpPr/>
          <p:nvPr/>
        </p:nvGrpSpPr>
        <p:grpSpPr>
          <a:xfrm>
            <a:off x="3176621" y="1317543"/>
            <a:ext cx="7145689" cy="4222913"/>
            <a:chOff x="3044796" y="1120774"/>
            <a:chExt cx="7145689" cy="4222913"/>
          </a:xfrm>
        </p:grpSpPr>
        <p:pic>
          <p:nvPicPr>
            <p:cNvPr id="4" name="Picture 3" descr="Graphical user interface, text&#10;&#10;Description automatically generated">
              <a:extLst>
                <a:ext uri="{FF2B5EF4-FFF2-40B4-BE49-F238E27FC236}">
                  <a16:creationId xmlns:a16="http://schemas.microsoft.com/office/drawing/2014/main" id="{815DEDD3-2A50-4BFE-A422-D9170D5D1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796" y="1120774"/>
              <a:ext cx="5773806" cy="422291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0" name="Arrow: Left 19">
              <a:extLst>
                <a:ext uri="{FF2B5EF4-FFF2-40B4-BE49-F238E27FC236}">
                  <a16:creationId xmlns:a16="http://schemas.microsoft.com/office/drawing/2014/main" id="{B0677F0B-33FD-48AD-B75D-D10F4E396AC3}"/>
                </a:ext>
              </a:extLst>
            </p:cNvPr>
            <p:cNvSpPr/>
            <p:nvPr/>
          </p:nvSpPr>
          <p:spPr>
            <a:xfrm>
              <a:off x="8726002" y="3922728"/>
              <a:ext cx="1464483" cy="84781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Raise Hand icon</a:t>
              </a:r>
            </a:p>
          </p:txBody>
        </p:sp>
      </p:grpSp>
      <p:pic>
        <p:nvPicPr>
          <p:cNvPr id="7" name="Picture 6" descr="Graphical user interface, text, application, chat or text message&#10;&#10;Description automatically generated">
            <a:extLst>
              <a:ext uri="{FF2B5EF4-FFF2-40B4-BE49-F238E27FC236}">
                <a16:creationId xmlns:a16="http://schemas.microsoft.com/office/drawing/2014/main" id="{48B9BA83-495C-4B2F-B6B8-F0B310AFDE8C}"/>
              </a:ext>
            </a:extLst>
          </p:cNvPr>
          <p:cNvPicPr>
            <a:picLocks noChangeAspect="1"/>
          </p:cNvPicPr>
          <p:nvPr/>
        </p:nvPicPr>
        <p:blipFill rotWithShape="1">
          <a:blip r:embed="rId4">
            <a:extLst>
              <a:ext uri="{28A0092B-C50C-407E-A947-70E740481C1C}">
                <a14:useLocalDpi xmlns:a14="http://schemas.microsoft.com/office/drawing/2010/main" val="0"/>
              </a:ext>
            </a:extLst>
          </a:blip>
          <a:srcRect l="78659" t="60412" r="13442" b="28762"/>
          <a:stretch/>
        </p:blipFill>
        <p:spPr>
          <a:xfrm>
            <a:off x="9738475" y="2324787"/>
            <a:ext cx="1167669" cy="1087966"/>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1267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34CDD-443E-43CF-B573-AC3943986B0B}"/>
              </a:ext>
            </a:extLst>
          </p:cNvPr>
          <p:cNvSpPr>
            <a:spLocks noGrp="1"/>
          </p:cNvSpPr>
          <p:nvPr>
            <p:ph sz="quarter" idx="15"/>
          </p:nvPr>
        </p:nvSpPr>
        <p:spPr/>
        <p:txBody>
          <a:bodyPr/>
          <a:lstStyle/>
          <a:p>
            <a:pPr marL="0" indent="0">
              <a:buNone/>
            </a:pPr>
            <a:r>
              <a:rPr lang="en-US" sz="2400" b="1" dirty="0"/>
              <a:t>This course will show you how to do the following:</a:t>
            </a:r>
          </a:p>
          <a:p>
            <a:r>
              <a:rPr lang="en-US" dirty="0"/>
              <a:t>Check to make sure you have the proper hardware and that it functions</a:t>
            </a:r>
          </a:p>
          <a:p>
            <a:r>
              <a:rPr lang="en-US" dirty="0"/>
              <a:t>Log in to the testing system to take a test from home</a:t>
            </a:r>
          </a:p>
          <a:p>
            <a:r>
              <a:rPr lang="en-US" dirty="0"/>
              <a:t>Communicate with your school’s Test Administrator while taking a test at home</a:t>
            </a:r>
          </a:p>
          <a:p>
            <a:r>
              <a:rPr lang="en-US" dirty="0"/>
              <a:t>Take and submit a test at home</a:t>
            </a:r>
          </a:p>
          <a:p>
            <a:endParaRPr lang="en-US" dirty="0"/>
          </a:p>
        </p:txBody>
      </p:sp>
      <p:sp>
        <p:nvSpPr>
          <p:cNvPr id="3" name="Slide Number Placeholder 2">
            <a:extLst>
              <a:ext uri="{FF2B5EF4-FFF2-40B4-BE49-F238E27FC236}">
                <a16:creationId xmlns:a16="http://schemas.microsoft.com/office/drawing/2014/main" id="{24D97298-A18B-4D26-A879-8AD1BE8CABCB}"/>
              </a:ext>
            </a:extLst>
          </p:cNvPr>
          <p:cNvSpPr>
            <a:spLocks noGrp="1"/>
          </p:cNvSpPr>
          <p:nvPr>
            <p:ph type="sldNum" sz="quarter" idx="17"/>
          </p:nvPr>
        </p:nvSpPr>
        <p:spPr/>
        <p:txBody>
          <a:bodyPr/>
          <a:lstStyle/>
          <a:p>
            <a:fld id="{58AE716E-68DD-2249-A7FA-8AEF0B14DF81}" type="slidenum">
              <a:rPr lang="en-US" smtClean="0"/>
              <a:pPr/>
              <a:t>2</a:t>
            </a:fld>
            <a:endParaRPr lang="en-US" dirty="0"/>
          </a:p>
        </p:txBody>
      </p:sp>
      <p:sp>
        <p:nvSpPr>
          <p:cNvPr id="5" name="Title 4">
            <a:extLst>
              <a:ext uri="{FF2B5EF4-FFF2-40B4-BE49-F238E27FC236}">
                <a16:creationId xmlns:a16="http://schemas.microsoft.com/office/drawing/2014/main" id="{AF519EEB-F1AA-4E1B-B515-376D669450DC}"/>
              </a:ext>
            </a:extLst>
          </p:cNvPr>
          <p:cNvSpPr>
            <a:spLocks noGrp="1"/>
          </p:cNvSpPr>
          <p:nvPr>
            <p:ph type="title"/>
          </p:nvPr>
        </p:nvSpPr>
        <p:spPr/>
        <p:txBody>
          <a:bodyPr/>
          <a:lstStyle/>
          <a:p>
            <a:r>
              <a:rPr lang="en-US" dirty="0"/>
              <a:t>Course Objectives</a:t>
            </a:r>
          </a:p>
        </p:txBody>
      </p:sp>
    </p:spTree>
    <p:extLst>
      <p:ext uri="{BB962C8B-B14F-4D97-AF65-F5344CB8AC3E}">
        <p14:creationId xmlns:p14="http://schemas.microsoft.com/office/powerpoint/2010/main" val="3925241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5B92C6-98BC-4BC1-8596-123E4DDA8518}"/>
              </a:ext>
            </a:extLst>
          </p:cNvPr>
          <p:cNvSpPr>
            <a:spLocks noGrp="1"/>
          </p:cNvSpPr>
          <p:nvPr>
            <p:ph type="sldNum" sz="quarter" idx="17"/>
          </p:nvPr>
        </p:nvSpPr>
        <p:spPr/>
        <p:txBody>
          <a:bodyPr/>
          <a:lstStyle/>
          <a:p>
            <a:fld id="{58AE716E-68DD-2249-A7FA-8AEF0B14DF81}" type="slidenum">
              <a:rPr lang="en-US" smtClean="0"/>
              <a:pPr/>
              <a:t>20</a:t>
            </a:fld>
            <a:endParaRPr lang="en-US" dirty="0"/>
          </a:p>
        </p:txBody>
      </p:sp>
      <p:sp>
        <p:nvSpPr>
          <p:cNvPr id="5" name="Title 4">
            <a:extLst>
              <a:ext uri="{FF2B5EF4-FFF2-40B4-BE49-F238E27FC236}">
                <a16:creationId xmlns:a16="http://schemas.microsoft.com/office/drawing/2014/main" id="{A4D95E67-C91D-46C0-A284-7336897E1015}"/>
              </a:ext>
            </a:extLst>
          </p:cNvPr>
          <p:cNvSpPr>
            <a:spLocks noGrp="1"/>
          </p:cNvSpPr>
          <p:nvPr>
            <p:ph type="title"/>
          </p:nvPr>
        </p:nvSpPr>
        <p:spPr/>
        <p:txBody>
          <a:bodyPr/>
          <a:lstStyle/>
          <a:p>
            <a:r>
              <a:rPr lang="en-US" dirty="0"/>
              <a:t>How Test Administrators Communicate with All Students at Once</a:t>
            </a:r>
          </a:p>
        </p:txBody>
      </p:sp>
      <p:grpSp>
        <p:nvGrpSpPr>
          <p:cNvPr id="10" name="Group 9">
            <a:extLst>
              <a:ext uri="{FF2B5EF4-FFF2-40B4-BE49-F238E27FC236}">
                <a16:creationId xmlns:a16="http://schemas.microsoft.com/office/drawing/2014/main" id="{F5EE9AE4-4F67-49B5-859E-58A7BCBCAA11}"/>
              </a:ext>
            </a:extLst>
          </p:cNvPr>
          <p:cNvGrpSpPr/>
          <p:nvPr/>
        </p:nvGrpSpPr>
        <p:grpSpPr>
          <a:xfrm>
            <a:off x="3091130" y="1309517"/>
            <a:ext cx="6672773" cy="4238965"/>
            <a:chOff x="2563824" y="1377387"/>
            <a:chExt cx="6672773" cy="4238965"/>
          </a:xfrm>
        </p:grpSpPr>
        <p:grpSp>
          <p:nvGrpSpPr>
            <p:cNvPr id="8" name="Group 7">
              <a:extLst>
                <a:ext uri="{FF2B5EF4-FFF2-40B4-BE49-F238E27FC236}">
                  <a16:creationId xmlns:a16="http://schemas.microsoft.com/office/drawing/2014/main" id="{18655FD1-0A15-41C2-AB7B-012635A5CBFB}"/>
                </a:ext>
              </a:extLst>
            </p:cNvPr>
            <p:cNvGrpSpPr/>
            <p:nvPr/>
          </p:nvGrpSpPr>
          <p:grpSpPr>
            <a:xfrm>
              <a:off x="2563824" y="1377387"/>
              <a:ext cx="6672773" cy="3970117"/>
              <a:chOff x="2563824" y="1377387"/>
              <a:chExt cx="7809516" cy="4646448"/>
            </a:xfrm>
          </p:grpSpPr>
          <p:pic>
            <p:nvPicPr>
              <p:cNvPr id="6" name="Picture 5" descr="Graphical user interface, text&#10;&#10;Description automatically generated">
                <a:extLst>
                  <a:ext uri="{FF2B5EF4-FFF2-40B4-BE49-F238E27FC236}">
                    <a16:creationId xmlns:a16="http://schemas.microsoft.com/office/drawing/2014/main" id="{1D9CAF0D-AA67-4F7E-A8BA-42E75CB339C7}"/>
                  </a:ext>
                </a:extLst>
              </p:cNvPr>
              <p:cNvPicPr>
                <a:picLocks noChangeAspect="1"/>
              </p:cNvPicPr>
              <p:nvPr/>
            </p:nvPicPr>
            <p:blipFill rotWithShape="1">
              <a:blip r:embed="rId3">
                <a:extLst>
                  <a:ext uri="{28A0092B-C50C-407E-A947-70E740481C1C}">
                    <a14:useLocalDpi xmlns:a14="http://schemas.microsoft.com/office/drawing/2010/main" val="0"/>
                  </a:ext>
                </a:extLst>
              </a:blip>
              <a:srcRect t="10468"/>
              <a:stretch/>
            </p:blipFill>
            <p:spPr>
              <a:xfrm>
                <a:off x="2563824" y="1377387"/>
                <a:ext cx="7064352" cy="464644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Arrow: Left 6">
                <a:extLst>
                  <a:ext uri="{FF2B5EF4-FFF2-40B4-BE49-F238E27FC236}">
                    <a16:creationId xmlns:a16="http://schemas.microsoft.com/office/drawing/2014/main" id="{27FFCFA2-E412-4238-B070-0EF54FFEB0BB}"/>
                  </a:ext>
                </a:extLst>
              </p:cNvPr>
              <p:cNvSpPr/>
              <p:nvPr/>
            </p:nvSpPr>
            <p:spPr>
              <a:xfrm>
                <a:off x="8791360" y="3215475"/>
                <a:ext cx="1581980" cy="84781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solidFill>
                  </a:rPr>
                  <a:t>Broadcast message to all students</a:t>
                </a:r>
              </a:p>
            </p:txBody>
          </p:sp>
        </p:grpSp>
        <p:sp>
          <p:nvSpPr>
            <p:cNvPr id="9" name="Arrow: Right 8">
              <a:extLst>
                <a:ext uri="{FF2B5EF4-FFF2-40B4-BE49-F238E27FC236}">
                  <a16:creationId xmlns:a16="http://schemas.microsoft.com/office/drawing/2014/main" id="{182B043B-44D1-4BB9-8669-91D9EF6439FD}"/>
                </a:ext>
              </a:extLst>
            </p:cNvPr>
            <p:cNvSpPr/>
            <p:nvPr/>
          </p:nvSpPr>
          <p:spPr>
            <a:xfrm>
              <a:off x="5171114" y="4754881"/>
              <a:ext cx="1535419" cy="86147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solidFill>
                </a:rPr>
                <a:t>Respond by sending a chat message</a:t>
              </a:r>
            </a:p>
          </p:txBody>
        </p:sp>
      </p:grpSp>
    </p:spTree>
    <p:extLst>
      <p:ext uri="{BB962C8B-B14F-4D97-AF65-F5344CB8AC3E}">
        <p14:creationId xmlns:p14="http://schemas.microsoft.com/office/powerpoint/2010/main" val="644596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50B6C-3108-46DD-8467-DF97A8A6D511}"/>
              </a:ext>
            </a:extLst>
          </p:cNvPr>
          <p:cNvSpPr>
            <a:spLocks noGrp="1"/>
          </p:cNvSpPr>
          <p:nvPr>
            <p:ph type="sldNum" sz="quarter" idx="17"/>
          </p:nvPr>
        </p:nvSpPr>
        <p:spPr/>
        <p:txBody>
          <a:bodyPr/>
          <a:lstStyle/>
          <a:p>
            <a:fld id="{58AE716E-68DD-2249-A7FA-8AEF0B14DF81}" type="slidenum">
              <a:rPr lang="en-US" smtClean="0"/>
              <a:pPr/>
              <a:t>21</a:t>
            </a:fld>
            <a:endParaRPr lang="en-US" dirty="0"/>
          </a:p>
        </p:txBody>
      </p:sp>
      <p:sp>
        <p:nvSpPr>
          <p:cNvPr id="5" name="Title 4">
            <a:extLst>
              <a:ext uri="{FF2B5EF4-FFF2-40B4-BE49-F238E27FC236}">
                <a16:creationId xmlns:a16="http://schemas.microsoft.com/office/drawing/2014/main" id="{8FF08E51-7B47-4B63-B68C-A389BE39B026}"/>
              </a:ext>
            </a:extLst>
          </p:cNvPr>
          <p:cNvSpPr>
            <a:spLocks noGrp="1"/>
          </p:cNvSpPr>
          <p:nvPr>
            <p:ph type="title"/>
          </p:nvPr>
        </p:nvSpPr>
        <p:spPr>
          <a:xfrm>
            <a:off x="304099" y="134403"/>
            <a:ext cx="11583800" cy="518012"/>
          </a:xfrm>
        </p:spPr>
        <p:txBody>
          <a:bodyPr>
            <a:normAutofit fontScale="90000"/>
          </a:bodyPr>
          <a:lstStyle/>
          <a:p>
            <a:r>
              <a:rPr lang="en-US" dirty="0"/>
              <a:t>How Your Test Administrator Can Request a One-to-One Video Conference</a:t>
            </a:r>
          </a:p>
        </p:txBody>
      </p:sp>
      <p:pic>
        <p:nvPicPr>
          <p:cNvPr id="14" name="Picture 13" descr="Graphical user interface, text, application&#10;&#10;Description automatically generated">
            <a:extLst>
              <a:ext uri="{FF2B5EF4-FFF2-40B4-BE49-F238E27FC236}">
                <a16:creationId xmlns:a16="http://schemas.microsoft.com/office/drawing/2014/main" id="{45C31225-D534-4ACB-9CB0-FF38B200C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191" y="1121464"/>
            <a:ext cx="6291617" cy="461507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B70DD037-FF57-4F34-9A62-4E7F43CCB31F}"/>
              </a:ext>
            </a:extLst>
          </p:cNvPr>
          <p:cNvSpPr/>
          <p:nvPr/>
        </p:nvSpPr>
        <p:spPr>
          <a:xfrm>
            <a:off x="7184571" y="3148149"/>
            <a:ext cx="2057237" cy="25883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268119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822C9E-362A-4930-BA16-9D325EBED1BC}"/>
              </a:ext>
            </a:extLst>
          </p:cNvPr>
          <p:cNvSpPr>
            <a:spLocks noGrp="1"/>
          </p:cNvSpPr>
          <p:nvPr>
            <p:ph type="sldNum" sz="quarter" idx="17"/>
          </p:nvPr>
        </p:nvSpPr>
        <p:spPr/>
        <p:txBody>
          <a:bodyPr/>
          <a:lstStyle/>
          <a:p>
            <a:fld id="{58AE716E-68DD-2249-A7FA-8AEF0B14DF81}" type="slidenum">
              <a:rPr lang="en-US" smtClean="0"/>
              <a:pPr/>
              <a:t>22</a:t>
            </a:fld>
            <a:endParaRPr lang="en-US" dirty="0"/>
          </a:p>
        </p:txBody>
      </p:sp>
      <p:sp>
        <p:nvSpPr>
          <p:cNvPr id="5" name="Title 4">
            <a:extLst>
              <a:ext uri="{FF2B5EF4-FFF2-40B4-BE49-F238E27FC236}">
                <a16:creationId xmlns:a16="http://schemas.microsoft.com/office/drawing/2014/main" id="{1416126E-AACB-44C4-AED0-DC424014131B}"/>
              </a:ext>
            </a:extLst>
          </p:cNvPr>
          <p:cNvSpPr>
            <a:spLocks noGrp="1"/>
          </p:cNvSpPr>
          <p:nvPr>
            <p:ph type="title"/>
          </p:nvPr>
        </p:nvSpPr>
        <p:spPr/>
        <p:txBody>
          <a:bodyPr/>
          <a:lstStyle/>
          <a:p>
            <a:r>
              <a:rPr lang="en-US" dirty="0"/>
              <a:t>How Your Test Administrator Can View Your Screen</a:t>
            </a:r>
          </a:p>
        </p:txBody>
      </p:sp>
      <p:grpSp>
        <p:nvGrpSpPr>
          <p:cNvPr id="12" name="Group 11">
            <a:extLst>
              <a:ext uri="{FF2B5EF4-FFF2-40B4-BE49-F238E27FC236}">
                <a16:creationId xmlns:a16="http://schemas.microsoft.com/office/drawing/2014/main" id="{3D70AE87-0993-49E9-87A4-2CDCEB6384B0}"/>
              </a:ext>
            </a:extLst>
          </p:cNvPr>
          <p:cNvGrpSpPr/>
          <p:nvPr/>
        </p:nvGrpSpPr>
        <p:grpSpPr>
          <a:xfrm>
            <a:off x="446393" y="1286603"/>
            <a:ext cx="5355697" cy="4180290"/>
            <a:chOff x="3012638" y="1038302"/>
            <a:chExt cx="6166723" cy="4781396"/>
          </a:xfrm>
        </p:grpSpPr>
        <p:pic>
          <p:nvPicPr>
            <p:cNvPr id="7" name="Picture 6" descr="Graphical user interface, text, application&#10;&#10;Description automatically generated">
              <a:extLst>
                <a:ext uri="{FF2B5EF4-FFF2-40B4-BE49-F238E27FC236}">
                  <a16:creationId xmlns:a16="http://schemas.microsoft.com/office/drawing/2014/main" id="{DC55D98B-5954-45E0-BC3E-1FDAE2D80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638" y="1038302"/>
              <a:ext cx="6166723" cy="478139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30D1DD47-95DB-4BA2-A732-6D44997A8690}"/>
                </a:ext>
              </a:extLst>
            </p:cNvPr>
            <p:cNvSpPr/>
            <p:nvPr/>
          </p:nvSpPr>
          <p:spPr>
            <a:xfrm>
              <a:off x="6335486" y="3559629"/>
              <a:ext cx="895339" cy="5159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b="1" dirty="0">
                <a:solidFill>
                  <a:schemeClr val="bg1"/>
                </a:solidFill>
              </a:endParaRPr>
            </a:p>
          </p:txBody>
        </p:sp>
        <p:sp>
          <p:nvSpPr>
            <p:cNvPr id="11" name="Oval 10">
              <a:extLst>
                <a:ext uri="{FF2B5EF4-FFF2-40B4-BE49-F238E27FC236}">
                  <a16:creationId xmlns:a16="http://schemas.microsoft.com/office/drawing/2014/main" id="{F1BA3505-B0A8-46E4-BD36-29A126CBF4BA}"/>
                </a:ext>
              </a:extLst>
            </p:cNvPr>
            <p:cNvSpPr/>
            <p:nvPr/>
          </p:nvSpPr>
          <p:spPr>
            <a:xfrm>
              <a:off x="7730213" y="3944983"/>
              <a:ext cx="1002012" cy="4441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14" name="Picture 13" descr="Graphical user interface, application&#10;&#10;Description automatically generated">
            <a:extLst>
              <a:ext uri="{FF2B5EF4-FFF2-40B4-BE49-F238E27FC236}">
                <a16:creationId xmlns:a16="http://schemas.microsoft.com/office/drawing/2014/main" id="{9C1A57B9-1937-45BE-A188-71DE15EDC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912" y="1678619"/>
            <a:ext cx="5456202" cy="4180290"/>
          </a:xfrm>
          <a:prstGeom prst="rect">
            <a:avLst/>
          </a:prstGeom>
        </p:spPr>
      </p:pic>
      <p:sp>
        <p:nvSpPr>
          <p:cNvPr id="15" name="TextBox 14">
            <a:extLst>
              <a:ext uri="{FF2B5EF4-FFF2-40B4-BE49-F238E27FC236}">
                <a16:creationId xmlns:a16="http://schemas.microsoft.com/office/drawing/2014/main" id="{3BA35596-63DD-4DC6-BDE1-2E1E50A8BDD0}"/>
              </a:ext>
            </a:extLst>
          </p:cNvPr>
          <p:cNvSpPr txBox="1"/>
          <p:nvPr/>
        </p:nvSpPr>
        <p:spPr>
          <a:xfrm>
            <a:off x="7796273" y="5890758"/>
            <a:ext cx="3131435" cy="369332"/>
          </a:xfrm>
          <a:prstGeom prst="rect">
            <a:avLst/>
          </a:prstGeom>
          <a:noFill/>
        </p:spPr>
        <p:txBody>
          <a:bodyPr wrap="none" rtlCol="0">
            <a:spAutoFit/>
          </a:bodyPr>
          <a:lstStyle/>
          <a:p>
            <a:r>
              <a:rPr lang="en-US" b="1" dirty="0"/>
              <a:t>Teacher is viewing your screen</a:t>
            </a:r>
          </a:p>
        </p:txBody>
      </p:sp>
      <p:sp>
        <p:nvSpPr>
          <p:cNvPr id="17" name="TextBox 16">
            <a:extLst>
              <a:ext uri="{FF2B5EF4-FFF2-40B4-BE49-F238E27FC236}">
                <a16:creationId xmlns:a16="http://schemas.microsoft.com/office/drawing/2014/main" id="{EC292489-7207-4547-AB25-BBA1C46CA8BB}"/>
              </a:ext>
            </a:extLst>
          </p:cNvPr>
          <p:cNvSpPr txBox="1"/>
          <p:nvPr/>
        </p:nvSpPr>
        <p:spPr>
          <a:xfrm>
            <a:off x="600965" y="819699"/>
            <a:ext cx="4876726" cy="369332"/>
          </a:xfrm>
          <a:prstGeom prst="rect">
            <a:avLst/>
          </a:prstGeom>
          <a:noFill/>
        </p:spPr>
        <p:txBody>
          <a:bodyPr wrap="square">
            <a:spAutoFit/>
          </a:bodyPr>
          <a:lstStyle/>
          <a:p>
            <a:r>
              <a:rPr lang="en-US" b="1" dirty="0"/>
              <a:t>Teacher requests permission to view your screen</a:t>
            </a:r>
          </a:p>
        </p:txBody>
      </p:sp>
    </p:spTree>
    <p:extLst>
      <p:ext uri="{BB962C8B-B14F-4D97-AF65-F5344CB8AC3E}">
        <p14:creationId xmlns:p14="http://schemas.microsoft.com/office/powerpoint/2010/main" val="2935444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EA2A22-0DF3-48FD-9CA4-43F9323B6BEB}"/>
              </a:ext>
            </a:extLst>
          </p:cNvPr>
          <p:cNvSpPr>
            <a:spLocks noGrp="1"/>
          </p:cNvSpPr>
          <p:nvPr>
            <p:ph type="sldNum" sz="quarter" idx="17"/>
          </p:nvPr>
        </p:nvSpPr>
        <p:spPr/>
        <p:txBody>
          <a:bodyPr/>
          <a:lstStyle/>
          <a:p>
            <a:fld id="{58AE716E-68DD-2249-A7FA-8AEF0B14DF81}" type="slidenum">
              <a:rPr lang="en-US" smtClean="0"/>
              <a:pPr/>
              <a:t>23</a:t>
            </a:fld>
            <a:endParaRPr lang="en-US" dirty="0"/>
          </a:p>
        </p:txBody>
      </p:sp>
      <p:sp>
        <p:nvSpPr>
          <p:cNvPr id="5" name="Title 4">
            <a:extLst>
              <a:ext uri="{FF2B5EF4-FFF2-40B4-BE49-F238E27FC236}">
                <a16:creationId xmlns:a16="http://schemas.microsoft.com/office/drawing/2014/main" id="{0D4FD212-C6F2-40F6-81D5-25741AC17849}"/>
              </a:ext>
            </a:extLst>
          </p:cNvPr>
          <p:cNvSpPr>
            <a:spLocks noGrp="1"/>
          </p:cNvSpPr>
          <p:nvPr>
            <p:ph type="title"/>
          </p:nvPr>
        </p:nvSpPr>
        <p:spPr/>
        <p:txBody>
          <a:bodyPr>
            <a:normAutofit/>
          </a:bodyPr>
          <a:lstStyle/>
          <a:p>
            <a:r>
              <a:rPr lang="en-US" dirty="0"/>
              <a:t>How to Access Test Instructions and a Help Guide</a:t>
            </a:r>
          </a:p>
        </p:txBody>
      </p:sp>
      <p:pic>
        <p:nvPicPr>
          <p:cNvPr id="2" name="Picture 1">
            <a:extLst>
              <a:ext uri="{FF2B5EF4-FFF2-40B4-BE49-F238E27FC236}">
                <a16:creationId xmlns:a16="http://schemas.microsoft.com/office/drawing/2014/main" id="{C80A8938-DA98-4008-A7C2-5686FA9488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18868" y="1611904"/>
            <a:ext cx="6584251" cy="380457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Arrow: Up 3">
            <a:extLst>
              <a:ext uri="{FF2B5EF4-FFF2-40B4-BE49-F238E27FC236}">
                <a16:creationId xmlns:a16="http://schemas.microsoft.com/office/drawing/2014/main" id="{BA9DD903-4335-44C7-909C-0ADF2CA16EB0}"/>
              </a:ext>
            </a:extLst>
          </p:cNvPr>
          <p:cNvSpPr/>
          <p:nvPr/>
        </p:nvSpPr>
        <p:spPr>
          <a:xfrm>
            <a:off x="5463983" y="5321763"/>
            <a:ext cx="495300" cy="74116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629363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16A430-EB0E-45BB-9C6B-4635C419DDCA}"/>
              </a:ext>
            </a:extLst>
          </p:cNvPr>
          <p:cNvSpPr>
            <a:spLocks noGrp="1"/>
          </p:cNvSpPr>
          <p:nvPr>
            <p:ph type="sldNum" sz="quarter" idx="17"/>
          </p:nvPr>
        </p:nvSpPr>
        <p:spPr/>
        <p:txBody>
          <a:bodyPr/>
          <a:lstStyle/>
          <a:p>
            <a:fld id="{58AE716E-68DD-2249-A7FA-8AEF0B14DF81}" type="slidenum">
              <a:rPr lang="en-US" smtClean="0"/>
              <a:pPr/>
              <a:t>24</a:t>
            </a:fld>
            <a:endParaRPr lang="en-US" dirty="0"/>
          </a:p>
        </p:txBody>
      </p:sp>
      <p:sp>
        <p:nvSpPr>
          <p:cNvPr id="5" name="Title 4">
            <a:extLst>
              <a:ext uri="{FF2B5EF4-FFF2-40B4-BE49-F238E27FC236}">
                <a16:creationId xmlns:a16="http://schemas.microsoft.com/office/drawing/2014/main" id="{3AD5EA9A-4EF9-4B34-B5FE-A445F6202BCA}"/>
              </a:ext>
            </a:extLst>
          </p:cNvPr>
          <p:cNvSpPr>
            <a:spLocks noGrp="1"/>
          </p:cNvSpPr>
          <p:nvPr>
            <p:ph type="title"/>
          </p:nvPr>
        </p:nvSpPr>
        <p:spPr/>
        <p:txBody>
          <a:bodyPr/>
          <a:lstStyle/>
          <a:p>
            <a:r>
              <a:rPr lang="en-US" dirty="0"/>
              <a:t>What You See After Entering a Test at Home</a:t>
            </a:r>
          </a:p>
        </p:txBody>
      </p:sp>
      <p:grpSp>
        <p:nvGrpSpPr>
          <p:cNvPr id="10" name="Group 9">
            <a:extLst>
              <a:ext uri="{FF2B5EF4-FFF2-40B4-BE49-F238E27FC236}">
                <a16:creationId xmlns:a16="http://schemas.microsoft.com/office/drawing/2014/main" id="{CC2A2A14-A99D-4B58-AECE-8E29DE5D96F4}"/>
              </a:ext>
            </a:extLst>
          </p:cNvPr>
          <p:cNvGrpSpPr/>
          <p:nvPr/>
        </p:nvGrpSpPr>
        <p:grpSpPr>
          <a:xfrm>
            <a:off x="1943250" y="1597416"/>
            <a:ext cx="8335488" cy="3663168"/>
            <a:chOff x="1943250" y="1597416"/>
            <a:chExt cx="8335488" cy="3663168"/>
          </a:xfrm>
        </p:grpSpPr>
        <p:pic>
          <p:nvPicPr>
            <p:cNvPr id="7" name="Picture 6">
              <a:extLst>
                <a:ext uri="{FF2B5EF4-FFF2-40B4-BE49-F238E27FC236}">
                  <a16:creationId xmlns:a16="http://schemas.microsoft.com/office/drawing/2014/main" id="{781D8CC8-E235-4E73-A6F1-AE4738C477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43250" y="1597416"/>
              <a:ext cx="8335488" cy="3663168"/>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9" name="Picture 8" descr="A person posing for the camera&#10;&#10;Description automatically generated">
              <a:extLst>
                <a:ext uri="{FF2B5EF4-FFF2-40B4-BE49-F238E27FC236}">
                  <a16:creationId xmlns:a16="http://schemas.microsoft.com/office/drawing/2014/main" id="{B1A23097-99E6-49A2-9327-D2A1EDAE9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spTree>
    <p:extLst>
      <p:ext uri="{BB962C8B-B14F-4D97-AF65-F5344CB8AC3E}">
        <p14:creationId xmlns:p14="http://schemas.microsoft.com/office/powerpoint/2010/main" val="1231816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92DA81-EBF0-40EE-90CE-2E2EC4FC0021}"/>
              </a:ext>
            </a:extLst>
          </p:cNvPr>
          <p:cNvSpPr>
            <a:spLocks noGrp="1"/>
          </p:cNvSpPr>
          <p:nvPr>
            <p:ph type="sldNum" sz="quarter" idx="17"/>
          </p:nvPr>
        </p:nvSpPr>
        <p:spPr/>
        <p:txBody>
          <a:bodyPr/>
          <a:lstStyle/>
          <a:p>
            <a:fld id="{58AE716E-68DD-2249-A7FA-8AEF0B14DF81}" type="slidenum">
              <a:rPr lang="en-US" smtClean="0"/>
              <a:pPr/>
              <a:t>25</a:t>
            </a:fld>
            <a:endParaRPr lang="en-US" dirty="0"/>
          </a:p>
        </p:txBody>
      </p:sp>
      <p:sp>
        <p:nvSpPr>
          <p:cNvPr id="5" name="Title 4">
            <a:extLst>
              <a:ext uri="{FF2B5EF4-FFF2-40B4-BE49-F238E27FC236}">
                <a16:creationId xmlns:a16="http://schemas.microsoft.com/office/drawing/2014/main" id="{C9978A10-2687-4E17-8F9A-F1AE3A164B7B}"/>
              </a:ext>
            </a:extLst>
          </p:cNvPr>
          <p:cNvSpPr>
            <a:spLocks noGrp="1"/>
          </p:cNvSpPr>
          <p:nvPr>
            <p:ph type="title"/>
          </p:nvPr>
        </p:nvSpPr>
        <p:spPr/>
        <p:txBody>
          <a:bodyPr/>
          <a:lstStyle/>
          <a:p>
            <a:r>
              <a:rPr lang="en-US" dirty="0"/>
              <a:t>How to End a Test at Home</a:t>
            </a:r>
          </a:p>
        </p:txBody>
      </p:sp>
      <p:pic>
        <p:nvPicPr>
          <p:cNvPr id="7" name="Picture 6">
            <a:extLst>
              <a:ext uri="{FF2B5EF4-FFF2-40B4-BE49-F238E27FC236}">
                <a16:creationId xmlns:a16="http://schemas.microsoft.com/office/drawing/2014/main" id="{D50A80CF-5628-4B2F-B541-BD314B5056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9429" y="2186568"/>
            <a:ext cx="7669943" cy="248486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86381E0D-6D8F-4A75-BD1A-70BA75244BFD}"/>
              </a:ext>
            </a:extLst>
          </p:cNvPr>
          <p:cNvSpPr/>
          <p:nvPr/>
        </p:nvSpPr>
        <p:spPr>
          <a:xfrm>
            <a:off x="4533901" y="2211967"/>
            <a:ext cx="2882900" cy="495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5975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DB3EE1-B2D4-4F56-8550-1F00909AA754}"/>
              </a:ext>
            </a:extLst>
          </p:cNvPr>
          <p:cNvSpPr>
            <a:spLocks noGrp="1"/>
          </p:cNvSpPr>
          <p:nvPr>
            <p:ph type="sldNum" sz="quarter" idx="17"/>
          </p:nvPr>
        </p:nvSpPr>
        <p:spPr/>
        <p:txBody>
          <a:bodyPr/>
          <a:lstStyle/>
          <a:p>
            <a:fld id="{58AE716E-68DD-2249-A7FA-8AEF0B14DF81}" type="slidenum">
              <a:rPr lang="en-US" smtClean="0"/>
              <a:pPr/>
              <a:t>26</a:t>
            </a:fld>
            <a:endParaRPr lang="en-US" dirty="0"/>
          </a:p>
        </p:txBody>
      </p:sp>
      <p:sp>
        <p:nvSpPr>
          <p:cNvPr id="5" name="Title 4">
            <a:extLst>
              <a:ext uri="{FF2B5EF4-FFF2-40B4-BE49-F238E27FC236}">
                <a16:creationId xmlns:a16="http://schemas.microsoft.com/office/drawing/2014/main" id="{F184D1A1-9217-468F-B502-D95814BA0F64}"/>
              </a:ext>
            </a:extLst>
          </p:cNvPr>
          <p:cNvSpPr>
            <a:spLocks noGrp="1"/>
          </p:cNvSpPr>
          <p:nvPr>
            <p:ph type="title"/>
          </p:nvPr>
        </p:nvSpPr>
        <p:spPr/>
        <p:txBody>
          <a:bodyPr/>
          <a:lstStyle/>
          <a:p>
            <a:r>
              <a:rPr lang="en-US" dirty="0"/>
              <a:t>How to Submit a Test</a:t>
            </a:r>
          </a:p>
        </p:txBody>
      </p:sp>
      <p:grpSp>
        <p:nvGrpSpPr>
          <p:cNvPr id="9" name="Group 8">
            <a:extLst>
              <a:ext uri="{FF2B5EF4-FFF2-40B4-BE49-F238E27FC236}">
                <a16:creationId xmlns:a16="http://schemas.microsoft.com/office/drawing/2014/main" id="{762DE025-F169-4D9A-B60D-3778BE77E451}"/>
              </a:ext>
            </a:extLst>
          </p:cNvPr>
          <p:cNvGrpSpPr/>
          <p:nvPr/>
        </p:nvGrpSpPr>
        <p:grpSpPr>
          <a:xfrm>
            <a:off x="2937983" y="1803937"/>
            <a:ext cx="5979484" cy="3250125"/>
            <a:chOff x="2937983" y="1803937"/>
            <a:chExt cx="5979484" cy="3250125"/>
          </a:xfrm>
        </p:grpSpPr>
        <p:pic>
          <p:nvPicPr>
            <p:cNvPr id="6" name="Picture 5">
              <a:extLst>
                <a:ext uri="{FF2B5EF4-FFF2-40B4-BE49-F238E27FC236}">
                  <a16:creationId xmlns:a16="http://schemas.microsoft.com/office/drawing/2014/main" id="{39BB7C3F-DEEE-4D1B-B9C7-A919F3E1B1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74533" y="1803937"/>
              <a:ext cx="5642934" cy="325012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CF661AE2-1564-4D6B-8E43-25AF1D4B3222}"/>
                </a:ext>
              </a:extLst>
            </p:cNvPr>
            <p:cNvSpPr/>
            <p:nvPr/>
          </p:nvSpPr>
          <p:spPr>
            <a:xfrm rot="5400000">
              <a:off x="5146444" y="4483609"/>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Arrow: Up 3">
              <a:extLst>
                <a:ext uri="{FF2B5EF4-FFF2-40B4-BE49-F238E27FC236}">
                  <a16:creationId xmlns:a16="http://schemas.microsoft.com/office/drawing/2014/main" id="{A908725A-A1CA-4820-A81A-F4F3B0C77C7E}"/>
                </a:ext>
              </a:extLst>
            </p:cNvPr>
            <p:cNvSpPr/>
            <p:nvPr/>
          </p:nvSpPr>
          <p:spPr>
            <a:xfrm rot="5400000">
              <a:off x="3040629" y="2858545"/>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4083908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FB97D8-61C2-4129-9E7B-6115688DE7F4}"/>
              </a:ext>
            </a:extLst>
          </p:cNvPr>
          <p:cNvSpPr>
            <a:spLocks noGrp="1"/>
          </p:cNvSpPr>
          <p:nvPr>
            <p:ph type="sldNum" sz="quarter" idx="17"/>
          </p:nvPr>
        </p:nvSpPr>
        <p:spPr/>
        <p:txBody>
          <a:bodyPr/>
          <a:lstStyle/>
          <a:p>
            <a:fld id="{58AE716E-68DD-2249-A7FA-8AEF0B14DF81}" type="slidenum">
              <a:rPr lang="en-US" smtClean="0"/>
              <a:pPr/>
              <a:t>27</a:t>
            </a:fld>
            <a:endParaRPr lang="en-US" dirty="0"/>
          </a:p>
        </p:txBody>
      </p:sp>
      <p:sp>
        <p:nvSpPr>
          <p:cNvPr id="5" name="Title 4">
            <a:extLst>
              <a:ext uri="{FF2B5EF4-FFF2-40B4-BE49-F238E27FC236}">
                <a16:creationId xmlns:a16="http://schemas.microsoft.com/office/drawing/2014/main" id="{C782DA25-B646-469B-9FE1-515F0B7A4F8E}"/>
              </a:ext>
            </a:extLst>
          </p:cNvPr>
          <p:cNvSpPr>
            <a:spLocks noGrp="1"/>
          </p:cNvSpPr>
          <p:nvPr>
            <p:ph type="title"/>
          </p:nvPr>
        </p:nvSpPr>
        <p:spPr/>
        <p:txBody>
          <a:bodyPr>
            <a:normAutofit/>
          </a:bodyPr>
          <a:lstStyle/>
          <a:p>
            <a:r>
              <a:rPr lang="en-US" dirty="0"/>
              <a:t>How to Confirm Your Test was Submitted</a:t>
            </a:r>
          </a:p>
        </p:txBody>
      </p:sp>
      <p:grpSp>
        <p:nvGrpSpPr>
          <p:cNvPr id="4" name="Group 3">
            <a:extLst>
              <a:ext uri="{FF2B5EF4-FFF2-40B4-BE49-F238E27FC236}">
                <a16:creationId xmlns:a16="http://schemas.microsoft.com/office/drawing/2014/main" id="{E5E649C1-4A38-46F4-94BE-FB43658845E9}"/>
              </a:ext>
            </a:extLst>
          </p:cNvPr>
          <p:cNvGrpSpPr/>
          <p:nvPr/>
        </p:nvGrpSpPr>
        <p:grpSpPr>
          <a:xfrm>
            <a:off x="3290066" y="1375774"/>
            <a:ext cx="5641855" cy="4106451"/>
            <a:chOff x="3290066" y="1375774"/>
            <a:chExt cx="5641855" cy="4106451"/>
          </a:xfrm>
        </p:grpSpPr>
        <p:pic>
          <p:nvPicPr>
            <p:cNvPr id="8" name="Picture 7">
              <a:extLst>
                <a:ext uri="{FF2B5EF4-FFF2-40B4-BE49-F238E27FC236}">
                  <a16:creationId xmlns:a16="http://schemas.microsoft.com/office/drawing/2014/main" id="{A05C82F6-61A1-413A-B74E-A45A61C06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066" y="1375774"/>
              <a:ext cx="5641855" cy="41064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EA932125-059D-4474-AC57-DF3624C6D57D}"/>
                </a:ext>
              </a:extLst>
            </p:cNvPr>
            <p:cNvSpPr/>
            <p:nvPr/>
          </p:nvSpPr>
          <p:spPr>
            <a:xfrm rot="5400000">
              <a:off x="5093748" y="4911772"/>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145367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1DA161-1CCB-4FA1-872E-7DF4EB28B86C}"/>
              </a:ext>
            </a:extLst>
          </p:cNvPr>
          <p:cNvSpPr>
            <a:spLocks noGrp="1"/>
          </p:cNvSpPr>
          <p:nvPr>
            <p:ph type="sldNum" sz="quarter" idx="17"/>
          </p:nvPr>
        </p:nvSpPr>
        <p:spPr/>
        <p:txBody>
          <a:bodyPr/>
          <a:lstStyle/>
          <a:p>
            <a:fld id="{58AE716E-68DD-2249-A7FA-8AEF0B14DF81}" type="slidenum">
              <a:rPr lang="en-US" smtClean="0"/>
              <a:pPr/>
              <a:t>28</a:t>
            </a:fld>
            <a:endParaRPr lang="en-US" dirty="0"/>
          </a:p>
        </p:txBody>
      </p:sp>
      <p:sp>
        <p:nvSpPr>
          <p:cNvPr id="5" name="Title 4">
            <a:extLst>
              <a:ext uri="{FF2B5EF4-FFF2-40B4-BE49-F238E27FC236}">
                <a16:creationId xmlns:a16="http://schemas.microsoft.com/office/drawing/2014/main" id="{0B50F75F-D773-47B4-AFFA-D35BEB44CEF6}"/>
              </a:ext>
            </a:extLst>
          </p:cNvPr>
          <p:cNvSpPr>
            <a:spLocks noGrp="1"/>
          </p:cNvSpPr>
          <p:nvPr>
            <p:ph type="title"/>
          </p:nvPr>
        </p:nvSpPr>
        <p:spPr/>
        <p:txBody>
          <a:bodyPr/>
          <a:lstStyle/>
          <a:p>
            <a:r>
              <a:rPr lang="en-US" dirty="0"/>
              <a:t>Additional Resources for Taking Tests at Home</a:t>
            </a:r>
          </a:p>
        </p:txBody>
      </p:sp>
      <p:sp>
        <p:nvSpPr>
          <p:cNvPr id="6" name="TextBox 5">
            <a:extLst>
              <a:ext uri="{FF2B5EF4-FFF2-40B4-BE49-F238E27FC236}">
                <a16:creationId xmlns:a16="http://schemas.microsoft.com/office/drawing/2014/main" id="{BB30356E-486A-47A3-9412-774ABC30E200}"/>
              </a:ext>
            </a:extLst>
          </p:cNvPr>
          <p:cNvSpPr txBox="1"/>
          <p:nvPr/>
        </p:nvSpPr>
        <p:spPr>
          <a:xfrm>
            <a:off x="426230" y="1575199"/>
            <a:ext cx="6863918" cy="3416320"/>
          </a:xfrm>
          <a:prstGeom prst="rect">
            <a:avLst/>
          </a:prstGeom>
          <a:noFill/>
        </p:spPr>
        <p:txBody>
          <a:bodyPr wrap="square" rtlCol="0">
            <a:spAutoFit/>
          </a:bodyPr>
          <a:lstStyle/>
          <a:p>
            <a:r>
              <a:rPr lang="en-US" b="1" dirty="0"/>
              <a:t>FAQs</a:t>
            </a:r>
          </a:p>
          <a:p>
            <a:pPr marL="285750" indent="-285750">
              <a:buFont typeface="Arial" panose="020B0604020202020204" pitchFamily="34" charset="0"/>
              <a:buChar char="•"/>
            </a:pPr>
            <a:r>
              <a:rPr lang="en-US" i="1" dirty="0"/>
              <a:t>Troubleshooting Technology Issues for Students Testing at Home FAQs</a:t>
            </a:r>
          </a:p>
          <a:p>
            <a:pPr marL="285750" indent="-285750">
              <a:buFont typeface="Arial" panose="020B0604020202020204" pitchFamily="34" charset="0"/>
              <a:buChar char="•"/>
            </a:pPr>
            <a:endParaRPr lang="en-US" dirty="0"/>
          </a:p>
          <a:p>
            <a:r>
              <a:rPr lang="en-US" b="1" dirty="0"/>
              <a:t>Brochures</a:t>
            </a:r>
          </a:p>
          <a:p>
            <a:pPr marL="285750" indent="-285750">
              <a:buFont typeface="Arial" panose="020B0604020202020204" pitchFamily="34" charset="0"/>
              <a:buChar char="•"/>
            </a:pPr>
            <a:r>
              <a:rPr lang="en-US" i="1" dirty="0"/>
              <a:t>How to Test your Internet Speed</a:t>
            </a:r>
          </a:p>
          <a:p>
            <a:pPr marL="285750" indent="-285750">
              <a:buFont typeface="Arial" panose="020B0604020202020204" pitchFamily="34" charset="0"/>
              <a:buChar char="•"/>
            </a:pPr>
            <a:r>
              <a:rPr lang="en-US" i="1" dirty="0"/>
              <a:t>How to Take a Practice Test</a:t>
            </a:r>
          </a:p>
          <a:p>
            <a:endParaRPr lang="en-US" dirty="0"/>
          </a:p>
          <a:p>
            <a:r>
              <a:rPr lang="en-US" b="1" dirty="0"/>
              <a:t>Policies</a:t>
            </a:r>
          </a:p>
          <a:p>
            <a:pPr marL="285750" indent="-285750">
              <a:buFont typeface="Arial" panose="020B0604020202020204" pitchFamily="34" charset="0"/>
              <a:buChar char="•"/>
            </a:pPr>
            <a:r>
              <a:rPr lang="en-US" i="1" dirty="0"/>
              <a:t>HIDOE Remote Test Administration Guidelines Spring 2021</a:t>
            </a:r>
          </a:p>
          <a:p>
            <a:pPr marL="285750" indent="-285750">
              <a:buFont typeface="Arial" panose="020B0604020202020204" pitchFamily="34" charset="0"/>
              <a:buChar char="•"/>
            </a:pPr>
            <a:r>
              <a:rPr lang="en-US" i="1" dirty="0"/>
              <a:t>HIDOE Parent/Guardian Remote Test Administration Agreement</a:t>
            </a:r>
          </a:p>
          <a:p>
            <a:pPr marL="285750" indent="-285750">
              <a:buFont typeface="Arial" panose="020B0604020202020204" pitchFamily="34" charset="0"/>
              <a:buChar char="•"/>
            </a:pPr>
            <a:r>
              <a:rPr lang="en-US" i="1" dirty="0"/>
              <a:t>HIDOE Parent/Guardian Remote Testing Checklist</a:t>
            </a:r>
          </a:p>
        </p:txBody>
      </p:sp>
      <p:sp>
        <p:nvSpPr>
          <p:cNvPr id="7" name="TextBox 6">
            <a:extLst>
              <a:ext uri="{FF2B5EF4-FFF2-40B4-BE49-F238E27FC236}">
                <a16:creationId xmlns:a16="http://schemas.microsoft.com/office/drawing/2014/main" id="{1CDB896B-7F80-4C18-8611-EDDF73340CB4}"/>
              </a:ext>
            </a:extLst>
          </p:cNvPr>
          <p:cNvSpPr txBox="1"/>
          <p:nvPr/>
        </p:nvSpPr>
        <p:spPr>
          <a:xfrm>
            <a:off x="7168184" y="2782669"/>
            <a:ext cx="4119399" cy="1200329"/>
          </a:xfrm>
          <a:prstGeom prst="rect">
            <a:avLst/>
          </a:prstGeom>
          <a:noFill/>
          <a:ln w="25400">
            <a:solidFill>
              <a:srgbClr val="FF0000"/>
            </a:solidFill>
          </a:ln>
        </p:spPr>
        <p:txBody>
          <a:bodyPr wrap="square" rtlCol="0">
            <a:spAutoFit/>
          </a:bodyPr>
          <a:lstStyle/>
          <a:p>
            <a:r>
              <a:rPr lang="en-US" u="sng" dirty="0">
                <a:solidFill>
                  <a:srgbClr val="0000FF"/>
                </a:solidFill>
                <a:latin typeface="Segoe UI" panose="020B0502040204020203" pitchFamily="34" charset="0"/>
                <a:ea typeface="Calibri" panose="020F0502020204030204" pitchFamily="34" charset="0"/>
              </a:rPr>
              <a:t>https://smarterbalanced.alohahsap.org/resources/resources-2021-2022/remote-summative-test-administration-2021-2022</a:t>
            </a:r>
            <a:endParaRPr lang="en-US" sz="2000" b="1" dirty="0"/>
          </a:p>
        </p:txBody>
      </p:sp>
    </p:spTree>
    <p:extLst>
      <p:ext uri="{BB962C8B-B14F-4D97-AF65-F5344CB8AC3E}">
        <p14:creationId xmlns:p14="http://schemas.microsoft.com/office/powerpoint/2010/main" val="76954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E654B3-1692-4237-A25C-1E19F4844480}"/>
              </a:ext>
            </a:extLst>
          </p:cNvPr>
          <p:cNvSpPr>
            <a:spLocks noGrp="1"/>
          </p:cNvSpPr>
          <p:nvPr>
            <p:ph sz="quarter" idx="15"/>
          </p:nvPr>
        </p:nvSpPr>
        <p:spPr>
          <a:xfrm>
            <a:off x="1234111" y="1665007"/>
            <a:ext cx="9723777" cy="4170910"/>
          </a:xfrm>
        </p:spPr>
        <p:txBody>
          <a:bodyPr>
            <a:normAutofit/>
          </a:bodyPr>
          <a:lstStyle/>
          <a:p>
            <a:pPr>
              <a:lnSpc>
                <a:spcPct val="100000"/>
              </a:lnSpc>
              <a:spcBef>
                <a:spcPts val="1200"/>
              </a:spcBef>
              <a:buFont typeface="Arial" panose="020B0604020202020204" pitchFamily="34" charset="0"/>
              <a:buChar char="•"/>
            </a:pPr>
            <a:r>
              <a:rPr lang="en-US" sz="2800" dirty="0">
                <a:solidFill>
                  <a:srgbClr val="53565A"/>
                </a:solidFill>
              </a:rPr>
              <a:t>Students will not be asked to enter any additional personally identifiable information than they would in an ordinary test session in a classroom.</a:t>
            </a:r>
          </a:p>
          <a:p>
            <a:pPr>
              <a:lnSpc>
                <a:spcPct val="100000"/>
              </a:lnSpc>
              <a:spcBef>
                <a:spcPts val="1200"/>
              </a:spcBef>
              <a:buFont typeface="Arial" panose="020B0604020202020204" pitchFamily="34" charset="0"/>
              <a:buChar char="•"/>
            </a:pPr>
            <a:r>
              <a:rPr lang="en-US" sz="2800" dirty="0">
                <a:solidFill>
                  <a:srgbClr val="53565A"/>
                </a:solidFill>
              </a:rPr>
              <a:t>For additional information, please see the HIDOE Remote Test Administration Guidelines on the AlohaHSAP.org portal site: </a:t>
            </a:r>
            <a:r>
              <a:rPr lang="en-US" sz="2800" dirty="0">
                <a:solidFill>
                  <a:srgbClr val="53565A"/>
                </a:solidFill>
                <a:hlinkClick r:id="rId3"/>
              </a:rPr>
              <a:t>https://smarterbalanced.alohahsap.org/resources/resources-2021-2022/remote-summative-test-administration-2021-2022</a:t>
            </a:r>
            <a:r>
              <a:rPr lang="en-US" sz="2800" dirty="0">
                <a:solidFill>
                  <a:srgbClr val="53565A"/>
                </a:solidFill>
              </a:rPr>
              <a:t>. </a:t>
            </a:r>
          </a:p>
        </p:txBody>
      </p:sp>
      <p:sp>
        <p:nvSpPr>
          <p:cNvPr id="3" name="Slide Number Placeholder 2">
            <a:extLst>
              <a:ext uri="{FF2B5EF4-FFF2-40B4-BE49-F238E27FC236}">
                <a16:creationId xmlns:a16="http://schemas.microsoft.com/office/drawing/2014/main" id="{FD9B62BC-0BC8-4D04-B8CD-0910F6829B5B}"/>
              </a:ext>
            </a:extLst>
          </p:cNvPr>
          <p:cNvSpPr>
            <a:spLocks noGrp="1"/>
          </p:cNvSpPr>
          <p:nvPr>
            <p:ph type="sldNum" sz="quarter" idx="17"/>
          </p:nvPr>
        </p:nvSpPr>
        <p:spPr/>
        <p:txBody>
          <a:bodyPr/>
          <a:lstStyle/>
          <a:p>
            <a:fld id="{58AE716E-68DD-2249-A7FA-8AEF0B14DF81}" type="slidenum">
              <a:rPr lang="en-US" smtClean="0"/>
              <a:pPr/>
              <a:t>3</a:t>
            </a:fld>
            <a:endParaRPr lang="en-US" dirty="0"/>
          </a:p>
        </p:txBody>
      </p:sp>
      <p:sp>
        <p:nvSpPr>
          <p:cNvPr id="5" name="Title 4">
            <a:extLst>
              <a:ext uri="{FF2B5EF4-FFF2-40B4-BE49-F238E27FC236}">
                <a16:creationId xmlns:a16="http://schemas.microsoft.com/office/drawing/2014/main" id="{4B208958-2FB5-43A4-85A5-88308C6548B6}"/>
              </a:ext>
            </a:extLst>
          </p:cNvPr>
          <p:cNvSpPr>
            <a:spLocks noGrp="1"/>
          </p:cNvSpPr>
          <p:nvPr>
            <p:ph type="title"/>
          </p:nvPr>
        </p:nvSpPr>
        <p:spPr/>
        <p:txBody>
          <a:bodyPr/>
          <a:lstStyle/>
          <a:p>
            <a:r>
              <a:rPr lang="en-US" dirty="0"/>
              <a:t>Security and Privacy</a:t>
            </a:r>
          </a:p>
        </p:txBody>
      </p:sp>
    </p:spTree>
    <p:extLst>
      <p:ext uri="{BB962C8B-B14F-4D97-AF65-F5344CB8AC3E}">
        <p14:creationId xmlns:p14="http://schemas.microsoft.com/office/powerpoint/2010/main" val="2491568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7610FB-4B0B-41C6-919C-407F57309896}"/>
              </a:ext>
            </a:extLst>
          </p:cNvPr>
          <p:cNvSpPr>
            <a:spLocks noGrp="1"/>
          </p:cNvSpPr>
          <p:nvPr>
            <p:ph type="sldNum" sz="quarter" idx="17"/>
          </p:nvPr>
        </p:nvSpPr>
        <p:spPr/>
        <p:txBody>
          <a:bodyPr/>
          <a:lstStyle/>
          <a:p>
            <a:fld id="{58AE716E-68DD-2249-A7FA-8AEF0B14DF81}" type="slidenum">
              <a:rPr lang="en-US" smtClean="0"/>
              <a:pPr/>
              <a:t>4</a:t>
            </a:fld>
            <a:endParaRPr lang="en-US" dirty="0"/>
          </a:p>
        </p:txBody>
      </p:sp>
      <p:sp>
        <p:nvSpPr>
          <p:cNvPr id="5" name="Title 4">
            <a:extLst>
              <a:ext uri="{FF2B5EF4-FFF2-40B4-BE49-F238E27FC236}">
                <a16:creationId xmlns:a16="http://schemas.microsoft.com/office/drawing/2014/main" id="{04B49859-10DD-4385-924E-6F5311BB6DBE}"/>
              </a:ext>
            </a:extLst>
          </p:cNvPr>
          <p:cNvSpPr>
            <a:spLocks noGrp="1"/>
          </p:cNvSpPr>
          <p:nvPr>
            <p:ph type="title"/>
          </p:nvPr>
        </p:nvSpPr>
        <p:spPr/>
        <p:txBody>
          <a:bodyPr/>
          <a:lstStyle/>
          <a:p>
            <a:r>
              <a:rPr lang="en-US" dirty="0"/>
              <a:t>Providing Consent</a:t>
            </a:r>
          </a:p>
        </p:txBody>
      </p:sp>
      <p:sp>
        <p:nvSpPr>
          <p:cNvPr id="7" name="Content Placeholder 1">
            <a:extLst>
              <a:ext uri="{FF2B5EF4-FFF2-40B4-BE49-F238E27FC236}">
                <a16:creationId xmlns:a16="http://schemas.microsoft.com/office/drawing/2014/main" id="{A9515590-E448-4A4E-9467-463127A4BB42}"/>
              </a:ext>
            </a:extLst>
          </p:cNvPr>
          <p:cNvSpPr txBox="1">
            <a:spLocks/>
          </p:cNvSpPr>
          <p:nvPr/>
        </p:nvSpPr>
        <p:spPr>
          <a:xfrm>
            <a:off x="1267811" y="1202500"/>
            <a:ext cx="9476389" cy="4446738"/>
          </a:xfrm>
          <a:prstGeom prst="rect">
            <a:avLst/>
          </a:prstGeom>
          <a:ln>
            <a:noFill/>
          </a:ln>
        </p:spPr>
        <p:txBody>
          <a:bodyPr vert="horz" lIns="0" tIns="0" rIns="0" bIns="0" rtlCol="0">
            <a:normAutofit fontScale="92500" lnSpcReduction="20000"/>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Times New Roman" panose="02020603050405020304" pitchFamily="18" charset="0"/>
              <a:buNone/>
            </a:pPr>
            <a:r>
              <a:rPr lang="en-US" sz="2800" dirty="0"/>
              <a:t>Parent or guardian and student consent is required for a student to participate in a remotely administered test session (signed Parent/Student agreement).</a:t>
            </a:r>
          </a:p>
          <a:p>
            <a:pPr>
              <a:lnSpc>
                <a:spcPct val="100000"/>
              </a:lnSpc>
            </a:pPr>
            <a:r>
              <a:rPr lang="en-US" sz="2800" dirty="0">
                <a:solidFill>
                  <a:srgbClr val="53565A"/>
                </a:solidFill>
              </a:rPr>
              <a:t>HIDOE Assessment Parent/Guardian Remote Test Administration Agreement Form: </a:t>
            </a:r>
          </a:p>
          <a:p>
            <a:pPr lvl="1">
              <a:lnSpc>
                <a:spcPct val="100000"/>
              </a:lnSpc>
            </a:pPr>
            <a:r>
              <a:rPr lang="en-US" sz="2800" dirty="0">
                <a:solidFill>
                  <a:srgbClr val="53565A"/>
                </a:solidFill>
                <a:hlinkClick r:id="rId3"/>
              </a:rPr>
              <a:t>https://smarterbalanced.alohahsap.org/resources/resources-2021-2022/remote-summative-test-administration-2021-2022</a:t>
            </a:r>
            <a:endParaRPr lang="en-US" sz="2800" dirty="0">
              <a:solidFill>
                <a:srgbClr val="53565A"/>
              </a:solidFill>
            </a:endParaRPr>
          </a:p>
          <a:p>
            <a:pPr>
              <a:lnSpc>
                <a:spcPct val="100000"/>
              </a:lnSpc>
              <a:buFont typeface="Arial" panose="020B0604020202020204" pitchFamily="34" charset="0"/>
              <a:buChar char="•"/>
            </a:pPr>
            <a:r>
              <a:rPr lang="en-US" sz="2800" dirty="0">
                <a:solidFill>
                  <a:srgbClr val="53565A"/>
                </a:solidFill>
              </a:rPr>
              <a:t>HIDOE Remote Test Administration Guidelines Spring 2022:</a:t>
            </a:r>
          </a:p>
          <a:p>
            <a:pPr lvl="1">
              <a:lnSpc>
                <a:spcPct val="100000"/>
              </a:lnSpc>
            </a:pPr>
            <a:r>
              <a:rPr lang="en-US" sz="2800">
                <a:solidFill>
                  <a:srgbClr val="53565A"/>
                </a:solidFill>
                <a:hlinkClick r:id="rId3"/>
              </a:rPr>
              <a:t>https://smarterbalanced.alohahsap.org/resources/resources-2021-2022/remote-summative-test-administration-2021-2022</a:t>
            </a:r>
            <a:r>
              <a:rPr lang="en-US" sz="2800">
                <a:solidFill>
                  <a:srgbClr val="53565A"/>
                </a:solidFill>
              </a:rPr>
              <a:t> </a:t>
            </a:r>
            <a:endParaRPr lang="en-US" sz="2800" dirty="0">
              <a:solidFill>
                <a:srgbClr val="53565A"/>
              </a:solidFill>
            </a:endParaRPr>
          </a:p>
        </p:txBody>
      </p:sp>
    </p:spTree>
    <p:extLst>
      <p:ext uri="{BB962C8B-B14F-4D97-AF65-F5344CB8AC3E}">
        <p14:creationId xmlns:p14="http://schemas.microsoft.com/office/powerpoint/2010/main" val="283943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B0ADB-0576-47CA-BED6-1A89829109F8}"/>
              </a:ext>
            </a:extLst>
          </p:cNvPr>
          <p:cNvSpPr>
            <a:spLocks noGrp="1"/>
          </p:cNvSpPr>
          <p:nvPr>
            <p:ph type="sldNum" sz="quarter" idx="17"/>
          </p:nvPr>
        </p:nvSpPr>
        <p:spPr/>
        <p:txBody>
          <a:bodyPr/>
          <a:lstStyle/>
          <a:p>
            <a:fld id="{58AE716E-68DD-2249-A7FA-8AEF0B14DF81}" type="slidenum">
              <a:rPr lang="en-US" smtClean="0"/>
              <a:pPr/>
              <a:t>5</a:t>
            </a:fld>
            <a:endParaRPr lang="en-US" dirty="0"/>
          </a:p>
        </p:txBody>
      </p:sp>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a:xfrm>
            <a:off x="283652" y="34390"/>
            <a:ext cx="11158780" cy="521701"/>
          </a:xfrm>
        </p:spPr>
        <p:txBody>
          <a:bodyPr>
            <a:normAutofit/>
          </a:bodyPr>
          <a:lstStyle/>
          <a:p>
            <a:r>
              <a:rPr lang="en-US" dirty="0"/>
              <a:t>Ensuring that You Have the Proper Hardware and Software</a:t>
            </a:r>
          </a:p>
        </p:txBody>
      </p:sp>
      <p:graphicFrame>
        <p:nvGraphicFramePr>
          <p:cNvPr id="6" name="Table 8">
            <a:extLst>
              <a:ext uri="{FF2B5EF4-FFF2-40B4-BE49-F238E27FC236}">
                <a16:creationId xmlns:a16="http://schemas.microsoft.com/office/drawing/2014/main" id="{5A5FA972-6059-4CF0-B1E6-72C39E732523}"/>
              </a:ext>
            </a:extLst>
          </p:cNvPr>
          <p:cNvGraphicFramePr>
            <a:graphicFrameLocks noGrp="1"/>
          </p:cNvGraphicFramePr>
          <p:nvPr>
            <p:extLst>
              <p:ext uri="{D42A27DB-BD31-4B8C-83A1-F6EECF244321}">
                <p14:modId xmlns:p14="http://schemas.microsoft.com/office/powerpoint/2010/main" val="2623225128"/>
              </p:ext>
            </p:extLst>
          </p:nvPr>
        </p:nvGraphicFramePr>
        <p:xfrm>
          <a:off x="331818" y="1270087"/>
          <a:ext cx="11528364" cy="3992880"/>
        </p:xfrm>
        <a:graphic>
          <a:graphicData uri="http://schemas.openxmlformats.org/drawingml/2006/table">
            <a:tbl>
              <a:tblPr firstRow="1" bandRow="1">
                <a:tableStyleId>{470918CE-3593-4766-BCB9-121BF4E22A45}</a:tableStyleId>
              </a:tblPr>
              <a:tblGrid>
                <a:gridCol w="5593494">
                  <a:extLst>
                    <a:ext uri="{9D8B030D-6E8A-4147-A177-3AD203B41FA5}">
                      <a16:colId xmlns:a16="http://schemas.microsoft.com/office/drawing/2014/main" val="4282368661"/>
                    </a:ext>
                  </a:extLst>
                </a:gridCol>
                <a:gridCol w="5934870">
                  <a:extLst>
                    <a:ext uri="{9D8B030D-6E8A-4147-A177-3AD203B41FA5}">
                      <a16:colId xmlns:a16="http://schemas.microsoft.com/office/drawing/2014/main" val="4189533031"/>
                    </a:ext>
                  </a:extLst>
                </a:gridCol>
              </a:tblGrid>
              <a:tr h="319643">
                <a:tc>
                  <a:txBody>
                    <a:bodyPr/>
                    <a:lstStyle/>
                    <a:p>
                      <a:r>
                        <a:rPr lang="en-US" dirty="0"/>
                        <a:t>Hardware / Software</a:t>
                      </a:r>
                    </a:p>
                  </a:txBody>
                  <a:tcPr/>
                </a:tc>
                <a:tc>
                  <a:txBody>
                    <a:bodyPr/>
                    <a:lstStyle/>
                    <a:p>
                      <a:r>
                        <a:rPr lang="en-US" dirty="0"/>
                        <a:t> Who needs the hardware/software</a:t>
                      </a:r>
                    </a:p>
                  </a:txBody>
                  <a:tcPr/>
                </a:tc>
                <a:extLst>
                  <a:ext uri="{0D108BD9-81ED-4DB2-BD59-A6C34878D82A}">
                    <a16:rowId xmlns:a16="http://schemas.microsoft.com/office/drawing/2014/main" val="1856577666"/>
                  </a:ext>
                </a:extLst>
              </a:tr>
              <a:tr h="499169">
                <a:tc>
                  <a:txBody>
                    <a:bodyPr/>
                    <a:lstStyle/>
                    <a:p>
                      <a:r>
                        <a:rPr lang="en-US" sz="1800" dirty="0"/>
                        <a:t>Supported device such as a desktop, laptop, Chromebook, or iPad</a:t>
                      </a:r>
                    </a:p>
                    <a:p>
                      <a:endParaRPr lang="en-US" sz="1800" dirty="0"/>
                    </a:p>
                    <a:p>
                      <a:r>
                        <a:rPr lang="en-US" sz="1800" i="1" dirty="0"/>
                        <a:t>*For a list of supported devices please visit: </a:t>
                      </a:r>
                      <a:r>
                        <a:rPr lang="en-US" sz="1800" i="1" dirty="0">
                          <a:hlinkClick r:id="rId3"/>
                        </a:rPr>
                        <a:t>https://smarterbalanced.alohahsap.org/secure-browsers.html</a:t>
                      </a:r>
                      <a:r>
                        <a:rPr lang="en-US" sz="1800" i="1" dirty="0"/>
                        <a:t> </a:t>
                      </a:r>
                    </a:p>
                  </a:txBody>
                  <a:tcPr/>
                </a:tc>
                <a:tc>
                  <a:txBody>
                    <a:bodyPr/>
                    <a:lstStyle/>
                    <a:p>
                      <a:pPr marL="285750" indent="-285750">
                        <a:buFont typeface="Arial" panose="020B0604020202020204" pitchFamily="34" charset="0"/>
                        <a:buChar char="•"/>
                      </a:pPr>
                      <a:r>
                        <a:rPr lang="en-US" sz="1800" dirty="0"/>
                        <a:t>Test Administrators</a:t>
                      </a:r>
                    </a:p>
                    <a:p>
                      <a:pPr marL="285750" indent="-285750">
                        <a:buFont typeface="Arial" panose="020B0604020202020204" pitchFamily="34" charset="0"/>
                        <a:buChar char="•"/>
                      </a:pPr>
                      <a:r>
                        <a:rPr lang="en-US" sz="1800" dirty="0"/>
                        <a:t>Students</a:t>
                      </a:r>
                    </a:p>
                  </a:txBody>
                  <a:tcPr/>
                </a:tc>
                <a:extLst>
                  <a:ext uri="{0D108BD9-81ED-4DB2-BD59-A6C34878D82A}">
                    <a16:rowId xmlns:a16="http://schemas.microsoft.com/office/drawing/2014/main" val="2480975832"/>
                  </a:ext>
                </a:extLst>
              </a:tr>
              <a:tr h="290489">
                <a:tc>
                  <a:txBody>
                    <a:bodyPr/>
                    <a:lstStyle/>
                    <a:p>
                      <a:r>
                        <a:rPr lang="en-US" sz="1800" dirty="0"/>
                        <a:t>Secure Browser</a:t>
                      </a:r>
                    </a:p>
                  </a:txBody>
                  <a:tcPr/>
                </a:tc>
                <a:tc>
                  <a:txBody>
                    <a:bodyPr/>
                    <a:lstStyle/>
                    <a:p>
                      <a:pPr marL="285750" indent="-285750">
                        <a:buFont typeface="Arial" panose="020B0604020202020204" pitchFamily="34" charset="0"/>
                        <a:buChar char="•"/>
                      </a:pPr>
                      <a:r>
                        <a:rPr lang="en-US" sz="1800" dirty="0"/>
                        <a:t>Students</a:t>
                      </a:r>
                    </a:p>
                  </a:txBody>
                  <a:tcPr/>
                </a:tc>
                <a:extLst>
                  <a:ext uri="{0D108BD9-81ED-4DB2-BD59-A6C34878D82A}">
                    <a16:rowId xmlns:a16="http://schemas.microsoft.com/office/drawing/2014/main" val="3500368727"/>
                  </a:ext>
                </a:extLst>
              </a:tr>
              <a:tr h="442646">
                <a:tc>
                  <a:txBody>
                    <a:bodyPr/>
                    <a:lstStyle/>
                    <a:p>
                      <a:r>
                        <a:rPr lang="en-US" sz="1800" dirty="0"/>
                        <a:t>Microphone, </a:t>
                      </a:r>
                      <a:r>
                        <a:rPr lang="en-US" sz="1800" dirty="0">
                          <a:solidFill>
                            <a:srgbClr val="53565A"/>
                          </a:solidFill>
                        </a:rPr>
                        <a:t>Speaker, and **Webcam (student test device and second device)</a:t>
                      </a:r>
                    </a:p>
                  </a:txBody>
                  <a:tcPr/>
                </a:tc>
                <a:tc>
                  <a:txBody>
                    <a:bodyPr/>
                    <a:lstStyle/>
                    <a:p>
                      <a:pPr marL="285750" indent="-285750">
                        <a:buFont typeface="Arial" panose="020B0604020202020204" pitchFamily="34" charset="0"/>
                        <a:buChar char="•"/>
                      </a:pPr>
                      <a:r>
                        <a:rPr lang="en-US" sz="1800" dirty="0"/>
                        <a:t>Test Administrators</a:t>
                      </a:r>
                    </a:p>
                    <a:p>
                      <a:pPr marL="285750" indent="-285750">
                        <a:buFont typeface="Arial" panose="020B0604020202020204" pitchFamily="34" charset="0"/>
                        <a:buChar char="•"/>
                      </a:pPr>
                      <a:r>
                        <a:rPr lang="en-US" sz="1800" dirty="0"/>
                        <a:t>Students</a:t>
                      </a:r>
                    </a:p>
                  </a:txBody>
                  <a:tcPr/>
                </a:tc>
                <a:extLst>
                  <a:ext uri="{0D108BD9-81ED-4DB2-BD59-A6C34878D82A}">
                    <a16:rowId xmlns:a16="http://schemas.microsoft.com/office/drawing/2014/main" val="1167400488"/>
                  </a:ext>
                </a:extLst>
              </a:tr>
              <a:tr h="503849">
                <a:tc>
                  <a:txBody>
                    <a:bodyPr/>
                    <a:lstStyle/>
                    <a:p>
                      <a:r>
                        <a:rPr lang="en-US" sz="1800" dirty="0"/>
                        <a:t>Assistive Technology Software</a:t>
                      </a:r>
                    </a:p>
                  </a:txBody>
                  <a:tcPr/>
                </a:tc>
                <a:tc>
                  <a:txBody>
                    <a:bodyPr/>
                    <a:lstStyle/>
                    <a:p>
                      <a:pPr marL="285750" indent="-285750">
                        <a:buFont typeface="Arial" panose="020B0604020202020204" pitchFamily="34" charset="0"/>
                        <a:buChar char="•"/>
                      </a:pPr>
                      <a:r>
                        <a:rPr lang="en-US" sz="1800" dirty="0"/>
                        <a:t>Students requiring the use of assistive technology software such as text-to-speech or screen reader software</a:t>
                      </a:r>
                    </a:p>
                  </a:txBody>
                  <a:tcPr/>
                </a:tc>
                <a:extLst>
                  <a:ext uri="{0D108BD9-81ED-4DB2-BD59-A6C34878D82A}">
                    <a16:rowId xmlns:a16="http://schemas.microsoft.com/office/drawing/2014/main" val="1090496540"/>
                  </a:ext>
                </a:extLst>
              </a:tr>
            </a:tbl>
          </a:graphicData>
        </a:graphic>
      </p:graphicFrame>
      <p:sp>
        <p:nvSpPr>
          <p:cNvPr id="2" name="TextBox 1"/>
          <p:cNvSpPr txBox="1"/>
          <p:nvPr/>
        </p:nvSpPr>
        <p:spPr>
          <a:xfrm>
            <a:off x="871369" y="5368066"/>
            <a:ext cx="9326880" cy="646331"/>
          </a:xfrm>
          <a:prstGeom prst="rect">
            <a:avLst/>
          </a:prstGeom>
          <a:noFill/>
        </p:spPr>
        <p:txBody>
          <a:bodyPr wrap="square" rtlCol="0">
            <a:spAutoFit/>
          </a:bodyPr>
          <a:lstStyle/>
          <a:p>
            <a:r>
              <a:rPr lang="en-US" dirty="0">
                <a:solidFill>
                  <a:srgbClr val="FF0000"/>
                </a:solidFill>
              </a:rPr>
              <a:t>** In addition to the students webcam on the students device, a second device with a webcam will need to be in place facing the student and set up prior to beginning the assessment  </a:t>
            </a:r>
          </a:p>
        </p:txBody>
      </p:sp>
    </p:spTree>
    <p:extLst>
      <p:ext uri="{BB962C8B-B14F-4D97-AF65-F5344CB8AC3E}">
        <p14:creationId xmlns:p14="http://schemas.microsoft.com/office/powerpoint/2010/main" val="28256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93F1AA-BC1E-42A0-ADC0-17D1CEF71050}"/>
              </a:ext>
            </a:extLst>
          </p:cNvPr>
          <p:cNvSpPr>
            <a:spLocks noGrp="1"/>
          </p:cNvSpPr>
          <p:nvPr>
            <p:ph type="sldNum" sz="quarter" idx="17"/>
          </p:nvPr>
        </p:nvSpPr>
        <p:spPr/>
        <p:txBody>
          <a:bodyPr/>
          <a:lstStyle/>
          <a:p>
            <a:fld id="{58AE716E-68DD-2249-A7FA-8AEF0B14DF81}" type="slidenum">
              <a:rPr lang="en-US" smtClean="0"/>
              <a:pPr/>
              <a:t>6</a:t>
            </a:fld>
            <a:endParaRPr lang="en-US" dirty="0"/>
          </a:p>
        </p:txBody>
      </p:sp>
      <p:sp>
        <p:nvSpPr>
          <p:cNvPr id="5" name="Title 4">
            <a:extLst>
              <a:ext uri="{FF2B5EF4-FFF2-40B4-BE49-F238E27FC236}">
                <a16:creationId xmlns:a16="http://schemas.microsoft.com/office/drawing/2014/main" id="{0A52C745-8E1F-423F-AFF3-148208DFC909}"/>
              </a:ext>
            </a:extLst>
          </p:cNvPr>
          <p:cNvSpPr>
            <a:spLocks noGrp="1"/>
          </p:cNvSpPr>
          <p:nvPr>
            <p:ph type="title"/>
          </p:nvPr>
        </p:nvSpPr>
        <p:spPr/>
        <p:txBody>
          <a:bodyPr>
            <a:normAutofit/>
          </a:bodyPr>
          <a:lstStyle/>
          <a:p>
            <a:r>
              <a:rPr lang="en-US" dirty="0"/>
              <a:t>How to Test Your Internet Speed</a:t>
            </a:r>
          </a:p>
        </p:txBody>
      </p:sp>
      <p:pic>
        <p:nvPicPr>
          <p:cNvPr id="24" name="Picture 23">
            <a:extLst>
              <a:ext uri="{FF2B5EF4-FFF2-40B4-BE49-F238E27FC236}">
                <a16:creationId xmlns:a16="http://schemas.microsoft.com/office/drawing/2014/main" id="{71610736-8522-449B-9BA9-27A30C62972F}"/>
              </a:ext>
            </a:extLst>
          </p:cNvPr>
          <p:cNvPicPr>
            <a:picLocks noChangeAspect="1"/>
          </p:cNvPicPr>
          <p:nvPr/>
        </p:nvPicPr>
        <p:blipFill>
          <a:blip r:embed="rId3"/>
          <a:stretch>
            <a:fillRect/>
          </a:stretch>
        </p:blipFill>
        <p:spPr>
          <a:xfrm>
            <a:off x="3591607" y="4602194"/>
            <a:ext cx="5309003" cy="1204610"/>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35" name="Group 34">
            <a:extLst>
              <a:ext uri="{FF2B5EF4-FFF2-40B4-BE49-F238E27FC236}">
                <a16:creationId xmlns:a16="http://schemas.microsoft.com/office/drawing/2014/main" id="{8E851812-CE26-48EF-82F0-6443F6D58520}"/>
              </a:ext>
            </a:extLst>
          </p:cNvPr>
          <p:cNvGrpSpPr/>
          <p:nvPr/>
        </p:nvGrpSpPr>
        <p:grpSpPr>
          <a:xfrm>
            <a:off x="1008734" y="1144850"/>
            <a:ext cx="6762592" cy="2896103"/>
            <a:chOff x="505131" y="1103218"/>
            <a:chExt cx="6762592" cy="2896103"/>
          </a:xfrm>
        </p:grpSpPr>
        <p:pic>
          <p:nvPicPr>
            <p:cNvPr id="22" name="Picture 21">
              <a:extLst>
                <a:ext uri="{FF2B5EF4-FFF2-40B4-BE49-F238E27FC236}">
                  <a16:creationId xmlns:a16="http://schemas.microsoft.com/office/drawing/2014/main" id="{A2BB18BA-A76F-4B63-B05F-4A5AE0A80F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8365"/>
            <a:stretch/>
          </p:blipFill>
          <p:spPr>
            <a:xfrm>
              <a:off x="809688" y="1103218"/>
              <a:ext cx="6458035" cy="289610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0" name="Arrow: Right 29">
              <a:extLst>
                <a:ext uri="{FF2B5EF4-FFF2-40B4-BE49-F238E27FC236}">
                  <a16:creationId xmlns:a16="http://schemas.microsoft.com/office/drawing/2014/main" id="{88E0264C-5868-4B2A-A751-517A763FA394}"/>
                </a:ext>
              </a:extLst>
            </p:cNvPr>
            <p:cNvSpPr/>
            <p:nvPr/>
          </p:nvSpPr>
          <p:spPr>
            <a:xfrm>
              <a:off x="505131" y="1865624"/>
              <a:ext cx="995516" cy="516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2" name="Oval 31">
              <a:extLst>
                <a:ext uri="{FF2B5EF4-FFF2-40B4-BE49-F238E27FC236}">
                  <a16:creationId xmlns:a16="http://schemas.microsoft.com/office/drawing/2014/main" id="{36C960A6-DB06-4350-8EE9-44236CB736B4}"/>
                </a:ext>
              </a:extLst>
            </p:cNvPr>
            <p:cNvSpPr/>
            <p:nvPr/>
          </p:nvSpPr>
          <p:spPr>
            <a:xfrm>
              <a:off x="3439570" y="2978799"/>
              <a:ext cx="1224117" cy="4730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3" name="Arrow: Right 32">
              <a:extLst>
                <a:ext uri="{FF2B5EF4-FFF2-40B4-BE49-F238E27FC236}">
                  <a16:creationId xmlns:a16="http://schemas.microsoft.com/office/drawing/2014/main" id="{B4DCAB8F-F696-4F1C-9D1D-75EBF408A7AE}"/>
                </a:ext>
              </a:extLst>
            </p:cNvPr>
            <p:cNvSpPr/>
            <p:nvPr/>
          </p:nvSpPr>
          <p:spPr>
            <a:xfrm>
              <a:off x="505131" y="2551269"/>
              <a:ext cx="995516" cy="516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1" name="TextBox 10">
            <a:extLst>
              <a:ext uri="{FF2B5EF4-FFF2-40B4-BE49-F238E27FC236}">
                <a16:creationId xmlns:a16="http://schemas.microsoft.com/office/drawing/2014/main" id="{5758CCE4-64E6-4F53-9490-34AF0AFE105E}"/>
              </a:ext>
            </a:extLst>
          </p:cNvPr>
          <p:cNvSpPr txBox="1"/>
          <p:nvPr/>
        </p:nvSpPr>
        <p:spPr>
          <a:xfrm>
            <a:off x="8192783" y="2270036"/>
            <a:ext cx="3602976" cy="400110"/>
          </a:xfrm>
          <a:prstGeom prst="rect">
            <a:avLst/>
          </a:prstGeom>
          <a:noFill/>
          <a:ln w="25400">
            <a:solidFill>
              <a:srgbClr val="FF0000"/>
            </a:solidFill>
          </a:ln>
        </p:spPr>
        <p:txBody>
          <a:bodyPr wrap="square" rtlCol="0">
            <a:spAutoFit/>
          </a:bodyPr>
          <a:lstStyle/>
          <a:p>
            <a:r>
              <a:rPr lang="en-US" sz="2000" b="1" dirty="0">
                <a:hlinkClick r:id="rId5"/>
              </a:rPr>
              <a:t>https://</a:t>
            </a:r>
            <a:r>
              <a:rPr lang="en-US" sz="2000" b="1" dirty="0" err="1">
                <a:hlinkClick r:id="rId5"/>
              </a:rPr>
              <a:t>bit.ly</a:t>
            </a:r>
            <a:r>
              <a:rPr lang="en-US" sz="2000" b="1" dirty="0">
                <a:hlinkClick r:id="rId5"/>
              </a:rPr>
              <a:t>/</a:t>
            </a:r>
            <a:r>
              <a:rPr lang="en-US" sz="2000" b="1" dirty="0" err="1">
                <a:hlinkClick r:id="rId5"/>
              </a:rPr>
              <a:t>check_my_speed</a:t>
            </a:r>
            <a:endParaRPr lang="en-US" sz="2000" b="1" dirty="0"/>
          </a:p>
        </p:txBody>
      </p:sp>
    </p:spTree>
    <p:extLst>
      <p:ext uri="{BB962C8B-B14F-4D97-AF65-F5344CB8AC3E}">
        <p14:creationId xmlns:p14="http://schemas.microsoft.com/office/powerpoint/2010/main" val="1316320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D35C40-E1D7-4627-A61E-A5232AF0E395}"/>
              </a:ext>
            </a:extLst>
          </p:cNvPr>
          <p:cNvSpPr>
            <a:spLocks noGrp="1"/>
          </p:cNvSpPr>
          <p:nvPr>
            <p:ph type="sldNum" sz="quarter" idx="17"/>
          </p:nvPr>
        </p:nvSpPr>
        <p:spPr/>
        <p:txBody>
          <a:bodyPr/>
          <a:lstStyle/>
          <a:p>
            <a:fld id="{58AE716E-68DD-2249-A7FA-8AEF0B14DF81}" type="slidenum">
              <a:rPr lang="en-US" smtClean="0"/>
              <a:pPr/>
              <a:t>7</a:t>
            </a:fld>
            <a:endParaRPr lang="en-US" dirty="0"/>
          </a:p>
        </p:txBody>
      </p:sp>
      <p:sp>
        <p:nvSpPr>
          <p:cNvPr id="5" name="Title 4">
            <a:extLst>
              <a:ext uri="{FF2B5EF4-FFF2-40B4-BE49-F238E27FC236}">
                <a16:creationId xmlns:a16="http://schemas.microsoft.com/office/drawing/2014/main" id="{5705EC5F-6D7E-4324-B000-A4E7AF86217F}"/>
              </a:ext>
            </a:extLst>
          </p:cNvPr>
          <p:cNvSpPr>
            <a:spLocks noGrp="1"/>
          </p:cNvSpPr>
          <p:nvPr>
            <p:ph type="title"/>
          </p:nvPr>
        </p:nvSpPr>
        <p:spPr/>
        <p:txBody>
          <a:bodyPr>
            <a:normAutofit/>
          </a:bodyPr>
          <a:lstStyle/>
          <a:p>
            <a:r>
              <a:rPr lang="en-US" dirty="0"/>
              <a:t>How to Check Your Hardware</a:t>
            </a:r>
          </a:p>
        </p:txBody>
      </p:sp>
      <p:grpSp>
        <p:nvGrpSpPr>
          <p:cNvPr id="11" name="Group 10">
            <a:extLst>
              <a:ext uri="{FF2B5EF4-FFF2-40B4-BE49-F238E27FC236}">
                <a16:creationId xmlns:a16="http://schemas.microsoft.com/office/drawing/2014/main" id="{3F30E75C-10B5-4838-856A-1938AAF44FDD}"/>
              </a:ext>
            </a:extLst>
          </p:cNvPr>
          <p:cNvGrpSpPr/>
          <p:nvPr/>
        </p:nvGrpSpPr>
        <p:grpSpPr>
          <a:xfrm>
            <a:off x="570356" y="1061342"/>
            <a:ext cx="5262881" cy="3600716"/>
            <a:chOff x="490598" y="1716435"/>
            <a:chExt cx="5262881" cy="3600716"/>
          </a:xfrm>
        </p:grpSpPr>
        <p:pic>
          <p:nvPicPr>
            <p:cNvPr id="10" name="Picture 9">
              <a:extLst>
                <a:ext uri="{FF2B5EF4-FFF2-40B4-BE49-F238E27FC236}">
                  <a16:creationId xmlns:a16="http://schemas.microsoft.com/office/drawing/2014/main" id="{CDDD9913-30EA-4D82-ADF1-24056C75736F}"/>
                </a:ext>
              </a:extLst>
            </p:cNvPr>
            <p:cNvPicPr>
              <a:picLocks noChangeAspect="1"/>
            </p:cNvPicPr>
            <p:nvPr/>
          </p:nvPicPr>
          <p:blipFill>
            <a:blip r:embed="rId3"/>
            <a:stretch>
              <a:fillRect/>
            </a:stretch>
          </p:blipFill>
          <p:spPr>
            <a:xfrm>
              <a:off x="490598" y="1716435"/>
              <a:ext cx="5262881" cy="350500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0" name="Oval 19">
              <a:extLst>
                <a:ext uri="{FF2B5EF4-FFF2-40B4-BE49-F238E27FC236}">
                  <a16:creationId xmlns:a16="http://schemas.microsoft.com/office/drawing/2014/main" id="{563D6041-790B-4312-A2E1-720E5781E905}"/>
                </a:ext>
              </a:extLst>
            </p:cNvPr>
            <p:cNvSpPr/>
            <p:nvPr/>
          </p:nvSpPr>
          <p:spPr>
            <a:xfrm>
              <a:off x="2036317" y="4675567"/>
              <a:ext cx="1169869" cy="6415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6" name="Picture 5">
            <a:extLst>
              <a:ext uri="{FF2B5EF4-FFF2-40B4-BE49-F238E27FC236}">
                <a16:creationId xmlns:a16="http://schemas.microsoft.com/office/drawing/2014/main" id="{3A8BD72E-78C6-4E6C-8BDE-6A13AA81BE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78521" y="862433"/>
            <a:ext cx="5262881" cy="5303520"/>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062CCD34-8089-45C4-9126-05A855A5123A}"/>
              </a:ext>
            </a:extLst>
          </p:cNvPr>
          <p:cNvGrpSpPr/>
          <p:nvPr/>
        </p:nvGrpSpPr>
        <p:grpSpPr>
          <a:xfrm>
            <a:off x="7966223" y="1410786"/>
            <a:ext cx="1045339" cy="3139924"/>
            <a:chOff x="6929120" y="1330476"/>
            <a:chExt cx="1045339" cy="3139924"/>
          </a:xfrm>
        </p:grpSpPr>
        <p:sp>
          <p:nvSpPr>
            <p:cNvPr id="21" name="Arrow: Left 20">
              <a:extLst>
                <a:ext uri="{FF2B5EF4-FFF2-40B4-BE49-F238E27FC236}">
                  <a16:creationId xmlns:a16="http://schemas.microsoft.com/office/drawing/2014/main" id="{77A14317-B244-4DA4-92A5-AB71525A69FD}"/>
                </a:ext>
              </a:extLst>
            </p:cNvPr>
            <p:cNvSpPr/>
            <p:nvPr/>
          </p:nvSpPr>
          <p:spPr>
            <a:xfrm>
              <a:off x="6929120" y="1330476"/>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Arrow: Left 22">
              <a:extLst>
                <a:ext uri="{FF2B5EF4-FFF2-40B4-BE49-F238E27FC236}">
                  <a16:creationId xmlns:a16="http://schemas.microsoft.com/office/drawing/2014/main" id="{54F28B95-3895-4F92-9714-BD105690D82D}"/>
                </a:ext>
              </a:extLst>
            </p:cNvPr>
            <p:cNvSpPr/>
            <p:nvPr/>
          </p:nvSpPr>
          <p:spPr>
            <a:xfrm>
              <a:off x="7391400" y="4191000"/>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Box 11">
            <a:extLst>
              <a:ext uri="{FF2B5EF4-FFF2-40B4-BE49-F238E27FC236}">
                <a16:creationId xmlns:a16="http://schemas.microsoft.com/office/drawing/2014/main" id="{AE80B4F1-CBD0-44AD-95C7-ED97BE059564}"/>
              </a:ext>
            </a:extLst>
          </p:cNvPr>
          <p:cNvSpPr txBox="1"/>
          <p:nvPr/>
        </p:nvSpPr>
        <p:spPr>
          <a:xfrm>
            <a:off x="1400308" y="5225003"/>
            <a:ext cx="3602976" cy="400110"/>
          </a:xfrm>
          <a:prstGeom prst="rect">
            <a:avLst/>
          </a:prstGeom>
          <a:noFill/>
          <a:ln w="25400">
            <a:solidFill>
              <a:srgbClr val="FF0000"/>
            </a:solidFill>
          </a:ln>
        </p:spPr>
        <p:txBody>
          <a:bodyPr wrap="square" rtlCol="0">
            <a:spAutoFit/>
          </a:bodyPr>
          <a:lstStyle/>
          <a:p>
            <a:r>
              <a:rPr lang="en-US" sz="2000" b="1" dirty="0">
                <a:hlinkClick r:id="rId5"/>
              </a:rPr>
              <a:t>https://</a:t>
            </a:r>
            <a:r>
              <a:rPr lang="en-US" sz="2000" b="1" dirty="0" err="1">
                <a:hlinkClick r:id="rId5"/>
              </a:rPr>
              <a:t>bit.ly</a:t>
            </a:r>
            <a:r>
              <a:rPr lang="en-US" sz="2000" b="1" dirty="0">
                <a:hlinkClick r:id="rId5"/>
              </a:rPr>
              <a:t>/</a:t>
            </a:r>
            <a:r>
              <a:rPr lang="en-US" sz="2000" b="1" dirty="0" err="1">
                <a:hlinkClick r:id="rId5"/>
              </a:rPr>
              <a:t>check_my_speed</a:t>
            </a:r>
            <a:endParaRPr lang="en-US" sz="2000" b="1" dirty="0"/>
          </a:p>
        </p:txBody>
      </p:sp>
    </p:spTree>
    <p:extLst>
      <p:ext uri="{BB962C8B-B14F-4D97-AF65-F5344CB8AC3E}">
        <p14:creationId xmlns:p14="http://schemas.microsoft.com/office/powerpoint/2010/main" val="243157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CDFAA3-069C-4A74-82FC-41490A8E874B}"/>
              </a:ext>
            </a:extLst>
          </p:cNvPr>
          <p:cNvSpPr>
            <a:spLocks noGrp="1"/>
          </p:cNvSpPr>
          <p:nvPr>
            <p:ph sz="quarter" idx="15"/>
          </p:nvPr>
        </p:nvSpPr>
        <p:spPr>
          <a:xfrm>
            <a:off x="457199" y="1265773"/>
            <a:ext cx="11338560" cy="5009297"/>
          </a:xfrm>
        </p:spPr>
        <p:txBody>
          <a:bodyPr/>
          <a:lstStyle/>
          <a:p>
            <a:pPr>
              <a:spcBef>
                <a:spcPts val="0"/>
              </a:spcBef>
              <a:spcAft>
                <a:spcPts val="600"/>
              </a:spcAft>
            </a:pPr>
            <a:r>
              <a:rPr lang="en-US" dirty="0">
                <a:effectLst/>
                <a:ea typeface="Calibri" panose="020F0502020204030204" pitchFamily="34" charset="0"/>
                <a:cs typeface="Times New Roman" panose="02020603050405020304" pitchFamily="18" charset="0"/>
              </a:rPr>
              <a:t>Students who use assistive technologies during a test that takes place at school need access to the same assistive technologies when they take a test from home.</a:t>
            </a:r>
          </a:p>
          <a:p>
            <a:r>
              <a:rPr lang="en-US" dirty="0"/>
              <a:t>Parents, guardians, and students should work with their teacher and school’s technology coordinator to set up any necessary assistive technologies, such as text-to-speech software or screen readers.</a:t>
            </a:r>
          </a:p>
          <a:p>
            <a:r>
              <a:rPr lang="en-US" dirty="0"/>
              <a:t>If access to necessary technologies cannot be provided to students at home, parents, guardians, </a:t>
            </a:r>
            <a:r>
              <a:rPr lang="en-US" dirty="0">
                <a:solidFill>
                  <a:srgbClr val="53565A"/>
                </a:solidFill>
              </a:rPr>
              <a:t>and students should work with their teacher to determine other options for taking the test, such as making arrangements to take the test in person at school.</a:t>
            </a:r>
          </a:p>
        </p:txBody>
      </p:sp>
      <p:sp>
        <p:nvSpPr>
          <p:cNvPr id="3" name="Slide Number Placeholder 2">
            <a:extLst>
              <a:ext uri="{FF2B5EF4-FFF2-40B4-BE49-F238E27FC236}">
                <a16:creationId xmlns:a16="http://schemas.microsoft.com/office/drawing/2014/main" id="{652E3FD0-633F-44CB-ADFD-9FD96CFB93B7}"/>
              </a:ext>
            </a:extLst>
          </p:cNvPr>
          <p:cNvSpPr>
            <a:spLocks noGrp="1"/>
          </p:cNvSpPr>
          <p:nvPr>
            <p:ph type="sldNum" sz="quarter" idx="17"/>
          </p:nvPr>
        </p:nvSpPr>
        <p:spPr/>
        <p:txBody>
          <a:bodyPr/>
          <a:lstStyle/>
          <a:p>
            <a:fld id="{58AE716E-68DD-2249-A7FA-8AEF0B14DF81}" type="slidenum">
              <a:rPr lang="en-US" smtClean="0"/>
              <a:pPr/>
              <a:t>8</a:t>
            </a:fld>
            <a:endParaRPr lang="en-US" dirty="0"/>
          </a:p>
        </p:txBody>
      </p:sp>
      <p:sp>
        <p:nvSpPr>
          <p:cNvPr id="5" name="Title 4">
            <a:extLst>
              <a:ext uri="{FF2B5EF4-FFF2-40B4-BE49-F238E27FC236}">
                <a16:creationId xmlns:a16="http://schemas.microsoft.com/office/drawing/2014/main" id="{9D97A16B-F60A-437E-A229-49685EB41BB5}"/>
              </a:ext>
            </a:extLst>
          </p:cNvPr>
          <p:cNvSpPr>
            <a:spLocks noGrp="1"/>
          </p:cNvSpPr>
          <p:nvPr>
            <p:ph type="title"/>
          </p:nvPr>
        </p:nvSpPr>
        <p:spPr/>
        <p:txBody>
          <a:bodyPr/>
          <a:lstStyle/>
          <a:p>
            <a:r>
              <a:rPr lang="en-US" dirty="0"/>
              <a:t>How to Obtain Necessary Assistive Technologies</a:t>
            </a:r>
          </a:p>
        </p:txBody>
      </p:sp>
    </p:spTree>
    <p:extLst>
      <p:ext uri="{BB962C8B-B14F-4D97-AF65-F5344CB8AC3E}">
        <p14:creationId xmlns:p14="http://schemas.microsoft.com/office/powerpoint/2010/main" val="154992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7577-CBBE-4DE7-947C-49B90E56FD85}"/>
              </a:ext>
            </a:extLst>
          </p:cNvPr>
          <p:cNvSpPr>
            <a:spLocks noGrp="1"/>
          </p:cNvSpPr>
          <p:nvPr>
            <p:ph type="title"/>
          </p:nvPr>
        </p:nvSpPr>
        <p:spPr>
          <a:xfrm>
            <a:off x="1674664" y="898921"/>
            <a:ext cx="8842671" cy="2530079"/>
          </a:xfrm>
        </p:spPr>
        <p:txBody>
          <a:bodyPr/>
          <a:lstStyle/>
          <a:p>
            <a:r>
              <a:rPr lang="en-US" dirty="0"/>
              <a:t>The Student Site</a:t>
            </a:r>
          </a:p>
        </p:txBody>
      </p:sp>
    </p:spTree>
    <p:extLst>
      <p:ext uri="{BB962C8B-B14F-4D97-AF65-F5344CB8AC3E}">
        <p14:creationId xmlns:p14="http://schemas.microsoft.com/office/powerpoint/2010/main" val="3143126560"/>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schemas.microsoft.com/office/2006/metadata/properties"/>
    <ds:schemaRef ds:uri="http://schemas.microsoft.com/office/2006/documentManagement/types"/>
    <ds:schemaRef ds:uri="http://purl.org/dc/elements/1.1/"/>
    <ds:schemaRef ds:uri="3c8d6406-deae-4a0d-a95e-fe53ed4a1ace"/>
    <ds:schemaRef ds:uri="http://schemas.microsoft.com/office/infopath/2007/PartnerControls"/>
    <ds:schemaRef ds:uri="http://purl.org/dc/terms/"/>
    <ds:schemaRef ds:uri="http://schemas.openxmlformats.org/package/2006/metadata/core-properties"/>
    <ds:schemaRef ds:uri="60b788f9-dbc8-42fd-99f2-081ed83a52df"/>
    <ds:schemaRef ds:uri="http://www.w3.org/XML/1998/namespace"/>
    <ds:schemaRef ds:uri="http://purl.org/dc/dcmitype/"/>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22518</TotalTime>
  <Words>4307</Words>
  <Application>Microsoft Office PowerPoint</Application>
  <PresentationFormat>Widescreen</PresentationFormat>
  <Paragraphs>333</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Narrow</vt:lpstr>
      <vt:lpstr>Calibri</vt:lpstr>
      <vt:lpstr>Franklin Gothic Book</vt:lpstr>
      <vt:lpstr>Franklin Gothic Medium</vt:lpstr>
      <vt:lpstr>Gill Sans MT</vt:lpstr>
      <vt:lpstr>Segoe UI</vt:lpstr>
      <vt:lpstr>Times New Roman</vt:lpstr>
      <vt:lpstr>Cambium Assessment PPT</vt:lpstr>
      <vt:lpstr>How to Take a Test at Home</vt:lpstr>
      <vt:lpstr>Course Objectives</vt:lpstr>
      <vt:lpstr>Security and Privacy</vt:lpstr>
      <vt:lpstr>Providing Consent</vt:lpstr>
      <vt:lpstr>Ensuring that You Have the Proper Hardware and Software</vt:lpstr>
      <vt:lpstr>How to Test Your Internet Speed</vt:lpstr>
      <vt:lpstr>How to Check Your Hardware</vt:lpstr>
      <vt:lpstr>How to Obtain Necessary Assistive Technologies</vt:lpstr>
      <vt:lpstr>The Student Site</vt:lpstr>
      <vt:lpstr>How to Sign Into the Remote Session</vt:lpstr>
      <vt:lpstr>How to Confirm Your Student Information</vt:lpstr>
      <vt:lpstr>How to Complete Audio/Video Checks</vt:lpstr>
      <vt:lpstr>How to Check Your Webcam</vt:lpstr>
      <vt:lpstr>How to Check Your Audio</vt:lpstr>
      <vt:lpstr>How to Check Your Microphone</vt:lpstr>
      <vt:lpstr>How to Select the Test You Will Take at Home</vt:lpstr>
      <vt:lpstr>What You Will See When Waiting for Approval</vt:lpstr>
      <vt:lpstr>How to Send a Chat Message to Your Test Administrator</vt:lpstr>
      <vt:lpstr>How to Virtually Raise Your Hand</vt:lpstr>
      <vt:lpstr>How Test Administrators Communicate with All Students at Once</vt:lpstr>
      <vt:lpstr>How Your Test Administrator Can Request a One-to-One Video Conference</vt:lpstr>
      <vt:lpstr>How Your Test Administrator Can View Your Screen</vt:lpstr>
      <vt:lpstr>How to Access Test Instructions and a Help Guide</vt:lpstr>
      <vt:lpstr>What You See After Entering a Test at Home</vt:lpstr>
      <vt:lpstr>How to End a Test at Home</vt:lpstr>
      <vt:lpstr>How to Submit a Test</vt:lpstr>
      <vt:lpstr>How to Confirm Your Test was Submitted</vt:lpstr>
      <vt:lpstr>Additional Resources for Taking Tests at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275</cp:revision>
  <cp:lastPrinted>2017-10-19T00:36:21Z</cp:lastPrinted>
  <dcterms:created xsi:type="dcterms:W3CDTF">2020-02-03T21:37:34Z</dcterms:created>
  <dcterms:modified xsi:type="dcterms:W3CDTF">2021-11-15T23:04:43Z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