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817" r:id="rId5"/>
    <p:sldMasterId id="2147483837" r:id="rId6"/>
    <p:sldMasterId id="2147483857" r:id="rId7"/>
    <p:sldMasterId id="2147483877" r:id="rId8"/>
  </p:sldMasterIdLst>
  <p:notesMasterIdLst>
    <p:notesMasterId r:id="rId94"/>
  </p:notesMasterIdLst>
  <p:handoutMasterIdLst>
    <p:handoutMasterId r:id="rId95"/>
  </p:handoutMasterIdLst>
  <p:sldIdLst>
    <p:sldId id="294" r:id="rId9"/>
    <p:sldId id="259" r:id="rId10"/>
    <p:sldId id="363" r:id="rId11"/>
    <p:sldId id="447" r:id="rId12"/>
    <p:sldId id="634" r:id="rId13"/>
    <p:sldId id="635" r:id="rId14"/>
    <p:sldId id="425" r:id="rId15"/>
    <p:sldId id="410" r:id="rId16"/>
    <p:sldId id="449" r:id="rId17"/>
    <p:sldId id="424" r:id="rId18"/>
    <p:sldId id="409" r:id="rId19"/>
    <p:sldId id="416" r:id="rId20"/>
    <p:sldId id="498" r:id="rId21"/>
    <p:sldId id="636" r:id="rId22"/>
    <p:sldId id="637" r:id="rId23"/>
    <p:sldId id="274" r:id="rId24"/>
    <p:sldId id="454" r:id="rId25"/>
    <p:sldId id="662" r:id="rId26"/>
    <p:sldId id="266" r:id="rId27"/>
    <p:sldId id="482" r:id="rId28"/>
    <p:sldId id="267" r:id="rId29"/>
    <p:sldId id="649" r:id="rId30"/>
    <p:sldId id="268" r:id="rId31"/>
    <p:sldId id="631" r:id="rId32"/>
    <p:sldId id="632" r:id="rId33"/>
    <p:sldId id="639" r:id="rId34"/>
    <p:sldId id="577" r:id="rId35"/>
    <p:sldId id="640" r:id="rId36"/>
    <p:sldId id="574" r:id="rId37"/>
    <p:sldId id="650" r:id="rId38"/>
    <p:sldId id="456" r:id="rId39"/>
    <p:sldId id="457" r:id="rId40"/>
    <p:sldId id="458" r:id="rId41"/>
    <p:sldId id="499" r:id="rId42"/>
    <p:sldId id="462" r:id="rId43"/>
    <p:sldId id="480" r:id="rId44"/>
    <p:sldId id="483" r:id="rId45"/>
    <p:sldId id="485" r:id="rId46"/>
    <p:sldId id="263" r:id="rId47"/>
    <p:sldId id="626" r:id="rId48"/>
    <p:sldId id="627" r:id="rId49"/>
    <p:sldId id="628" r:id="rId50"/>
    <p:sldId id="500" r:id="rId51"/>
    <p:sldId id="633" r:id="rId52"/>
    <p:sldId id="643" r:id="rId53"/>
    <p:sldId id="644" r:id="rId54"/>
    <p:sldId id="494" r:id="rId55"/>
    <p:sldId id="497" r:id="rId56"/>
    <p:sldId id="645" r:id="rId57"/>
    <p:sldId id="646" r:id="rId58"/>
    <p:sldId id="657" r:id="rId59"/>
    <p:sldId id="647" r:id="rId60"/>
    <p:sldId id="648" r:id="rId61"/>
    <p:sldId id="496" r:id="rId62"/>
    <p:sldId id="469" r:id="rId63"/>
    <p:sldId id="504" r:id="rId64"/>
    <p:sldId id="505" r:id="rId65"/>
    <p:sldId id="506" r:id="rId66"/>
    <p:sldId id="507" r:id="rId67"/>
    <p:sldId id="508" r:id="rId68"/>
    <p:sldId id="471" r:id="rId69"/>
    <p:sldId id="472" r:id="rId70"/>
    <p:sldId id="575" r:id="rId71"/>
    <p:sldId id="576" r:id="rId72"/>
    <p:sldId id="656" r:id="rId73"/>
    <p:sldId id="501" r:id="rId74"/>
    <p:sldId id="258" r:id="rId75"/>
    <p:sldId id="641" r:id="rId76"/>
    <p:sldId id="658" r:id="rId77"/>
    <p:sldId id="260" r:id="rId78"/>
    <p:sldId id="261" r:id="rId79"/>
    <p:sldId id="661" r:id="rId80"/>
    <p:sldId id="262" r:id="rId81"/>
    <p:sldId id="642" r:id="rId82"/>
    <p:sldId id="659" r:id="rId83"/>
    <p:sldId id="660" r:id="rId84"/>
    <p:sldId id="264" r:id="rId85"/>
    <p:sldId id="269" r:id="rId86"/>
    <p:sldId id="502" r:id="rId87"/>
    <p:sldId id="281" r:id="rId88"/>
    <p:sldId id="282" r:id="rId89"/>
    <p:sldId id="479" r:id="rId90"/>
    <p:sldId id="283" r:id="rId91"/>
    <p:sldId id="481" r:id="rId92"/>
    <p:sldId id="389" r:id="rId93"/>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E34E3A5-EF83-4EFA-AE15-D6B9363AAF0D}">
          <p14:sldIdLst>
            <p14:sldId id="294"/>
          </p14:sldIdLst>
        </p14:section>
        <p14:section name="Purpose/Objectives" id="{44D97991-BEB7-42F0-BCE7-EC0305DAB903}">
          <p14:sldIdLst>
            <p14:sldId id="259"/>
            <p14:sldId id="363"/>
          </p14:sldIdLst>
        </p14:section>
        <p14:section name="Dashboard Layouts" id="{26980BEA-D891-4B63-9190-ED2116C23FFB}">
          <p14:sldIdLst>
            <p14:sldId id="447"/>
            <p14:sldId id="634"/>
            <p14:sldId id="635"/>
          </p14:sldIdLst>
        </p14:section>
        <p14:section name="Performance on Tests Report" id="{E70C937A-F73A-4827-8FFD-68907803343A}">
          <p14:sldIdLst>
            <p14:sldId id="425"/>
            <p14:sldId id="410"/>
            <p14:sldId id="449"/>
            <p14:sldId id="424"/>
            <p14:sldId id="409"/>
            <p14:sldId id="416"/>
          </p14:sldIdLst>
        </p14:section>
        <p14:section name="Navigate Specific Reports" id="{D9C837D4-0807-4B54-B5D2-2FBCC01B81E8}">
          <p14:sldIdLst>
            <p14:sldId id="498"/>
            <p14:sldId id="636"/>
            <p14:sldId id="637"/>
            <p14:sldId id="274"/>
          </p14:sldIdLst>
        </p14:section>
        <p14:section name="Standard Measures Report for Adaptive Summatives" id="{2363DFFE-31E1-4A48-89F7-CEB6DB8EA71E}">
          <p14:sldIdLst>
            <p14:sldId id="454"/>
            <p14:sldId id="662"/>
            <p14:sldId id="266"/>
            <p14:sldId id="482"/>
          </p14:sldIdLst>
        </p14:section>
        <p14:section name="Writing Dimensions Section" id="{F14D3B58-25D6-4C2C-B048-3057E600CF9F}">
          <p14:sldIdLst>
            <p14:sldId id="267"/>
            <p14:sldId id="649"/>
            <p14:sldId id="268"/>
          </p14:sldIdLst>
        </p14:section>
        <p14:section name="Longitudinal Reports" id="{61F36DC3-7EE5-4B35-A39D-976112CDD366}">
          <p14:sldIdLst>
            <p14:sldId id="631"/>
            <p14:sldId id="632"/>
            <p14:sldId id="639"/>
            <p14:sldId id="577"/>
            <p14:sldId id="640"/>
            <p14:sldId id="574"/>
          </p14:sldIdLst>
        </p14:section>
        <p14:section name="Student Portfolio Report" id="{C084FAB0-F82E-42A6-96EB-61F5C20DD817}">
          <p14:sldIdLst>
            <p14:sldId id="650"/>
            <p14:sldId id="456"/>
            <p14:sldId id="457"/>
            <p14:sldId id="458"/>
          </p14:sldIdLst>
        </p14:section>
        <p14:section name="Setting Up Reports with Settings and Filters" id="{A245BF28-CE05-4793-AADA-D169B7988D48}">
          <p14:sldIdLst>
            <p14:sldId id="499"/>
          </p14:sldIdLst>
        </p14:section>
        <p14:section name="Preferences and Filters" id="{81DE7CCB-4151-4436-B716-328560D3A880}">
          <p14:sldIdLst>
            <p14:sldId id="462"/>
            <p14:sldId id="480"/>
            <p14:sldId id="483"/>
            <p14:sldId id="485"/>
            <p14:sldId id="263"/>
          </p14:sldIdLst>
        </p14:section>
        <p14:section name="Demographic Sub-Group Report" id="{8F8C1471-8DAD-426D-A7AD-A06A9DBEC288}">
          <p14:sldIdLst>
            <p14:sldId id="626"/>
            <p14:sldId id="627"/>
            <p14:sldId id="628"/>
          </p14:sldIdLst>
        </p14:section>
        <p14:section name="Interims &amp; Item Analysis" id="{AEA303BF-9542-4823-A7A2-432BECF0DA28}">
          <p14:sldIdLst>
            <p14:sldId id="500"/>
            <p14:sldId id="633"/>
            <p14:sldId id="643"/>
            <p14:sldId id="644"/>
            <p14:sldId id="494"/>
            <p14:sldId id="497"/>
            <p14:sldId id="645"/>
            <p14:sldId id="646"/>
            <p14:sldId id="657"/>
            <p14:sldId id="647"/>
            <p14:sldId id="648"/>
            <p14:sldId id="496"/>
            <p14:sldId id="469"/>
          </p14:sldIdLst>
        </p14:section>
        <p14:section name="Filtering Interims by Standards" id="{54EC8943-6C40-4223-8411-F029F19997B6}">
          <p14:sldIdLst>
            <p14:sldId id="504"/>
            <p14:sldId id="505"/>
          </p14:sldIdLst>
        </p14:section>
        <p14:section name="Test Reasons for Interim Tests" id="{7E3EF53E-DE0F-44B5-9A6C-B924FA7D60BA}">
          <p14:sldIdLst>
            <p14:sldId id="506"/>
            <p14:sldId id="507"/>
            <p14:sldId id="508"/>
          </p14:sldIdLst>
        </p14:section>
        <p14:section name="Enter Scores for Unscored Items" id="{435F1C05-11C1-4357-9E59-6EC2BCB60A7F}">
          <p14:sldIdLst>
            <p14:sldId id="471"/>
            <p14:sldId id="472"/>
            <p14:sldId id="575"/>
            <p14:sldId id="576"/>
            <p14:sldId id="656"/>
            <p14:sldId id="501"/>
          </p14:sldIdLst>
        </p14:section>
        <p14:section name="ISRs" id="{757A8549-FF8E-4E0D-94BA-FD724247DCB1}">
          <p14:sldIdLst>
            <p14:sldId id="258"/>
            <p14:sldId id="641"/>
            <p14:sldId id="658"/>
            <p14:sldId id="260"/>
            <p14:sldId id="261"/>
            <p14:sldId id="661"/>
            <p14:sldId id="262"/>
            <p14:sldId id="642"/>
            <p14:sldId id="659"/>
            <p14:sldId id="660"/>
            <p14:sldId id="264"/>
          </p14:sldIdLst>
        </p14:section>
        <p14:section name="Student Data File" id="{C11BB2D5-CCCE-43D0-BB73-D90825ECAFB3}">
          <p14:sldIdLst>
            <p14:sldId id="269"/>
            <p14:sldId id="502"/>
          </p14:sldIdLst>
        </p14:section>
        <p14:section name="Print and Export Data" id="{4F7665CA-FC8F-499D-AD5D-A745B7C8735F}">
          <p14:sldIdLst>
            <p14:sldId id="281"/>
            <p14:sldId id="282"/>
            <p14:sldId id="479"/>
            <p14:sldId id="283"/>
            <p14:sldId id="481"/>
            <p14:sldId id="389"/>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Mills, Monica" initials="MM" lastIdx="27" clrIdx="8">
    <p:extLst>
      <p:ext uri="{19B8F6BF-5375-455C-9EA6-DF929625EA0E}">
        <p15:presenceInfo xmlns:p15="http://schemas.microsoft.com/office/powerpoint/2012/main" userId="S::mmills@air.org::c45eef33-598a-4d4e-81ae-afc889ac12d7" providerId="AD"/>
      </p:ext>
    </p:extLst>
  </p:cmAuthor>
  <p:cmAuthor id="10" name="Gatwood, Rachel L." initials="GRL" lastIdx="14" clrIdx="9">
    <p:extLst>
      <p:ext uri="{19B8F6BF-5375-455C-9EA6-DF929625EA0E}">
        <p15:presenceInfo xmlns:p15="http://schemas.microsoft.com/office/powerpoint/2012/main" userId="S::rgatwood@air.org::89a54813-c839-46d3-821d-3b6e1cdcc630" providerId="AD"/>
      </p:ext>
    </p:extLst>
  </p:cmAuthor>
  <p:cmAuthor id="11" name="Mills, Monica" initials="MM [2]" lastIdx="11" clrIdx="10">
    <p:extLst>
      <p:ext uri="{19B8F6BF-5375-455C-9EA6-DF929625EA0E}">
        <p15:presenceInfo xmlns:p15="http://schemas.microsoft.com/office/powerpoint/2012/main" userId="Mills, Monica" providerId="None"/>
      </p:ext>
    </p:extLst>
  </p:cmAuthor>
  <p:cmAuthor id="12" name="Morada, Dianne" initials="MD" lastIdx="62" clrIdx="11">
    <p:extLst>
      <p:ext uri="{19B8F6BF-5375-455C-9EA6-DF929625EA0E}">
        <p15:presenceInfo xmlns:p15="http://schemas.microsoft.com/office/powerpoint/2012/main" userId="S::20167605@k12.hi.us::dde3c573-5f62-4993-9176-83a29b40d958" providerId="AD"/>
      </p:ext>
    </p:extLst>
  </p:cmAuthor>
  <p:cmAuthor id="13" name="Kathleen Hughes" initials="KH" lastIdx="47" clrIdx="12">
    <p:extLst>
      <p:ext uri="{19B8F6BF-5375-455C-9EA6-DF929625EA0E}">
        <p15:presenceInfo xmlns:p15="http://schemas.microsoft.com/office/powerpoint/2012/main" userId="S-1-5-21-1949779832-2519084937-1351169659-45568" providerId="AD"/>
      </p:ext>
    </p:extLst>
  </p:cmAuthor>
  <p:cmAuthor id="14" name="Pualoa, Kelsie" initials="PK" lastIdx="8" clrIdx="13">
    <p:extLst>
      <p:ext uri="{19B8F6BF-5375-455C-9EA6-DF929625EA0E}">
        <p15:presenceInfo xmlns:p15="http://schemas.microsoft.com/office/powerpoint/2012/main" userId="S::20268423@k12.hi.us::30d7a369-5fbb-41ab-a061-1ba001a6ba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ED9"/>
    <a:srgbClr val="FFFFFF"/>
    <a:srgbClr val="005E9E"/>
    <a:srgbClr val="579BD6"/>
    <a:srgbClr val="35A0CE"/>
    <a:srgbClr val="F8F8F8"/>
    <a:srgbClr val="C6E7F7"/>
    <a:srgbClr val="26ABE1"/>
    <a:srgbClr val="319EFF"/>
    <a:srgbClr val="B9BB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50" autoAdjust="0"/>
    <p:restoredTop sz="63102" autoAdjust="0"/>
  </p:normalViewPr>
  <p:slideViewPr>
    <p:cSldViewPr snapToGrid="0">
      <p:cViewPr varScale="1">
        <p:scale>
          <a:sx n="43" d="100"/>
          <a:sy n="43" d="100"/>
        </p:scale>
        <p:origin x="632" y="36"/>
      </p:cViewPr>
      <p:guideLst>
        <p:guide orient="horz" pos="384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9AE58-3978-43C3-A49C-FDA98DFA578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F59B495-BA2C-4C2F-B51B-2357AB941907}">
      <dgm:prSet phldrT="[Text]" custT="1">
        <dgm:style>
          <a:lnRef idx="1">
            <a:schemeClr val="accent1"/>
          </a:lnRef>
          <a:fillRef idx="2">
            <a:schemeClr val="accent1"/>
          </a:fillRef>
          <a:effectRef idx="1">
            <a:schemeClr val="accent1"/>
          </a:effectRef>
          <a:fontRef idx="minor">
            <a:schemeClr val="dk1"/>
          </a:fontRef>
        </dgm:style>
      </dgm:prSet>
      <dgm:spPr>
        <a:solidFill>
          <a:srgbClr val="DAE9F6"/>
        </a:solidFill>
        <a:ln w="38100">
          <a:solidFill>
            <a:srgbClr val="2C9ED9"/>
          </a:solidFill>
        </a:ln>
      </dgm:spPr>
      <dgm:t>
        <a:bodyPr/>
        <a:lstStyle/>
        <a:p>
          <a:r>
            <a:rPr lang="en-US" sz="3600" dirty="0">
              <a:solidFill>
                <a:schemeClr val="tx1">
                  <a:lumMod val="50000"/>
                </a:schemeClr>
              </a:solidFill>
            </a:rPr>
            <a:t>All Tests</a:t>
          </a:r>
        </a:p>
      </dgm:t>
    </dgm:pt>
    <dgm:pt modelId="{FD166C19-F94A-4F5D-A71E-1A26CCBAE116}" type="parTrans" cxnId="{F2F9E656-B232-4E33-846F-39BF3CED25D2}">
      <dgm:prSet/>
      <dgm:spPr/>
      <dgm:t>
        <a:bodyPr/>
        <a:lstStyle/>
        <a:p>
          <a:endParaRPr lang="en-US"/>
        </a:p>
      </dgm:t>
    </dgm:pt>
    <dgm:pt modelId="{2ACA93D8-2F18-47CA-93E3-4521E0C21619}" type="sibTrans" cxnId="{F2F9E656-B232-4E33-846F-39BF3CED25D2}">
      <dgm:prSet/>
      <dgm:spPr/>
      <dgm:t>
        <a:bodyPr/>
        <a:lstStyle/>
        <a:p>
          <a:endParaRPr lang="en-US"/>
        </a:p>
      </dgm:t>
    </dgm:pt>
    <dgm:pt modelId="{7E1F8563-24A2-4F7A-9ED8-C4A8AD217297}">
      <dgm:prSet phldrT="[Text]" custT="1"/>
      <dgm:spPr>
        <a:solidFill>
          <a:srgbClr val="EAAA00"/>
        </a:solidFill>
        <a:ln w="28575">
          <a:solidFill>
            <a:srgbClr val="2C9ED9"/>
          </a:solidFill>
        </a:ln>
      </dgm:spPr>
      <dgm:t>
        <a:bodyPr/>
        <a:lstStyle/>
        <a:p>
          <a:r>
            <a:rPr lang="en-US" sz="1600" b="1" dirty="0">
              <a:solidFill>
                <a:schemeClr val="tx1">
                  <a:lumMod val="50000"/>
                </a:schemeClr>
              </a:solidFill>
            </a:rPr>
            <a:t>Non-Summative Tests</a:t>
          </a:r>
        </a:p>
      </dgm:t>
    </dgm:pt>
    <dgm:pt modelId="{D94534AD-6F98-417E-B758-12FA466798CC}" type="parTrans" cxnId="{D25C0DE0-4425-48DA-B89B-47AA2757A875}">
      <dgm:prSet/>
      <dgm:spPr>
        <a:ln>
          <a:solidFill>
            <a:srgbClr val="2C9ED9"/>
          </a:solidFill>
        </a:ln>
      </dgm:spPr>
      <dgm:t>
        <a:bodyPr/>
        <a:lstStyle/>
        <a:p>
          <a:endParaRPr lang="en-US"/>
        </a:p>
      </dgm:t>
    </dgm:pt>
    <dgm:pt modelId="{1DEBC8B5-DBF2-49A1-ADB0-C0459534183F}" type="sibTrans" cxnId="{D25C0DE0-4425-48DA-B89B-47AA2757A875}">
      <dgm:prSet/>
      <dgm:spPr/>
      <dgm:t>
        <a:bodyPr/>
        <a:lstStyle/>
        <a:p>
          <a:endParaRPr lang="en-US"/>
        </a:p>
      </dgm:t>
    </dgm:pt>
    <dgm:pt modelId="{E82B3B99-FBFB-4EF6-84B3-669AD711E739}">
      <dgm:prSet phldrT="[Text]" custT="1"/>
      <dgm:spPr>
        <a:solidFill>
          <a:srgbClr val="EAAA00"/>
        </a:solidFill>
        <a:ln w="28575">
          <a:solidFill>
            <a:srgbClr val="2C9ED9"/>
          </a:solidFill>
        </a:ln>
      </dgm:spPr>
      <dgm:t>
        <a:bodyPr/>
        <a:lstStyle/>
        <a:p>
          <a:pPr algn="ctr">
            <a:buNone/>
          </a:pPr>
          <a:r>
            <a:rPr lang="en-US" sz="1400" b="1" dirty="0">
              <a:solidFill>
                <a:schemeClr val="tx1">
                  <a:lumMod val="50000"/>
                </a:schemeClr>
              </a:solidFill>
            </a:rPr>
            <a:t>Checkpoint</a:t>
          </a:r>
          <a:r>
            <a:rPr lang="en-US" sz="1400" dirty="0">
              <a:solidFill>
                <a:schemeClr val="tx1">
                  <a:lumMod val="50000"/>
                </a:schemeClr>
              </a:solidFill>
            </a:rPr>
            <a:t>:</a:t>
          </a:r>
        </a:p>
        <a:p>
          <a:pPr algn="l">
            <a:buFont typeface="Arial" panose="020B0604020202020204" pitchFamily="34" charset="0"/>
            <a:buChar char="•"/>
          </a:pPr>
          <a:r>
            <a:rPr lang="en-US" sz="1400" dirty="0">
              <a:solidFill>
                <a:schemeClr val="tx1">
                  <a:lumMod val="50000"/>
                </a:schemeClr>
              </a:solidFill>
            </a:rPr>
            <a:t>—fixed-form tests with 8</a:t>
          </a:r>
          <a:r>
            <a:rPr lang="en-US" sz="1400" i="1" dirty="0">
              <a:solidFill>
                <a:schemeClr val="tx1">
                  <a:lumMod val="50000"/>
                </a:schemeClr>
              </a:solidFill>
            </a:rPr>
            <a:t>–</a:t>
          </a:r>
          <a:r>
            <a:rPr lang="en-US" sz="1400" dirty="0">
              <a:solidFill>
                <a:schemeClr val="tx1">
                  <a:lumMod val="50000"/>
                </a:schemeClr>
              </a:solidFill>
            </a:rPr>
            <a:t>12 items within a specific reporting category (topic or skill area) or user built fixed-form tests from available Cambium or HI teacher authored standalone items.</a:t>
          </a:r>
        </a:p>
        <a:p>
          <a:pPr algn="l">
            <a:buFont typeface="Arial" panose="020B0604020202020204" pitchFamily="34" charset="0"/>
            <a:buChar char="•"/>
          </a:pPr>
          <a:r>
            <a:rPr lang="en-US" sz="1400" dirty="0">
              <a:solidFill>
                <a:schemeClr val="tx1">
                  <a:lumMod val="50000"/>
                </a:schemeClr>
              </a:solidFill>
            </a:rPr>
            <a:t>—users can compare item-level scores across all students</a:t>
          </a:r>
        </a:p>
        <a:p>
          <a:pPr algn="l">
            <a:buFont typeface="Arial" panose="020B0604020202020204" pitchFamily="34" charset="0"/>
            <a:buChar char="•"/>
          </a:pPr>
          <a:r>
            <a:rPr lang="en-US" sz="1400" dirty="0">
              <a:solidFill>
                <a:schemeClr val="tx1">
                  <a:lumMod val="50000"/>
                </a:schemeClr>
              </a:solidFill>
            </a:rPr>
            <a:t>—a.k.a. module, modular, benchmark module, benchmark, diagnostic</a:t>
          </a:r>
          <a:endParaRPr lang="en-US" sz="1400" dirty="0">
            <a:solidFill>
              <a:schemeClr val="tx2">
                <a:lumMod val="85000"/>
                <a:lumOff val="15000"/>
              </a:schemeClr>
            </a:solidFill>
          </a:endParaRPr>
        </a:p>
      </dgm:t>
    </dgm:pt>
    <dgm:pt modelId="{1ACC7983-76C9-4065-8BC5-8926A14AB445}" type="parTrans" cxnId="{A979448D-7408-4514-AFF4-7BC0B87B7CF5}">
      <dgm:prSet/>
      <dgm:spPr>
        <a:ln w="38100">
          <a:solidFill>
            <a:srgbClr val="2C9ED9"/>
          </a:solidFill>
        </a:ln>
      </dgm:spPr>
      <dgm:t>
        <a:bodyPr/>
        <a:lstStyle/>
        <a:p>
          <a:endParaRPr lang="en-US"/>
        </a:p>
      </dgm:t>
    </dgm:pt>
    <dgm:pt modelId="{4C9BE9EA-66B9-4D10-ABAB-0C9621B8CB6F}" type="sibTrans" cxnId="{A979448D-7408-4514-AFF4-7BC0B87B7CF5}">
      <dgm:prSet/>
      <dgm:spPr/>
      <dgm:t>
        <a:bodyPr/>
        <a:lstStyle/>
        <a:p>
          <a:endParaRPr lang="en-US"/>
        </a:p>
      </dgm:t>
    </dgm:pt>
    <dgm:pt modelId="{71194D99-27D6-4C87-9399-0A630CF1D914}">
      <dgm:prSet phldrT="[Text]" custT="1"/>
      <dgm:spPr>
        <a:solidFill>
          <a:srgbClr val="EAAA00"/>
        </a:solidFill>
        <a:ln w="28575">
          <a:solidFill>
            <a:srgbClr val="2C9ED9"/>
          </a:solidFill>
        </a:ln>
      </dgm:spPr>
      <dgm:t>
        <a:bodyPr/>
        <a:lstStyle/>
        <a:p>
          <a:pPr algn="ctr"/>
          <a:r>
            <a:rPr lang="en-US" sz="1400" b="1" dirty="0">
              <a:solidFill>
                <a:schemeClr val="tx1">
                  <a:lumMod val="50000"/>
                </a:schemeClr>
              </a:solidFill>
            </a:rPr>
            <a:t>Interims:</a:t>
          </a:r>
        </a:p>
        <a:p>
          <a:pPr algn="l"/>
          <a:r>
            <a:rPr lang="en-US" sz="1400" b="0" dirty="0">
              <a:solidFill>
                <a:schemeClr val="tx1">
                  <a:lumMod val="50000"/>
                </a:schemeClr>
              </a:solidFill>
            </a:rPr>
            <a:t>—fixed-form or adaptive tests that cover some or all of the standards students are required to learn</a:t>
          </a:r>
        </a:p>
        <a:p>
          <a:pPr algn="l"/>
          <a:r>
            <a:rPr lang="en-US" sz="1400" b="0" dirty="0">
              <a:solidFill>
                <a:schemeClr val="tx1">
                  <a:lumMod val="50000"/>
                </a:schemeClr>
              </a:solidFill>
            </a:rPr>
            <a:t>—users can see item-level scores for individual students who took an adaptive interim</a:t>
          </a:r>
        </a:p>
        <a:p>
          <a:pPr algn="l"/>
          <a:r>
            <a:rPr lang="en-US" sz="1400" dirty="0">
              <a:solidFill>
                <a:schemeClr val="tx1">
                  <a:lumMod val="50000"/>
                </a:schemeClr>
              </a:solidFill>
            </a:rPr>
            <a:t>—a.k.a. Interim Comprehensive Assessment (ICA), Interim Assessment Block (IAB) </a:t>
          </a:r>
        </a:p>
      </dgm:t>
    </dgm:pt>
    <dgm:pt modelId="{796E606E-22AC-4734-BC2F-316B08C9F230}" type="parTrans" cxnId="{DF1D1630-6C9B-4623-9096-42BAF72C74B8}">
      <dgm:prSet/>
      <dgm:spPr>
        <a:ln w="38100">
          <a:solidFill>
            <a:srgbClr val="2C9ED9"/>
          </a:solidFill>
        </a:ln>
      </dgm:spPr>
      <dgm:t>
        <a:bodyPr/>
        <a:lstStyle/>
        <a:p>
          <a:endParaRPr lang="en-US"/>
        </a:p>
      </dgm:t>
    </dgm:pt>
    <dgm:pt modelId="{64BEF807-0F34-4D8E-96B6-EAF7C7F537D3}" type="sibTrans" cxnId="{DF1D1630-6C9B-4623-9096-42BAF72C74B8}">
      <dgm:prSet/>
      <dgm:spPr/>
      <dgm:t>
        <a:bodyPr/>
        <a:lstStyle/>
        <a:p>
          <a:endParaRPr lang="en-US"/>
        </a:p>
      </dgm:t>
    </dgm:pt>
    <dgm:pt modelId="{E43A43FB-A19E-4690-A121-C8F4AB6A424E}">
      <dgm:prSet phldrT="[Text]" custT="1"/>
      <dgm:spPr>
        <a:solidFill>
          <a:srgbClr val="4C9237"/>
        </a:solidFill>
        <a:ln w="28575">
          <a:solidFill>
            <a:srgbClr val="2C9ED9"/>
          </a:solidFill>
        </a:ln>
      </dgm:spPr>
      <dgm:t>
        <a:bodyPr/>
        <a:lstStyle/>
        <a:p>
          <a:r>
            <a:rPr lang="en-US" sz="1600" b="1" dirty="0">
              <a:solidFill>
                <a:schemeClr val="tx1">
                  <a:lumMod val="50000"/>
                </a:schemeClr>
              </a:solidFill>
            </a:rPr>
            <a:t>Summative Tests</a:t>
          </a:r>
        </a:p>
      </dgm:t>
    </dgm:pt>
    <dgm:pt modelId="{F2FB501E-C54D-43BD-BFA9-DE00DE69E929}" type="parTrans" cxnId="{0ACED5F8-9424-4328-B03F-0976C501B0DA}">
      <dgm:prSet/>
      <dgm:spPr>
        <a:ln>
          <a:solidFill>
            <a:srgbClr val="2C9ED9"/>
          </a:solidFill>
        </a:ln>
      </dgm:spPr>
      <dgm:t>
        <a:bodyPr/>
        <a:lstStyle/>
        <a:p>
          <a:endParaRPr lang="en-US"/>
        </a:p>
      </dgm:t>
    </dgm:pt>
    <dgm:pt modelId="{D031A72C-97AB-4170-9CA4-69638544AEB9}" type="sibTrans" cxnId="{0ACED5F8-9424-4328-B03F-0976C501B0DA}">
      <dgm:prSet/>
      <dgm:spPr/>
      <dgm:t>
        <a:bodyPr/>
        <a:lstStyle/>
        <a:p>
          <a:endParaRPr lang="en-US"/>
        </a:p>
      </dgm:t>
    </dgm:pt>
    <dgm:pt modelId="{9F019D93-478B-44A2-9530-E27B32ED5860}" type="pres">
      <dgm:prSet presAssocID="{73E9AE58-3978-43C3-A49C-FDA98DFA5784}" presName="diagram" presStyleCnt="0">
        <dgm:presLayoutVars>
          <dgm:chPref val="1"/>
          <dgm:dir/>
          <dgm:animOne val="branch"/>
          <dgm:animLvl val="lvl"/>
          <dgm:resizeHandles val="exact"/>
        </dgm:presLayoutVars>
      </dgm:prSet>
      <dgm:spPr/>
    </dgm:pt>
    <dgm:pt modelId="{03C9B4A1-592B-432B-8396-199B1333B320}" type="pres">
      <dgm:prSet presAssocID="{EF59B495-BA2C-4C2F-B51B-2357AB941907}" presName="root1" presStyleCnt="0"/>
      <dgm:spPr/>
    </dgm:pt>
    <dgm:pt modelId="{38B89841-B2AF-4FBC-B2BC-10CBD46DBE93}" type="pres">
      <dgm:prSet presAssocID="{EF59B495-BA2C-4C2F-B51B-2357AB941907}" presName="LevelOneTextNode" presStyleLbl="node0" presStyleIdx="0" presStyleCnt="1" custLinFactNeighborX="1758" custLinFactNeighborY="7870">
        <dgm:presLayoutVars>
          <dgm:chPref val="3"/>
        </dgm:presLayoutVars>
      </dgm:prSet>
      <dgm:spPr/>
    </dgm:pt>
    <dgm:pt modelId="{2F5A197D-9001-43C8-9211-32C2C7669639}" type="pres">
      <dgm:prSet presAssocID="{EF59B495-BA2C-4C2F-B51B-2357AB941907}" presName="level2hierChild" presStyleCnt="0"/>
      <dgm:spPr/>
    </dgm:pt>
    <dgm:pt modelId="{0232D960-0252-4FDE-A4DA-92206D7DFC1B}" type="pres">
      <dgm:prSet presAssocID="{D94534AD-6F98-417E-B758-12FA466798CC}" presName="conn2-1" presStyleLbl="parChTrans1D2" presStyleIdx="0" presStyleCnt="2"/>
      <dgm:spPr/>
    </dgm:pt>
    <dgm:pt modelId="{B55D7DC8-D237-46BE-87CC-8A1DDE615AF2}" type="pres">
      <dgm:prSet presAssocID="{D94534AD-6F98-417E-B758-12FA466798CC}" presName="connTx" presStyleLbl="parChTrans1D2" presStyleIdx="0" presStyleCnt="2"/>
      <dgm:spPr/>
    </dgm:pt>
    <dgm:pt modelId="{4716B65F-9184-4BC0-A3AE-F163B7381BCD}" type="pres">
      <dgm:prSet presAssocID="{7E1F8563-24A2-4F7A-9ED8-C4A8AD217297}" presName="root2" presStyleCnt="0"/>
      <dgm:spPr/>
    </dgm:pt>
    <dgm:pt modelId="{C545102A-CAD7-4090-99C3-726DF6AAC372}" type="pres">
      <dgm:prSet presAssocID="{7E1F8563-24A2-4F7A-9ED8-C4A8AD217297}" presName="LevelTwoTextNode" presStyleLbl="node2" presStyleIdx="0" presStyleCnt="2" custLinFactY="19620" custLinFactNeighborY="100000">
        <dgm:presLayoutVars>
          <dgm:chPref val="3"/>
        </dgm:presLayoutVars>
      </dgm:prSet>
      <dgm:spPr/>
    </dgm:pt>
    <dgm:pt modelId="{9D74044A-AECD-48DF-A199-CB9CF6034B61}" type="pres">
      <dgm:prSet presAssocID="{7E1F8563-24A2-4F7A-9ED8-C4A8AD217297}" presName="level3hierChild" presStyleCnt="0"/>
      <dgm:spPr/>
    </dgm:pt>
    <dgm:pt modelId="{0F32E70E-51D7-44E2-A75B-4912DDB4EE97}" type="pres">
      <dgm:prSet presAssocID="{1ACC7983-76C9-4065-8BC5-8926A14AB445}" presName="conn2-1" presStyleLbl="parChTrans1D3" presStyleIdx="0" presStyleCnt="2"/>
      <dgm:spPr/>
    </dgm:pt>
    <dgm:pt modelId="{637B2FE9-3CB3-4D4B-B055-2FFE1AE93FE1}" type="pres">
      <dgm:prSet presAssocID="{1ACC7983-76C9-4065-8BC5-8926A14AB445}" presName="connTx" presStyleLbl="parChTrans1D3" presStyleIdx="0" presStyleCnt="2"/>
      <dgm:spPr/>
    </dgm:pt>
    <dgm:pt modelId="{58BA9F8C-B83D-47CB-B6CC-A1E0D18C75F8}" type="pres">
      <dgm:prSet presAssocID="{E82B3B99-FBFB-4EF6-84B3-669AD711E739}" presName="root2" presStyleCnt="0"/>
      <dgm:spPr/>
    </dgm:pt>
    <dgm:pt modelId="{1BC852D1-5068-47BC-9C47-9AAB5A68E9A8}" type="pres">
      <dgm:prSet presAssocID="{E82B3B99-FBFB-4EF6-84B3-669AD711E739}" presName="LevelTwoTextNode" presStyleLbl="node3" presStyleIdx="0" presStyleCnt="2" custScaleX="180917" custScaleY="265443" custLinFactNeighborX="-1944" custLinFactNeighborY="95715">
        <dgm:presLayoutVars>
          <dgm:chPref val="3"/>
        </dgm:presLayoutVars>
      </dgm:prSet>
      <dgm:spPr/>
    </dgm:pt>
    <dgm:pt modelId="{BC1C8BC5-7315-4EA5-A90D-8C2DD26766BE}" type="pres">
      <dgm:prSet presAssocID="{E82B3B99-FBFB-4EF6-84B3-669AD711E739}" presName="level3hierChild" presStyleCnt="0"/>
      <dgm:spPr/>
    </dgm:pt>
    <dgm:pt modelId="{EE20E9E2-EAE9-42DF-B930-6B0B517EAE0F}" type="pres">
      <dgm:prSet presAssocID="{796E606E-22AC-4734-BC2F-316B08C9F230}" presName="conn2-1" presStyleLbl="parChTrans1D3" presStyleIdx="1" presStyleCnt="2"/>
      <dgm:spPr/>
    </dgm:pt>
    <dgm:pt modelId="{F411BE30-47AC-431E-A71D-0148F85BF44B}" type="pres">
      <dgm:prSet presAssocID="{796E606E-22AC-4734-BC2F-316B08C9F230}" presName="connTx" presStyleLbl="parChTrans1D3" presStyleIdx="1" presStyleCnt="2"/>
      <dgm:spPr/>
    </dgm:pt>
    <dgm:pt modelId="{89A6EB2A-6D6D-4EF1-ADC4-5387EAB30938}" type="pres">
      <dgm:prSet presAssocID="{71194D99-27D6-4C87-9399-0A630CF1D914}" presName="root2" presStyleCnt="0"/>
      <dgm:spPr/>
    </dgm:pt>
    <dgm:pt modelId="{C2DD025B-6295-4092-8168-F5040A124BA7}" type="pres">
      <dgm:prSet presAssocID="{71194D99-27D6-4C87-9399-0A630CF1D914}" presName="LevelTwoTextNode" presStyleLbl="node3" presStyleIdx="1" presStyleCnt="2" custScaleX="178657" custScaleY="275439" custLinFactY="16712" custLinFactNeighborX="-3198" custLinFactNeighborY="100000">
        <dgm:presLayoutVars>
          <dgm:chPref val="3"/>
        </dgm:presLayoutVars>
      </dgm:prSet>
      <dgm:spPr/>
    </dgm:pt>
    <dgm:pt modelId="{0BB2CFDD-36BC-447C-8660-52662EDBEC52}" type="pres">
      <dgm:prSet presAssocID="{71194D99-27D6-4C87-9399-0A630CF1D914}" presName="level3hierChild" presStyleCnt="0"/>
      <dgm:spPr/>
    </dgm:pt>
    <dgm:pt modelId="{32329864-60E2-49C7-AF7E-037293C1AFB4}" type="pres">
      <dgm:prSet presAssocID="{F2FB501E-C54D-43BD-BFA9-DE00DE69E929}" presName="conn2-1" presStyleLbl="parChTrans1D2" presStyleIdx="1" presStyleCnt="2"/>
      <dgm:spPr/>
    </dgm:pt>
    <dgm:pt modelId="{FF15F59E-6E46-4D61-B254-1511323D5FF8}" type="pres">
      <dgm:prSet presAssocID="{F2FB501E-C54D-43BD-BFA9-DE00DE69E929}" presName="connTx" presStyleLbl="parChTrans1D2" presStyleIdx="1" presStyleCnt="2"/>
      <dgm:spPr/>
    </dgm:pt>
    <dgm:pt modelId="{FED43327-E1B7-4DCF-B790-4C205DCD6CAE}" type="pres">
      <dgm:prSet presAssocID="{E43A43FB-A19E-4690-A121-C8F4AB6A424E}" presName="root2" presStyleCnt="0"/>
      <dgm:spPr/>
    </dgm:pt>
    <dgm:pt modelId="{6E83A986-E210-40AE-B9B6-2A4DA18D0E15}" type="pres">
      <dgm:prSet presAssocID="{E43A43FB-A19E-4690-A121-C8F4AB6A424E}" presName="LevelTwoTextNode" presStyleLbl="node2" presStyleIdx="1" presStyleCnt="2" custLinFactY="-24308" custLinFactNeighborX="-1424" custLinFactNeighborY="-100000">
        <dgm:presLayoutVars>
          <dgm:chPref val="3"/>
        </dgm:presLayoutVars>
      </dgm:prSet>
      <dgm:spPr/>
    </dgm:pt>
    <dgm:pt modelId="{CE449000-1C21-4749-8350-D0F1693CE848}" type="pres">
      <dgm:prSet presAssocID="{E43A43FB-A19E-4690-A121-C8F4AB6A424E}" presName="level3hierChild" presStyleCnt="0"/>
      <dgm:spPr/>
    </dgm:pt>
  </dgm:ptLst>
  <dgm:cxnLst>
    <dgm:cxn modelId="{B3D7A100-BBF4-442B-B0DD-3543C6DD8F26}" type="presOf" srcId="{71194D99-27D6-4C87-9399-0A630CF1D914}" destId="{C2DD025B-6295-4092-8168-F5040A124BA7}" srcOrd="0" destOrd="0" presId="urn:microsoft.com/office/officeart/2005/8/layout/hierarchy2"/>
    <dgm:cxn modelId="{475E5010-FBF0-4B4F-BC9D-6048C077AE38}" type="presOf" srcId="{796E606E-22AC-4734-BC2F-316B08C9F230}" destId="{EE20E9E2-EAE9-42DF-B930-6B0B517EAE0F}" srcOrd="0" destOrd="0" presId="urn:microsoft.com/office/officeart/2005/8/layout/hierarchy2"/>
    <dgm:cxn modelId="{DF1D1630-6C9B-4623-9096-42BAF72C74B8}" srcId="{7E1F8563-24A2-4F7A-9ED8-C4A8AD217297}" destId="{71194D99-27D6-4C87-9399-0A630CF1D914}" srcOrd="1" destOrd="0" parTransId="{796E606E-22AC-4734-BC2F-316B08C9F230}" sibTransId="{64BEF807-0F34-4D8E-96B6-EAF7C7F537D3}"/>
    <dgm:cxn modelId="{0B75273D-F7F0-4AA0-9D2C-F09C9168C2AE}" type="presOf" srcId="{D94534AD-6F98-417E-B758-12FA466798CC}" destId="{B55D7DC8-D237-46BE-87CC-8A1DDE615AF2}" srcOrd="1" destOrd="0" presId="urn:microsoft.com/office/officeart/2005/8/layout/hierarchy2"/>
    <dgm:cxn modelId="{76F20C67-F33C-42B8-A79D-B5396FDF06ED}" type="presOf" srcId="{EF59B495-BA2C-4C2F-B51B-2357AB941907}" destId="{38B89841-B2AF-4FBC-B2BC-10CBD46DBE93}" srcOrd="0" destOrd="0" presId="urn:microsoft.com/office/officeart/2005/8/layout/hierarchy2"/>
    <dgm:cxn modelId="{9E234F48-27D4-42C2-BD1D-0DDAEDB6D429}" type="presOf" srcId="{796E606E-22AC-4734-BC2F-316B08C9F230}" destId="{F411BE30-47AC-431E-A71D-0148F85BF44B}" srcOrd="1" destOrd="0" presId="urn:microsoft.com/office/officeart/2005/8/layout/hierarchy2"/>
    <dgm:cxn modelId="{EB8E2D54-5E2F-42A4-8EB5-4D0B0976E905}" type="presOf" srcId="{1ACC7983-76C9-4065-8BC5-8926A14AB445}" destId="{0F32E70E-51D7-44E2-A75B-4912DDB4EE97}" srcOrd="0" destOrd="0" presId="urn:microsoft.com/office/officeart/2005/8/layout/hierarchy2"/>
    <dgm:cxn modelId="{F2F9E656-B232-4E33-846F-39BF3CED25D2}" srcId="{73E9AE58-3978-43C3-A49C-FDA98DFA5784}" destId="{EF59B495-BA2C-4C2F-B51B-2357AB941907}" srcOrd="0" destOrd="0" parTransId="{FD166C19-F94A-4F5D-A71E-1A26CCBAE116}" sibTransId="{2ACA93D8-2F18-47CA-93E3-4521E0C21619}"/>
    <dgm:cxn modelId="{4FB81584-EDDC-41BC-B28C-4B56FA90328A}" type="presOf" srcId="{E82B3B99-FBFB-4EF6-84B3-669AD711E739}" destId="{1BC852D1-5068-47BC-9C47-9AAB5A68E9A8}" srcOrd="0" destOrd="0" presId="urn:microsoft.com/office/officeart/2005/8/layout/hierarchy2"/>
    <dgm:cxn modelId="{A979448D-7408-4514-AFF4-7BC0B87B7CF5}" srcId="{7E1F8563-24A2-4F7A-9ED8-C4A8AD217297}" destId="{E82B3B99-FBFB-4EF6-84B3-669AD711E739}" srcOrd="0" destOrd="0" parTransId="{1ACC7983-76C9-4065-8BC5-8926A14AB445}" sibTransId="{4C9BE9EA-66B9-4D10-ABAB-0C9621B8CB6F}"/>
    <dgm:cxn modelId="{FCB9179C-D94C-46AD-BC4B-D33874760EBE}" type="presOf" srcId="{7E1F8563-24A2-4F7A-9ED8-C4A8AD217297}" destId="{C545102A-CAD7-4090-99C3-726DF6AAC372}" srcOrd="0" destOrd="0" presId="urn:microsoft.com/office/officeart/2005/8/layout/hierarchy2"/>
    <dgm:cxn modelId="{DE0E2EA0-D3CD-4D74-970F-721F7AB6E745}" type="presOf" srcId="{E43A43FB-A19E-4690-A121-C8F4AB6A424E}" destId="{6E83A986-E210-40AE-B9B6-2A4DA18D0E15}" srcOrd="0" destOrd="0" presId="urn:microsoft.com/office/officeart/2005/8/layout/hierarchy2"/>
    <dgm:cxn modelId="{E8837DA2-BD10-40C5-9D36-9EC9A3DBA36D}" type="presOf" srcId="{F2FB501E-C54D-43BD-BFA9-DE00DE69E929}" destId="{FF15F59E-6E46-4D61-B254-1511323D5FF8}" srcOrd="1" destOrd="0" presId="urn:microsoft.com/office/officeart/2005/8/layout/hierarchy2"/>
    <dgm:cxn modelId="{AA8480A3-576D-4832-8211-4601C1BD227B}" type="presOf" srcId="{73E9AE58-3978-43C3-A49C-FDA98DFA5784}" destId="{9F019D93-478B-44A2-9530-E27B32ED5860}" srcOrd="0" destOrd="0" presId="urn:microsoft.com/office/officeart/2005/8/layout/hierarchy2"/>
    <dgm:cxn modelId="{CBDF08DF-56EB-4650-B758-F08E444F19F5}" type="presOf" srcId="{F2FB501E-C54D-43BD-BFA9-DE00DE69E929}" destId="{32329864-60E2-49C7-AF7E-037293C1AFB4}" srcOrd="0" destOrd="0" presId="urn:microsoft.com/office/officeart/2005/8/layout/hierarchy2"/>
    <dgm:cxn modelId="{D25C0DE0-4425-48DA-B89B-47AA2757A875}" srcId="{EF59B495-BA2C-4C2F-B51B-2357AB941907}" destId="{7E1F8563-24A2-4F7A-9ED8-C4A8AD217297}" srcOrd="0" destOrd="0" parTransId="{D94534AD-6F98-417E-B758-12FA466798CC}" sibTransId="{1DEBC8B5-DBF2-49A1-ADB0-C0459534183F}"/>
    <dgm:cxn modelId="{13C0C9EB-FB65-4FF0-B294-883B23506BF8}" type="presOf" srcId="{1ACC7983-76C9-4065-8BC5-8926A14AB445}" destId="{637B2FE9-3CB3-4D4B-B055-2FFE1AE93FE1}" srcOrd="1" destOrd="0" presId="urn:microsoft.com/office/officeart/2005/8/layout/hierarchy2"/>
    <dgm:cxn modelId="{0A6D27F4-174D-4C19-A04B-46F423A0EE23}" type="presOf" srcId="{D94534AD-6F98-417E-B758-12FA466798CC}" destId="{0232D960-0252-4FDE-A4DA-92206D7DFC1B}" srcOrd="0" destOrd="0" presId="urn:microsoft.com/office/officeart/2005/8/layout/hierarchy2"/>
    <dgm:cxn modelId="{0ACED5F8-9424-4328-B03F-0976C501B0DA}" srcId="{EF59B495-BA2C-4C2F-B51B-2357AB941907}" destId="{E43A43FB-A19E-4690-A121-C8F4AB6A424E}" srcOrd="1" destOrd="0" parTransId="{F2FB501E-C54D-43BD-BFA9-DE00DE69E929}" sibTransId="{D031A72C-97AB-4170-9CA4-69638544AEB9}"/>
    <dgm:cxn modelId="{228DB647-5944-4AFD-8A5A-84E825C19D47}" type="presParOf" srcId="{9F019D93-478B-44A2-9530-E27B32ED5860}" destId="{03C9B4A1-592B-432B-8396-199B1333B320}" srcOrd="0" destOrd="0" presId="urn:microsoft.com/office/officeart/2005/8/layout/hierarchy2"/>
    <dgm:cxn modelId="{82A4D21D-D4D0-4074-98A8-92A796BE72A9}" type="presParOf" srcId="{03C9B4A1-592B-432B-8396-199B1333B320}" destId="{38B89841-B2AF-4FBC-B2BC-10CBD46DBE93}" srcOrd="0" destOrd="0" presId="urn:microsoft.com/office/officeart/2005/8/layout/hierarchy2"/>
    <dgm:cxn modelId="{88D588BF-DB32-4EC4-AC84-3869581638B4}" type="presParOf" srcId="{03C9B4A1-592B-432B-8396-199B1333B320}" destId="{2F5A197D-9001-43C8-9211-32C2C7669639}" srcOrd="1" destOrd="0" presId="urn:microsoft.com/office/officeart/2005/8/layout/hierarchy2"/>
    <dgm:cxn modelId="{48698CCD-4578-47F9-A6D3-14C0D394DB44}" type="presParOf" srcId="{2F5A197D-9001-43C8-9211-32C2C7669639}" destId="{0232D960-0252-4FDE-A4DA-92206D7DFC1B}" srcOrd="0" destOrd="0" presId="urn:microsoft.com/office/officeart/2005/8/layout/hierarchy2"/>
    <dgm:cxn modelId="{6854E846-BEF4-43A5-8D1D-36EC3D8F1D04}" type="presParOf" srcId="{0232D960-0252-4FDE-A4DA-92206D7DFC1B}" destId="{B55D7DC8-D237-46BE-87CC-8A1DDE615AF2}" srcOrd="0" destOrd="0" presId="urn:microsoft.com/office/officeart/2005/8/layout/hierarchy2"/>
    <dgm:cxn modelId="{B6B38027-D8AC-4197-A26F-FEA61CCB8900}" type="presParOf" srcId="{2F5A197D-9001-43C8-9211-32C2C7669639}" destId="{4716B65F-9184-4BC0-A3AE-F163B7381BCD}" srcOrd="1" destOrd="0" presId="urn:microsoft.com/office/officeart/2005/8/layout/hierarchy2"/>
    <dgm:cxn modelId="{9D68FA1E-F11D-496D-B6CE-657A34CC32CF}" type="presParOf" srcId="{4716B65F-9184-4BC0-A3AE-F163B7381BCD}" destId="{C545102A-CAD7-4090-99C3-726DF6AAC372}" srcOrd="0" destOrd="0" presId="urn:microsoft.com/office/officeart/2005/8/layout/hierarchy2"/>
    <dgm:cxn modelId="{C65E731D-C71B-43EF-96FA-107E6F7BFB2C}" type="presParOf" srcId="{4716B65F-9184-4BC0-A3AE-F163B7381BCD}" destId="{9D74044A-AECD-48DF-A199-CB9CF6034B61}" srcOrd="1" destOrd="0" presId="urn:microsoft.com/office/officeart/2005/8/layout/hierarchy2"/>
    <dgm:cxn modelId="{9F232321-24CB-45E1-81B4-C81F0290123A}" type="presParOf" srcId="{9D74044A-AECD-48DF-A199-CB9CF6034B61}" destId="{0F32E70E-51D7-44E2-A75B-4912DDB4EE97}" srcOrd="0" destOrd="0" presId="urn:microsoft.com/office/officeart/2005/8/layout/hierarchy2"/>
    <dgm:cxn modelId="{E66B411D-F2AF-49AF-8172-4A1E19CBA10C}" type="presParOf" srcId="{0F32E70E-51D7-44E2-A75B-4912DDB4EE97}" destId="{637B2FE9-3CB3-4D4B-B055-2FFE1AE93FE1}" srcOrd="0" destOrd="0" presId="urn:microsoft.com/office/officeart/2005/8/layout/hierarchy2"/>
    <dgm:cxn modelId="{3C3647F4-826F-4CF0-B6F6-087BDBAEE8D7}" type="presParOf" srcId="{9D74044A-AECD-48DF-A199-CB9CF6034B61}" destId="{58BA9F8C-B83D-47CB-B6CC-A1E0D18C75F8}" srcOrd="1" destOrd="0" presId="urn:microsoft.com/office/officeart/2005/8/layout/hierarchy2"/>
    <dgm:cxn modelId="{3BB050A1-6152-4B6E-8579-75D6DD755CE6}" type="presParOf" srcId="{58BA9F8C-B83D-47CB-B6CC-A1E0D18C75F8}" destId="{1BC852D1-5068-47BC-9C47-9AAB5A68E9A8}" srcOrd="0" destOrd="0" presId="urn:microsoft.com/office/officeart/2005/8/layout/hierarchy2"/>
    <dgm:cxn modelId="{72E45D80-FE31-4C33-9DC1-ED2CD5E6A650}" type="presParOf" srcId="{58BA9F8C-B83D-47CB-B6CC-A1E0D18C75F8}" destId="{BC1C8BC5-7315-4EA5-A90D-8C2DD26766BE}" srcOrd="1" destOrd="0" presId="urn:microsoft.com/office/officeart/2005/8/layout/hierarchy2"/>
    <dgm:cxn modelId="{95425A41-88F2-4002-9DCA-57A54DE838B6}" type="presParOf" srcId="{9D74044A-AECD-48DF-A199-CB9CF6034B61}" destId="{EE20E9E2-EAE9-42DF-B930-6B0B517EAE0F}" srcOrd="2" destOrd="0" presId="urn:microsoft.com/office/officeart/2005/8/layout/hierarchy2"/>
    <dgm:cxn modelId="{AF8132AB-7338-47F9-BBC3-C41C5566EF5D}" type="presParOf" srcId="{EE20E9E2-EAE9-42DF-B930-6B0B517EAE0F}" destId="{F411BE30-47AC-431E-A71D-0148F85BF44B}" srcOrd="0" destOrd="0" presId="urn:microsoft.com/office/officeart/2005/8/layout/hierarchy2"/>
    <dgm:cxn modelId="{0A06F0EA-CB46-4461-9833-B35C2A6E02AF}" type="presParOf" srcId="{9D74044A-AECD-48DF-A199-CB9CF6034B61}" destId="{89A6EB2A-6D6D-4EF1-ADC4-5387EAB30938}" srcOrd="3" destOrd="0" presId="urn:microsoft.com/office/officeart/2005/8/layout/hierarchy2"/>
    <dgm:cxn modelId="{792FEF82-5071-40AC-8C59-2746C18B0BA0}" type="presParOf" srcId="{89A6EB2A-6D6D-4EF1-ADC4-5387EAB30938}" destId="{C2DD025B-6295-4092-8168-F5040A124BA7}" srcOrd="0" destOrd="0" presId="urn:microsoft.com/office/officeart/2005/8/layout/hierarchy2"/>
    <dgm:cxn modelId="{0FF2FA45-A895-4CA3-8128-4D09F8EC62C4}" type="presParOf" srcId="{89A6EB2A-6D6D-4EF1-ADC4-5387EAB30938}" destId="{0BB2CFDD-36BC-447C-8660-52662EDBEC52}" srcOrd="1" destOrd="0" presId="urn:microsoft.com/office/officeart/2005/8/layout/hierarchy2"/>
    <dgm:cxn modelId="{00C25E5F-8483-4AB4-8490-8CBB69AF98D0}" type="presParOf" srcId="{2F5A197D-9001-43C8-9211-32C2C7669639}" destId="{32329864-60E2-49C7-AF7E-037293C1AFB4}" srcOrd="2" destOrd="0" presId="urn:microsoft.com/office/officeart/2005/8/layout/hierarchy2"/>
    <dgm:cxn modelId="{6C79A7FE-20A5-472C-9CA4-0D2213948E35}" type="presParOf" srcId="{32329864-60E2-49C7-AF7E-037293C1AFB4}" destId="{FF15F59E-6E46-4D61-B254-1511323D5FF8}" srcOrd="0" destOrd="0" presId="urn:microsoft.com/office/officeart/2005/8/layout/hierarchy2"/>
    <dgm:cxn modelId="{0AFE9F77-858E-4C27-9FE0-B39C2FC7976C}" type="presParOf" srcId="{2F5A197D-9001-43C8-9211-32C2C7669639}" destId="{FED43327-E1B7-4DCF-B790-4C205DCD6CAE}" srcOrd="3" destOrd="0" presId="urn:microsoft.com/office/officeart/2005/8/layout/hierarchy2"/>
    <dgm:cxn modelId="{DC8D7796-008A-484B-9F38-50E7A67DDD02}" type="presParOf" srcId="{FED43327-E1B7-4DCF-B790-4C205DCD6CAE}" destId="{6E83A986-E210-40AE-B9B6-2A4DA18D0E15}" srcOrd="0" destOrd="0" presId="urn:microsoft.com/office/officeart/2005/8/layout/hierarchy2"/>
    <dgm:cxn modelId="{E9F639F5-E31E-492B-98A9-AEA4D4523036}" type="presParOf" srcId="{FED43327-E1B7-4DCF-B790-4C205DCD6CAE}" destId="{CE449000-1C21-4749-8350-D0F1693CE84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89841-B2AF-4FBC-B2BC-10CBD46DBE93}">
      <dsp:nvSpPr>
        <dsp:cNvPr id="0" name=""/>
        <dsp:cNvSpPr/>
      </dsp:nvSpPr>
      <dsp:spPr>
        <a:xfrm>
          <a:off x="41784" y="3492133"/>
          <a:ext cx="1758725" cy="879362"/>
        </a:xfrm>
        <a:prstGeom prst="roundRect">
          <a:avLst>
            <a:gd name="adj" fmla="val 10000"/>
          </a:avLst>
        </a:prstGeom>
        <a:solidFill>
          <a:srgbClr val="DAE9F6"/>
        </a:solidFill>
        <a:ln w="38100" cap="flat" cmpd="sng" algn="ctr">
          <a:solidFill>
            <a:srgbClr val="2C9ED9"/>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lumMod val="50000"/>
                </a:schemeClr>
              </a:solidFill>
            </a:rPr>
            <a:t>All Tests</a:t>
          </a:r>
        </a:p>
      </dsp:txBody>
      <dsp:txXfrm>
        <a:off x="67540" y="3517889"/>
        <a:ext cx="1707213" cy="827850"/>
      </dsp:txXfrm>
    </dsp:sp>
    <dsp:sp modelId="{0232D960-0252-4FDE-A4DA-92206D7DFC1B}">
      <dsp:nvSpPr>
        <dsp:cNvPr id="0" name=""/>
        <dsp:cNvSpPr/>
      </dsp:nvSpPr>
      <dsp:spPr>
        <a:xfrm rot="2120882">
          <a:off x="1724506" y="4158554"/>
          <a:ext cx="824581" cy="23575"/>
        </a:xfrm>
        <a:custGeom>
          <a:avLst/>
          <a:gdLst/>
          <a:ahLst/>
          <a:cxnLst/>
          <a:rect l="0" t="0" r="0" b="0"/>
          <a:pathLst>
            <a:path>
              <a:moveTo>
                <a:pt x="0" y="11787"/>
              </a:moveTo>
              <a:lnTo>
                <a:pt x="824581" y="11787"/>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6182" y="4149727"/>
        <a:ext cx="41229" cy="41229"/>
      </dsp:txXfrm>
    </dsp:sp>
    <dsp:sp modelId="{C545102A-CAD7-4090-99C3-726DF6AAC372}">
      <dsp:nvSpPr>
        <dsp:cNvPr id="0" name=""/>
        <dsp:cNvSpPr/>
      </dsp:nvSpPr>
      <dsp:spPr>
        <a:xfrm>
          <a:off x="2473082" y="3969188"/>
          <a:ext cx="1758725" cy="879362"/>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Non-Summative Tests</a:t>
          </a:r>
        </a:p>
      </dsp:txBody>
      <dsp:txXfrm>
        <a:off x="2498838" y="3994944"/>
        <a:ext cx="1707213" cy="827850"/>
      </dsp:txXfrm>
    </dsp:sp>
    <dsp:sp modelId="{0F32E70E-51D7-44E2-A75B-4912DDB4EE97}">
      <dsp:nvSpPr>
        <dsp:cNvPr id="0" name=""/>
        <dsp:cNvSpPr/>
      </dsp:nvSpPr>
      <dsp:spPr>
        <a:xfrm rot="17653766">
          <a:off x="3751017" y="3653472"/>
          <a:ext cx="1630883" cy="23575"/>
        </a:xfrm>
        <a:custGeom>
          <a:avLst/>
          <a:gdLst/>
          <a:ahLst/>
          <a:cxnLst/>
          <a:rect l="0" t="0" r="0" b="0"/>
          <a:pathLst>
            <a:path>
              <a:moveTo>
                <a:pt x="0" y="11787"/>
              </a:moveTo>
              <a:lnTo>
                <a:pt x="1630883" y="11787"/>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25687" y="3624488"/>
        <a:ext cx="81544" cy="81544"/>
      </dsp:txXfrm>
    </dsp:sp>
    <dsp:sp modelId="{1BC852D1-5068-47BC-9C47-9AAB5A68E9A8}">
      <dsp:nvSpPr>
        <dsp:cNvPr id="0" name=""/>
        <dsp:cNvSpPr/>
      </dsp:nvSpPr>
      <dsp:spPr>
        <a:xfrm>
          <a:off x="4901109" y="1754547"/>
          <a:ext cx="3181834" cy="2334207"/>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Checkpoint</a:t>
          </a:r>
          <a:r>
            <a:rPr lang="en-US" sz="1400" kern="1200" dirty="0">
              <a:solidFill>
                <a:schemeClr val="tx1">
                  <a:lumMod val="50000"/>
                </a:schemeClr>
              </a:solidFill>
            </a:rPr>
            <a:t>:</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—fixed-form tests with 8</a:t>
          </a:r>
          <a:r>
            <a:rPr lang="en-US" sz="1400" i="1" kern="1200" dirty="0">
              <a:solidFill>
                <a:schemeClr val="tx1">
                  <a:lumMod val="50000"/>
                </a:schemeClr>
              </a:solidFill>
            </a:rPr>
            <a:t>–</a:t>
          </a:r>
          <a:r>
            <a:rPr lang="en-US" sz="1400" kern="1200" dirty="0">
              <a:solidFill>
                <a:schemeClr val="tx1">
                  <a:lumMod val="50000"/>
                </a:schemeClr>
              </a:solidFill>
            </a:rPr>
            <a:t>12 items within a specific reporting category (topic or skill area) or user built fixed-form tests from available Cambium or HI teacher authored standalone items.</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—users can compare item-level scores across all students</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1">
                  <a:lumMod val="50000"/>
                </a:schemeClr>
              </a:solidFill>
            </a:rPr>
            <a:t>—a.k.a. module, modular, benchmark module, benchmark, diagnostic</a:t>
          </a:r>
          <a:endParaRPr lang="en-US" sz="1400" kern="1200" dirty="0">
            <a:solidFill>
              <a:schemeClr val="tx2">
                <a:lumMod val="85000"/>
                <a:lumOff val="15000"/>
              </a:schemeClr>
            </a:solidFill>
          </a:endParaRPr>
        </a:p>
      </dsp:txBody>
      <dsp:txXfrm>
        <a:off x="4969476" y="1822914"/>
        <a:ext cx="3045100" cy="2197473"/>
      </dsp:txXfrm>
    </dsp:sp>
    <dsp:sp modelId="{EE20E9E2-EAE9-42DF-B930-6B0B517EAE0F}">
      <dsp:nvSpPr>
        <dsp:cNvPr id="0" name=""/>
        <dsp:cNvSpPr/>
      </dsp:nvSpPr>
      <dsp:spPr>
        <a:xfrm rot="3563440">
          <a:off x="3919856" y="4944095"/>
          <a:ext cx="1271150" cy="23575"/>
        </a:xfrm>
        <a:custGeom>
          <a:avLst/>
          <a:gdLst/>
          <a:ahLst/>
          <a:cxnLst/>
          <a:rect l="0" t="0" r="0" b="0"/>
          <a:pathLst>
            <a:path>
              <a:moveTo>
                <a:pt x="0" y="11787"/>
              </a:moveTo>
              <a:lnTo>
                <a:pt x="1271150" y="11787"/>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3653" y="4924104"/>
        <a:ext cx="63557" cy="63557"/>
      </dsp:txXfrm>
    </dsp:sp>
    <dsp:sp modelId="{C2DD025B-6295-4092-8168-F5040A124BA7}">
      <dsp:nvSpPr>
        <dsp:cNvPr id="0" name=""/>
        <dsp:cNvSpPr/>
      </dsp:nvSpPr>
      <dsp:spPr>
        <a:xfrm>
          <a:off x="4879055" y="4291842"/>
          <a:ext cx="3142087" cy="2422108"/>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Interims:</a:t>
          </a:r>
        </a:p>
        <a:p>
          <a:pPr marL="0" lvl="0" indent="0" algn="l" defTabSz="622300">
            <a:lnSpc>
              <a:spcPct val="90000"/>
            </a:lnSpc>
            <a:spcBef>
              <a:spcPct val="0"/>
            </a:spcBef>
            <a:spcAft>
              <a:spcPct val="35000"/>
            </a:spcAft>
            <a:buNone/>
          </a:pPr>
          <a:r>
            <a:rPr lang="en-US" sz="1400" b="0" kern="1200" dirty="0">
              <a:solidFill>
                <a:schemeClr val="tx1">
                  <a:lumMod val="50000"/>
                </a:schemeClr>
              </a:solidFill>
            </a:rPr>
            <a:t>—fixed-form or adaptive tests that cover some or all of the standards students are required to learn</a:t>
          </a:r>
        </a:p>
        <a:p>
          <a:pPr marL="0" lvl="0" indent="0" algn="l" defTabSz="622300">
            <a:lnSpc>
              <a:spcPct val="90000"/>
            </a:lnSpc>
            <a:spcBef>
              <a:spcPct val="0"/>
            </a:spcBef>
            <a:spcAft>
              <a:spcPct val="35000"/>
            </a:spcAft>
            <a:buNone/>
          </a:pPr>
          <a:r>
            <a:rPr lang="en-US" sz="1400" b="0" kern="1200" dirty="0">
              <a:solidFill>
                <a:schemeClr val="tx1">
                  <a:lumMod val="50000"/>
                </a:schemeClr>
              </a:solidFill>
            </a:rPr>
            <a:t>—users can see item-level scores for individual students who took an adaptive interim</a:t>
          </a:r>
        </a:p>
        <a:p>
          <a:pPr marL="0" lvl="0" indent="0" algn="l" defTabSz="622300">
            <a:lnSpc>
              <a:spcPct val="90000"/>
            </a:lnSpc>
            <a:spcBef>
              <a:spcPct val="0"/>
            </a:spcBef>
            <a:spcAft>
              <a:spcPct val="35000"/>
            </a:spcAft>
            <a:buNone/>
          </a:pPr>
          <a:r>
            <a:rPr lang="en-US" sz="1400" kern="1200" dirty="0">
              <a:solidFill>
                <a:schemeClr val="tx1">
                  <a:lumMod val="50000"/>
                </a:schemeClr>
              </a:solidFill>
            </a:rPr>
            <a:t>—a.k.a. Interim Comprehensive Assessment (ICA), Interim Assessment Block (IAB) </a:t>
          </a:r>
        </a:p>
      </dsp:txBody>
      <dsp:txXfrm>
        <a:off x="4949996" y="4362783"/>
        <a:ext cx="3000205" cy="2280226"/>
      </dsp:txXfrm>
    </dsp:sp>
    <dsp:sp modelId="{32329864-60E2-49C7-AF7E-037293C1AFB4}">
      <dsp:nvSpPr>
        <dsp:cNvPr id="0" name=""/>
        <dsp:cNvSpPr/>
      </dsp:nvSpPr>
      <dsp:spPr>
        <a:xfrm rot="18875848">
          <a:off x="1663152" y="3591681"/>
          <a:ext cx="922244" cy="23575"/>
        </a:xfrm>
        <a:custGeom>
          <a:avLst/>
          <a:gdLst/>
          <a:ahLst/>
          <a:cxnLst/>
          <a:rect l="0" t="0" r="0" b="0"/>
          <a:pathLst>
            <a:path>
              <a:moveTo>
                <a:pt x="0" y="11787"/>
              </a:moveTo>
              <a:lnTo>
                <a:pt x="922244" y="11787"/>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01218" y="3580413"/>
        <a:ext cx="46112" cy="46112"/>
      </dsp:txXfrm>
    </dsp:sp>
    <dsp:sp modelId="{6E83A986-E210-40AE-B9B6-2A4DA18D0E15}">
      <dsp:nvSpPr>
        <dsp:cNvPr id="0" name=""/>
        <dsp:cNvSpPr/>
      </dsp:nvSpPr>
      <dsp:spPr>
        <a:xfrm>
          <a:off x="2448038" y="2835442"/>
          <a:ext cx="1758725" cy="879362"/>
        </a:xfrm>
        <a:prstGeom prst="roundRect">
          <a:avLst>
            <a:gd name="adj" fmla="val 10000"/>
          </a:avLst>
        </a:prstGeom>
        <a:solidFill>
          <a:srgbClr val="4C9237"/>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Summative Tests</a:t>
          </a:r>
        </a:p>
      </dsp:txBody>
      <dsp:txXfrm>
        <a:off x="2473794" y="2861198"/>
        <a:ext cx="1707213" cy="8278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Welcome to the training module on the</a:t>
            </a:r>
            <a:r>
              <a:rPr lang="en-US" sz="1200" b="1"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Centralized</a:t>
            </a:r>
            <a:r>
              <a:rPr lang="en-US" sz="1200" b="1" dirty="0">
                <a:latin typeface="Arial" panose="020B0604020202020204" pitchFamily="34" charset="0"/>
                <a:cs typeface="Arial" panose="020B0604020202020204" pitchFamily="34" charset="0"/>
              </a:rPr>
              <a:t> </a:t>
            </a:r>
            <a:r>
              <a:rPr lang="en-US" sz="1200" b="0" dirty="0">
                <a:latin typeface="Arial" panose="020B0604020202020204" pitchFamily="34" charset="0"/>
                <a:cs typeface="Arial" panose="020B0604020202020204" pitchFamily="34" charset="0"/>
              </a:rPr>
              <a:t>Reporting System for Summative and Interim Assessments. </a:t>
            </a:r>
            <a:r>
              <a:rPr lang="en-US" sz="1200" dirty="0">
                <a:latin typeface="Arial" panose="020B0604020202020204" pitchFamily="34" charset="0"/>
                <a:cs typeface="Arial" panose="020B0604020202020204" pitchFamily="34" charset="0"/>
              </a:rPr>
              <a:t>Some users are familiar with the features of the</a:t>
            </a:r>
            <a:r>
              <a:rPr lang="en-US" sz="1200" b="0" dirty="0">
                <a:latin typeface="Arial" panose="020B0604020202020204" pitchFamily="34" charset="0"/>
                <a:cs typeface="Arial" panose="020B0604020202020204" pitchFamily="34" charset="0"/>
              </a:rPr>
              <a:t> </a:t>
            </a:r>
            <a:r>
              <a:rPr lang="en-US" sz="1200" b="0" dirty="0" err="1">
                <a:latin typeface="Arial" panose="020B0604020202020204" pitchFamily="34" charset="0"/>
                <a:cs typeface="Arial" panose="020B0604020202020204" pitchFamily="34" charset="0"/>
              </a:rPr>
              <a:t>AIRWays</a:t>
            </a:r>
            <a:r>
              <a:rPr lang="en-US" sz="1200" b="0" dirty="0">
                <a:latin typeface="Arial" panose="020B0604020202020204" pitchFamily="34" charset="0"/>
                <a:cs typeface="Arial" panose="020B0604020202020204" pitchFamily="34" charset="0"/>
              </a:rPr>
              <a:t> Reporting System </a:t>
            </a:r>
            <a:r>
              <a:rPr lang="en-US" sz="1200" dirty="0">
                <a:latin typeface="Arial" panose="020B0604020202020204" pitchFamily="34" charset="0"/>
                <a:cs typeface="Arial" panose="020B0604020202020204" pitchFamily="34" charset="0"/>
              </a:rPr>
              <a:t>for interim tests. Other users know </a:t>
            </a:r>
            <a:r>
              <a:rPr lang="en-US" sz="1200" b="0" dirty="0">
                <a:latin typeface="Arial" panose="020B0604020202020204" pitchFamily="34" charset="0"/>
                <a:cs typeface="Arial" panose="020B0604020202020204" pitchFamily="34" charset="0"/>
              </a:rPr>
              <a:t>the Online Reporting System (ORS) as it is used for data on summative tests. The enhanced Centralized Reporting System marries these two systems together, creating one reporting system to house data for both </a:t>
            </a:r>
            <a:r>
              <a:rPr lang="en-US" sz="1200" dirty="0">
                <a:latin typeface="Arial" panose="020B0604020202020204" pitchFamily="34" charset="0"/>
                <a:cs typeface="Arial" panose="020B0604020202020204" pitchFamily="34" charset="0"/>
              </a:rPr>
              <a:t>types of tests.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training module is based on the</a:t>
            </a:r>
            <a:r>
              <a:rPr lang="en-US" sz="1200" b="0" i="1" dirty="0">
                <a:latin typeface="Arial" panose="020B0604020202020204" pitchFamily="34" charset="0"/>
                <a:cs typeface="Arial" panose="020B0604020202020204" pitchFamily="34" charset="0"/>
              </a:rPr>
              <a:t> Centralized Reporting System User Guide for Summative and Interim Assessments, 2021-2022</a:t>
            </a:r>
            <a:r>
              <a:rPr lang="en-US" sz="1200" dirty="0">
                <a:latin typeface="Arial" panose="020B0604020202020204" pitchFamily="34" charset="0"/>
                <a:cs typeface="Arial" panose="020B0604020202020204" pitchFamily="34" charset="0"/>
              </a:rPr>
              <a:t>, which is available on</a:t>
            </a:r>
            <a:r>
              <a:rPr lang="en-US" sz="1200" baseline="0" dirty="0">
                <a:latin typeface="Arial" panose="020B0604020202020204" pitchFamily="34" charset="0"/>
                <a:cs typeface="Arial" panose="020B0604020202020204" pitchFamily="34" charset="0"/>
              </a:rPr>
              <a:t> the HSAP </a:t>
            </a:r>
            <a:r>
              <a:rPr lang="en-US" sz="1200" dirty="0">
                <a:latin typeface="Arial" panose="020B0604020202020204" pitchFamily="34" charset="0"/>
                <a:cs typeface="Arial" panose="020B0604020202020204" pitchFamily="34" charset="0"/>
              </a:rPr>
              <a:t>assessment portal. </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can compare your results to aggregate state, complex, and school data directly from the Performance on Tests report, depending on your user role. </a:t>
            </a:r>
          </a:p>
          <a:p>
            <a:endParaRPr lang="en-US" sz="1200" kern="1200" dirty="0">
              <a:solidFill>
                <a:schemeClr val="tx1"/>
              </a:solidFill>
              <a:effectLst/>
              <a:latin typeface="Calibri"/>
              <a:ea typeface="+mn-ea"/>
              <a:cs typeface="+mn-cs"/>
            </a:endParaRPr>
          </a:p>
          <a:p>
            <a:pPr marL="228600" indent="-228600">
              <a:buAutoNum type="arabicPeriod"/>
            </a:pPr>
            <a:r>
              <a:rPr lang="en-US" sz="1200" kern="1200" dirty="0">
                <a:solidFill>
                  <a:schemeClr val="tx1"/>
                </a:solidFill>
                <a:effectLst/>
                <a:latin typeface="Calibri"/>
                <a:ea typeface="+mn-ea"/>
                <a:cs typeface="+mn-cs"/>
              </a:rPr>
              <a:t>Simply click the expansion arrow to the right of the assessment name to display them. The aggregates are highlighted in yellow on the report. </a:t>
            </a:r>
          </a:p>
          <a:p>
            <a:pPr marL="228600" indent="-228600">
              <a:buAutoNum type="arabicPeriod"/>
            </a:pPr>
            <a:r>
              <a:rPr lang="en-US" sz="1200" kern="1200" dirty="0">
                <a:solidFill>
                  <a:schemeClr val="tx1"/>
                </a:solidFill>
                <a:effectLst/>
                <a:latin typeface="Calibri"/>
                <a:ea typeface="+mn-ea"/>
                <a:cs typeface="+mn-cs"/>
              </a:rPr>
              <a:t>Clicking the information buttons displays more information about the performance measures being displayed. </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6442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Here is the Performance on Tests report for a school-level user who clicked on the Interim Mathematics card. Each test is listed in the report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Calibri"/>
                <a:ea typeface="+mn-ea"/>
                <a:cs typeface="+mn-cs"/>
              </a:rPr>
              <a:t>You can expand the aggregate results for each test listed in the table.</a:t>
            </a:r>
            <a:r>
              <a:rPr lang="en-US" sz="1200" kern="1200" baseline="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School users can filter the Performance on Tests report by Test Groups, Test Reasons, and Rosters.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Calibri"/>
                <a:ea typeface="+mn-ea"/>
                <a:cs typeface="+mn-cs"/>
              </a:rPr>
              <a:t>The roster filter allows users to filter by teacher or by teacher and roster.</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57357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Calibri"/>
                <a:ea typeface="+mn-ea"/>
                <a:cs typeface="+mn-cs"/>
              </a:rPr>
              <a:t>Here is a Performance on Tests report for a Complex-level user. </a:t>
            </a:r>
          </a:p>
          <a:p>
            <a:pPr marL="228600" indent="-228600">
              <a:buAutoNum type="arabicPeriod"/>
            </a:pPr>
            <a:r>
              <a:rPr lang="en-US" sz="1200" kern="1200" dirty="0">
                <a:solidFill>
                  <a:schemeClr val="tx1"/>
                </a:solidFill>
                <a:effectLst/>
                <a:latin typeface="Calibri"/>
                <a:ea typeface="+mn-ea"/>
                <a:cs typeface="+mn-cs"/>
              </a:rPr>
              <a:t>Notice that the Filters panel includes a School option so that the complex-level user can select an individual school instead of seeing aggregate results for the whole district. When an individual school is selected in the filter, the test links will lead to School Performance on Tests reports, not District Performance on Tests reports.</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The Centralized Reporting System</a:t>
            </a:r>
            <a:r>
              <a:rPr lang="en-US" sz="1200" kern="1200" baseline="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storehouses data for lots of different tests. Despite the variety of tests and client preferences, most reports are designed to mirror the Performance on Tests report layout. When you navigate away from the Dashboard the gray navigation trail at the top of the page marks your path. This is a good way to keep track of what report you are seeing, and you can always return to a previous one from the trail. Click on the name of an assessment or the magnifying glass view button next to it.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dirty="0"/>
          </a:p>
        </p:txBody>
      </p:sp>
    </p:spTree>
    <p:extLst>
      <p:ext uri="{BB962C8B-B14F-4D97-AF65-F5344CB8AC3E}">
        <p14:creationId xmlns:p14="http://schemas.microsoft.com/office/powerpoint/2010/main" val="186224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45937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Calibri"/>
                <a:ea typeface="+mn-ea"/>
                <a:cs typeface="+mn-cs"/>
              </a:rPr>
              <a:t>The image on the left is a My Students’ Performance on Test report for a teacher who clicked on a Grade 7 Summative ELA test from the Performance on Tests report. </a:t>
            </a:r>
          </a:p>
          <a:p>
            <a:pPr marL="228600" indent="-228600">
              <a:buAutoNum type="arabicPeriod"/>
            </a:pPr>
            <a:r>
              <a:rPr lang="en-US" sz="1200" kern="1200" dirty="0">
                <a:solidFill>
                  <a:schemeClr val="tx1"/>
                </a:solidFill>
                <a:effectLst/>
                <a:latin typeface="Calibri"/>
                <a:ea typeface="+mn-ea"/>
                <a:cs typeface="+mn-cs"/>
              </a:rPr>
              <a:t>The My Students’ Performance on Test table lists the class rosters in the left column. Multi-colored accordion sections are used to display the reporting categories. Expand or collapse them by clicking the + and – signs at the top of the vertical bars or click on the bars themselves. This test includes four reporting categories. They are Listening in green, Reading in tan, Research and Inquiry in purple, and Writing in blue. </a:t>
            </a:r>
          </a:p>
          <a:p>
            <a:pPr marL="228600" indent="-228600">
              <a:buAutoNum type="arabicPeriod"/>
            </a:pPr>
            <a:r>
              <a:rPr lang="en-US" sz="1200" kern="1200" dirty="0">
                <a:solidFill>
                  <a:schemeClr val="tx1"/>
                </a:solidFill>
                <a:effectLst/>
                <a:latin typeface="Calibri"/>
                <a:ea typeface="+mn-ea"/>
                <a:cs typeface="+mn-cs"/>
              </a:rPr>
              <a:t>School users and teachers see two tabs under the navigation trail: Performance by Roster and Performance by Student. You can toggle between the tabs to change the table from a list of rosters to a list of students. The image on the right shows a sample report with the Performance by Student tab open. District users do not have these tabs on their reports because of the volume of data generated at the district level.</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Notice that state, complex, complex area, and school aggregate results display above the rosters or students in the tables. We explain the performance measures and sorting on the next two slides. </a:t>
            </a:r>
          </a:p>
          <a:p>
            <a:r>
              <a:rPr lang="en-US" sz="1200" kern="1200" dirty="0">
                <a:solidFill>
                  <a:schemeClr val="tx1"/>
                </a:solidFill>
                <a:effectLst/>
                <a:latin typeface="Calibri"/>
                <a:ea typeface="+mn-ea"/>
                <a:cs typeface="+mn-cs"/>
              </a:rPr>
              <a:t>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E74B3D-E965-438A-AF61-57AD2E6CD9BE}"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43563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measures used in a report depend on your state or complex and the type of assessments administered. Two typical measures are scale score, or average scale score and performance distribution as shown on this My Students’ Performance on Test report for the Summative ELA test for Grade 3. Interim tests typically report average scale scores while shorter benchmark tests report raw scores. We cover interim tests in a separate section of this module.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Performance distribution levels are color coded and some aggregate reports show the percentage of students and student count in each performance level.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E74B3D-E965-438A-AF61-57AD2E6CD9BE}"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4033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measures included in each reporting category help you understand how students have performed on the different areas of the selected tests. For example, a teacher might notice that their students are struggling in the Listening area within the ELA assessment because most of the students are performing below mastery in that area.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You can sort your results by performance measure whenever you see a set of sorting arrows in the column header.</a:t>
            </a:r>
          </a:p>
          <a:p>
            <a:r>
              <a:rPr lang="en-US" sz="1200" kern="1200" dirty="0">
                <a:solidFill>
                  <a:schemeClr val="tx1"/>
                </a:solidFill>
                <a:effectLst/>
                <a:latin typeface="Calibri"/>
                <a:ea typeface="+mn-ea"/>
                <a:cs typeface="+mn-cs"/>
              </a:rPr>
              <a:t> </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E74B3D-E965-438A-AF61-57AD2E6CD9BE}" type="slidenum">
              <a:rPr lang="en-US" smtClean="0"/>
              <a:t>16</a:t>
            </a:fld>
            <a:endParaRPr lang="en-US"/>
          </a:p>
        </p:txBody>
      </p:sp>
    </p:spTree>
    <p:extLst>
      <p:ext uri="{BB962C8B-B14F-4D97-AF65-F5344CB8AC3E}">
        <p14:creationId xmlns:p14="http://schemas.microsoft.com/office/powerpoint/2010/main" val="438693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Adaptive summative tests will generate a “standard measures report,” notable for its target measures and the symbols indicating performance results. This image shows the My Students Performance on Test report for the Summative English Language Arts Test for Grade 4. The teacher’s rosters are listed in the column on the left. Aggregate state, complex, complex area, and school performance levels are listed above the rosters.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expandable table contains information organized by Reporting Category, with test results, organized by standard, nested in a hierarchy below. ELA tests typically include two, three, or even four different reporting categories that together make up one test score. Here you see the Reading Informational Text category expanded. Underneath each reporting category, standard clusters are listed. Standard Clusters are divided into numbered Standards (sometimes called targets). Results for each standard are reported using three Measurement Sub-columns: Weak or Strong? and Proficient? and % Correct, depending on the specific test.  To advance to another topic, click on the green, circled arrow on the right side of the page.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standard is matched with a more information button that displays the actual target. The legend for the symbols used in the three measurement sub-columns are displayed on the next two slides.</a:t>
            </a:r>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 Standard terminology varies based on your state or complex and type of test.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17</a:t>
            </a:fld>
            <a:endParaRPr lang="en-US" dirty="0"/>
          </a:p>
        </p:txBody>
      </p:sp>
    </p:spTree>
    <p:extLst>
      <p:ext uri="{BB962C8B-B14F-4D97-AF65-F5344CB8AC3E}">
        <p14:creationId xmlns:p14="http://schemas.microsoft.com/office/powerpoint/2010/main" val="1811857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an example of a report for the NGSS Assessment. </a:t>
            </a:r>
          </a:p>
          <a:p>
            <a:endParaRPr lang="en-US" dirty="0"/>
          </a:p>
          <a:p>
            <a:r>
              <a:rPr lang="en-US" dirty="0"/>
              <a:t>Refer to</a:t>
            </a:r>
            <a:r>
              <a:rPr lang="en-US" baseline="0" dirty="0"/>
              <a:t> pages 15-19 of the </a:t>
            </a:r>
            <a:r>
              <a:rPr lang="en-US" dirty="0"/>
              <a:t>HIDOE Science Assessment Interpretation and Action Guide (https://hsa.alohahsap.org/-/media/project/client-portals/hawaii-science/pdf/2021q3/hidoe-science-assessment-interpretation-and-action-guide-2021-2022.pdf) for more details about standard measures in adaptive</a:t>
            </a:r>
            <a:r>
              <a:rPr lang="en-US" baseline="0" dirty="0"/>
              <a:t> NGSS tests.</a:t>
            </a:r>
            <a:endParaRPr lang="en-US" dirty="0">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2375700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Smarter Balanced Summative Assessment, an educational standard, sometimes called an assessment target, describes at a more granular level than claim, the expectations of the knowledge, skills, and/or abilities assessed by the items and tasks within each claim. A target can be aligned to one or more standards.</a:t>
            </a:r>
          </a:p>
          <a:p>
            <a:endParaRPr lang="en-US" dirty="0"/>
          </a:p>
          <a:p>
            <a:r>
              <a:rPr lang="en-US" dirty="0"/>
              <a:t>The legend for any standard in the cluster describes exactly what students must do to hit the target. The performance indicators under that standard reflect how close the students came to the target, relative to how the student performed on the rest of the test.</a:t>
            </a:r>
          </a:p>
          <a:p>
            <a:endParaRPr lang="en-US" dirty="0"/>
          </a:p>
          <a:p>
            <a:r>
              <a:rPr lang="en-US" dirty="0"/>
              <a:t>The Weak or Strong? Column shows this group’s performance on the standard compared to their performance on the rest of the test. A ’+’ sign indicates that this group of students demonstrates strength in this standard. In other words, they performed better on items aligned to these group of standards than they did on the rest of the test. The minus sign indicates that this is an area of weakness. The students did not perform as well on items aligned to this group of standards as they did on the rest of the test. An equal sign indicates that their performance on this standard is around the same as their performance on the rest of the test.</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An asterisk displays when there is insufficient information to report.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049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a:cs typeface="Arial"/>
              </a:rPr>
              <a:t>The</a:t>
            </a:r>
            <a:r>
              <a:rPr lang="en-US" altLang="en-US" b="1" dirty="0">
                <a:latin typeface="Arial"/>
                <a:cs typeface="Arial"/>
              </a:rPr>
              <a:t> </a:t>
            </a:r>
            <a:r>
              <a:rPr lang="en-US" altLang="en-US" b="0" dirty="0">
                <a:latin typeface="Arial"/>
                <a:cs typeface="Arial"/>
              </a:rPr>
              <a:t>Centralized</a:t>
            </a:r>
            <a:r>
              <a:rPr lang="en-US" altLang="en-US" b="1" dirty="0">
                <a:latin typeface="Arial"/>
                <a:cs typeface="Arial"/>
              </a:rPr>
              <a:t> </a:t>
            </a:r>
            <a:r>
              <a:rPr lang="en-US" altLang="en-US" b="0" dirty="0">
                <a:latin typeface="Arial"/>
                <a:cs typeface="Arial"/>
              </a:rPr>
              <a:t>Reporting System </a:t>
            </a:r>
            <a:r>
              <a:rPr lang="en-US" altLang="en-US" dirty="0">
                <a:latin typeface="Arial"/>
                <a:cs typeface="Arial"/>
              </a:rPr>
              <a:t>is designed with a </a:t>
            </a:r>
            <a:r>
              <a:rPr lang="en-US" altLang="en-US" b="0" dirty="0">
                <a:latin typeface="Arial"/>
                <a:cs typeface="Arial"/>
              </a:rPr>
              <a:t>user interface </a:t>
            </a:r>
            <a:r>
              <a:rPr lang="en-US" altLang="en-US" dirty="0">
                <a:latin typeface="Arial"/>
                <a:cs typeface="Arial"/>
              </a:rPr>
              <a:t>that is accurate, scalable, and accessible. With the intent to provide the clearest picture with the fewest number of clicks, the system displays state-, district-, school-, teacher-, class-, and student-level data in tabular and graphical format. It is designed to handle lots of data for a variety of tests and it is continuously updated with more features over time. The system is accessible on different devices and by different users at the teacher, school, complex, complex-area, and state user levels. Users can sort and filter the data in various ways and can create custom groups to generate timely reports for intervention with groups or incoming classes</a:t>
            </a:r>
            <a:r>
              <a:rPr lang="en-US" altLang="en-US" b="0" dirty="0">
                <a:latin typeface="Arial"/>
                <a:cs typeface="Arial"/>
              </a:rPr>
              <a:t>.</a:t>
            </a:r>
            <a:r>
              <a:rPr lang="en-US" altLang="en-US" dirty="0">
                <a:latin typeface="Arial"/>
                <a:cs typeface="Arial"/>
              </a:rPr>
              <a:t> </a:t>
            </a: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The dashboard displayed here is the homepage for all users except those at the state level.</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49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Proficient column reflects the students’ performance on the standard compared to the cut score that determines proficiency. </a:t>
            </a:r>
          </a:p>
          <a:p>
            <a:r>
              <a:rPr lang="en-US" dirty="0"/>
              <a:t>Students may perform above the standard proficiency cut, as indicated by a checkmark, they may be borderline, as indicated by a half-full circle, or they may perform below the standard, indicated by an X.</a:t>
            </a: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20</a:t>
            </a:fld>
            <a:endParaRPr lang="en-US" dirty="0"/>
          </a:p>
        </p:txBody>
      </p:sp>
    </p:spTree>
    <p:extLst>
      <p:ext uri="{BB962C8B-B14F-4D97-AF65-F5344CB8AC3E}">
        <p14:creationId xmlns:p14="http://schemas.microsoft.com/office/powerpoint/2010/main" val="290155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Writing Dimensions section appears for aggregate reports of assessments that include an essay component.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columns within the Writing Dimensions category are nested with the types of essays under the Essay header and Writing Dimensions applicable to that type of essay below. Each dimension sub-column is split into additional sub-columns based on the possible points students can earn in that dimension. These point columns show the percentage of students in a roster who earned each point value in each dimension.</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55693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legend for each type of essay describes the dimensions that are measured for that essay. Each dimension is identified by ID number in the legend.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20535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a:ea typeface="+mn-ea"/>
                <a:cs typeface="+mn-cs"/>
              </a:rPr>
              <a:t>To help you analyze your students’ performance in the different dimensions, certain cells are highlighted green or 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a:ea typeface="+mn-ea"/>
                <a:cs typeface="+mn-cs"/>
              </a:rPr>
              <a:t>The cell with the highest percentage of students earning the highest point value for a dimension is shaded green and displays an up arrow in the cell. These students performed well in that dimension as compared with other students.</a:t>
            </a:r>
            <a:endParaRPr lang="en-US" dirty="0"/>
          </a:p>
          <a:p>
            <a:endParaRPr lang="en-US" sz="1200" b="0" i="0" kern="1200" dirty="0">
              <a:solidFill>
                <a:schemeClr val="tx1"/>
              </a:solidFill>
              <a:effectLst/>
              <a:latin typeface="Calibri"/>
              <a:ea typeface="+mn-ea"/>
              <a:cs typeface="+mn-cs"/>
            </a:endParaRPr>
          </a:p>
          <a:p>
            <a:r>
              <a:rPr lang="en-US" sz="1200" b="0" i="0" kern="1200" dirty="0">
                <a:solidFill>
                  <a:schemeClr val="tx1"/>
                </a:solidFill>
                <a:effectLst/>
                <a:latin typeface="Calibri"/>
                <a:ea typeface="+mn-ea"/>
                <a:cs typeface="+mn-cs"/>
              </a:rPr>
              <a:t>The cell with the highest percentage of students earning the lowest point value for a dimension is shaded red and displays a down arrow. These students performed comparatively poorly.</a:t>
            </a:r>
          </a:p>
          <a:p>
            <a:endParaRPr lang="en-US" dirty="0"/>
          </a:p>
          <a:p>
            <a:pPr defTabSz="933237">
              <a:defRPr/>
            </a:pPr>
            <a:r>
              <a:rPr lang="en-US" dirty="0"/>
              <a:t>For example, look at the three dimensions measured under the Informative/Explanatory type of essay. The students in Roster AV did well in all three dimensions, with over half of the students earning the maximum point values, at 54%, 59%, and 67%.</a:t>
            </a:r>
          </a:p>
          <a:p>
            <a:pPr defTabSz="933237">
              <a:defRPr/>
            </a:pPr>
            <a:endParaRPr lang="en-US" dirty="0"/>
          </a:p>
          <a:p>
            <a:pPr defTabSz="933237">
              <a:defRPr/>
            </a:pPr>
            <a:r>
              <a:rPr lang="en-US" dirty="0"/>
              <a:t>Compare that with Roster DE where 51% of the students got 1 point in Purpose, Focus, and Organization which is the lowest point value and 63% earned 0 points in the third dimension.  The shading serves as a red flag. The goal is to help users identify a pattern where Roster AV is consistently doing well, across the dimensions, whereas Roster DE is not doing so well. These markers allow users to detect a pattern. And even if there is no pattern, it allows the user to focus on areas that need remediation and figure out what is working well and can be shared across classes. </a:t>
            </a:r>
          </a:p>
          <a:p>
            <a:pPr defTabSz="933237">
              <a:defRPr/>
            </a:pPr>
            <a:endParaRPr lang="en-US" dirty="0"/>
          </a:p>
          <a:p>
            <a:pPr defTabSz="933237">
              <a:defRPr/>
            </a:pPr>
            <a:endParaRPr lang="en-US" dirty="0"/>
          </a:p>
          <a:p>
            <a:pPr defTabSz="933237">
              <a:defRPr/>
            </a:pPr>
            <a:endParaRPr lang="en-US" dirty="0"/>
          </a:p>
          <a:p>
            <a:pPr defTabSz="933237">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99447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Longitudinal Report allows users to view students’ performance over the current school year and over the span of multiple years to see if performance has improved or declined. It is especially helpful if you have students who have taken pre-instruction and post-instruction tests. The report helps educators and administrators refine the instructional and programmatic decisions they have made in that they can see the effect of intervention over time.</a:t>
            </a:r>
          </a:p>
          <a:p>
            <a:pPr defTabSz="933237"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appearance of the tables and graphs in a longitudinal report are based on whether the test data is for an individual student or a group of students who all took the same test or tests. Reports can span multiple school years, not just the latest school year. </a:t>
            </a:r>
            <a:r>
              <a:rPr lang="en-US" sz="1200" b="0" kern="1200" dirty="0">
                <a:solidFill>
                  <a:schemeClr val="tx1"/>
                </a:solidFill>
                <a:effectLst/>
                <a:latin typeface="Calibri"/>
                <a:ea typeface="+mn-ea"/>
                <a:cs typeface="+mn-cs"/>
              </a:rPr>
              <a:t>They are sometimes called “trend reports” because they help you recognize patterns of performance. The Longitudinal Report shows progressions for different test groups, like interim test to summative test.</a:t>
            </a:r>
          </a:p>
          <a:p>
            <a:pPr defTabSz="933237" eaLnBrk="0" fontAlgn="base" hangingPunct="0">
              <a:spcBef>
                <a:spcPct val="30000"/>
              </a:spcBef>
              <a:spcAft>
                <a:spcPct val="0"/>
              </a:spcAft>
              <a:defRPr/>
            </a:pPr>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You can tell that a test will generate a Longitudinal Report when the “Build Longitudinal Report” button or the “More Tools” button displays to the left of a report header. Click either of those buttons to display the Longitudinal Report window.</a:t>
            </a:r>
          </a:p>
          <a:p>
            <a:r>
              <a:rPr lang="en-US" sz="1200" b="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dirty="0"/>
          </a:p>
        </p:txBody>
      </p:sp>
    </p:spTree>
    <p:extLst>
      <p:ext uri="{BB962C8B-B14F-4D97-AF65-F5344CB8AC3E}">
        <p14:creationId xmlns:p14="http://schemas.microsoft.com/office/powerpoint/2010/main" val="3525291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Two sample reports are shown here; one for an individual student who took two related summative ELA tests, and another for multiple students who took related summative and interim ELA tests with multiple reporting categories. You see graphs in the top half of the report and tables in the bottom half. The information is the same. It is simply displayed differently.</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If different related tests belong to different test types, the Progression drop-down list appears before the trend report displays.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If you are a teacher looking at results for multiple students, a report options page appears before the trend report displays.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Both of these windows are shown on the next slide.</a:t>
            </a:r>
          </a:p>
          <a:p>
            <a:endParaRPr lang="en-US" sz="1200" kern="1200" dirty="0">
              <a:solidFill>
                <a:schemeClr val="tx1"/>
              </a:solidFill>
              <a:effectLst/>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322365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After you click on the More Tools button, a Longitudinal Report pop-up window may appear. If it does, you know the related tests on the report are of different types, meaning one of them must be a summative and another one must be an interim test. </a:t>
            </a:r>
          </a:p>
          <a:p>
            <a:endParaRPr lang="en-US" sz="1200" b="0" kern="1200" dirty="0">
              <a:solidFill>
                <a:schemeClr val="tx1"/>
              </a:solidFill>
              <a:effectLst/>
              <a:latin typeface="Calibri"/>
              <a:ea typeface="+mn-ea"/>
              <a:cs typeface="+mn-cs"/>
            </a:endParaRPr>
          </a:p>
          <a:p>
            <a:pPr marL="228600" indent="-228600">
              <a:buAutoNum type="arabicPeriod"/>
            </a:pPr>
            <a:r>
              <a:rPr lang="en-US" sz="1200" b="0" kern="1200" dirty="0">
                <a:solidFill>
                  <a:schemeClr val="tx1"/>
                </a:solidFill>
                <a:effectLst/>
                <a:latin typeface="Calibri"/>
                <a:ea typeface="+mn-ea"/>
                <a:cs typeface="+mn-cs"/>
              </a:rPr>
              <a:t>Click the green drop-down arrow to select summative tests only, interim tests only, or a combination of both. Then click the green Generate Report button. </a:t>
            </a:r>
          </a:p>
          <a:p>
            <a:pPr marL="228600" indent="-228600">
              <a:buAutoNum type="arabicPeriod"/>
            </a:pPr>
            <a:r>
              <a:rPr lang="en-US" sz="1200" b="0" kern="1200" dirty="0">
                <a:solidFill>
                  <a:schemeClr val="tx1"/>
                </a:solidFill>
                <a:effectLst/>
                <a:latin typeface="Calibri"/>
                <a:ea typeface="+mn-ea"/>
                <a:cs typeface="+mn-cs"/>
              </a:rPr>
              <a:t>Teachers viewing a longitudinal report for multiple students are presented with the Longitudinal Report with Progressions pop-up window. The Progression drop-down menu is located at the top of their window followed by a table of their students and the related tests. Each test appears in its own column, with sub-columns below for each test reason (categories of tests, or, for a summative, a test window.)</a:t>
            </a:r>
            <a:r>
              <a:rPr lang="en-US" sz="1200" b="0" kern="1200" baseline="0" dirty="0">
                <a:solidFill>
                  <a:schemeClr val="tx1"/>
                </a:solidFill>
                <a:effectLst/>
                <a:latin typeface="Calibri"/>
                <a:ea typeface="+mn-ea"/>
                <a:cs typeface="+mn-cs"/>
              </a:rPr>
              <a:t> </a:t>
            </a:r>
            <a:r>
              <a:rPr lang="en-US" sz="1200" b="0" kern="1200" dirty="0">
                <a:solidFill>
                  <a:schemeClr val="tx1"/>
                </a:solidFill>
                <a:effectLst/>
                <a:latin typeface="Calibri"/>
                <a:ea typeface="+mn-ea"/>
                <a:cs typeface="+mn-cs"/>
              </a:rPr>
              <a:t>The cells in the columns display checkmarks to indicate which students completed which test and test reason combinations. The students highlighted in yellow have completed all of the related tests and will appear on the longitudinal report, unless you change the tests you want included in the report.</a:t>
            </a:r>
          </a:p>
          <a:p>
            <a:pPr marL="228600" indent="-228600">
              <a:buAutoNum type="arabicPeriod"/>
            </a:pPr>
            <a:r>
              <a:rPr lang="en-US" sz="1200" b="0" kern="1200" dirty="0">
                <a:solidFill>
                  <a:schemeClr val="tx1"/>
                </a:solidFill>
                <a:effectLst/>
                <a:latin typeface="Calibri"/>
                <a:ea typeface="+mn-ea"/>
                <a:cs typeface="+mn-cs"/>
              </a:rPr>
              <a:t>Mark the checkbox for each test/test reason combination you wish to include in the report. Mark the Test Reason checkbox on the left to include all test reasons or clear it to remove all.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Weak or Strong? Column shows this group’s performance on the standard compared to their performance on the rest of the test. A ’+’ sign indicates that this group of students demonstrates strength in this standard. In other words, they performed better on items from this standard than they did on the rest of the test. The minus sign indicates that this is an area of weakness. The students did not perform as well on items from this standard as they did on the rest of the test. An equal sign indicates that their performance on this standard is around the same as their performance on the rest of the test.</a:t>
            </a:r>
          </a:p>
          <a:p>
            <a:pPr marL="228600" indent="-228600">
              <a:buAutoNum type="arabicPeriod"/>
            </a:pPr>
            <a:r>
              <a:rPr lang="en-US" sz="1200" b="0" kern="1200" dirty="0">
                <a:solidFill>
                  <a:schemeClr val="tx1"/>
                </a:solidFill>
                <a:effectLst/>
                <a:latin typeface="Calibri"/>
                <a:ea typeface="+mn-ea"/>
                <a:cs typeface="+mn-cs"/>
              </a:rPr>
              <a:t>Click the green Generate Report button at the top of the window to view the Longitudinal Report</a:t>
            </a:r>
          </a:p>
          <a:p>
            <a:pPr lvl="0"/>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198088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Look at the graph in the upper-left corner of the Longitudinal Report. When a graph offers both score and performance level data, a toggle bar appears at the top of it. Click the toggle to switch. </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Score data are plotted along a line. A symbol appears on each data point. When multiple test types are present, refer to the legend immediately below the graphs to find out which symbols correspond to which types. You can click the test type toggles in the legend to hide or show data for each one. The interim test is identified with a blue circle and the summative test is identified with a blue diamond to help you distinguish between the test types. </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Performance level data are shown either the same way or, for multiple students, in performance distribution bars.</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Mouse over the data points in a line graph or the sections in a bar to get more information.</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Alternatively, in the table at the bottom of the report, the data is replicated.</a:t>
            </a:r>
          </a:p>
          <a:p>
            <a:r>
              <a:rPr lang="en-US" sz="1200" b="0" kern="1200" dirty="0">
                <a:solidFill>
                  <a:schemeClr val="tx1"/>
                </a:solidFill>
                <a:effectLst/>
                <a:latin typeface="Calibri"/>
                <a:ea typeface="+mn-ea"/>
                <a:cs typeface="+mn-cs"/>
              </a:rPr>
              <a:t> </a:t>
            </a:r>
          </a:p>
          <a:p>
            <a:pPr algn="just"/>
            <a:endParaRPr lang="en-US" dirty="0"/>
          </a:p>
        </p:txBody>
      </p:sp>
      <p:sp>
        <p:nvSpPr>
          <p:cNvPr id="4" name="Slide Number Placeholder 3"/>
          <p:cNvSpPr>
            <a:spLocks noGrp="1"/>
          </p:cNvSpPr>
          <p:nvPr>
            <p:ph type="sldNum" sz="quarter" idx="5"/>
          </p:nvPr>
        </p:nvSpPr>
        <p:spPr/>
        <p:txBody>
          <a:bodyPr/>
          <a:lstStyle/>
          <a:p>
            <a:fld id="{4817D149-8510-4555-904B-0D6DB2F90E20}" type="slidenum">
              <a:rPr lang="en-US" smtClean="0"/>
              <a:t>27</a:t>
            </a:fld>
            <a:endParaRPr lang="en-US"/>
          </a:p>
        </p:txBody>
      </p:sp>
    </p:spTree>
    <p:extLst>
      <p:ext uri="{BB962C8B-B14F-4D97-AF65-F5344CB8AC3E}">
        <p14:creationId xmlns:p14="http://schemas.microsoft.com/office/powerpoint/2010/main" val="1506768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may want to filter a Longitudinal Report in order to focus on some test opportunities and not others.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Note that filtering tests may affect the set of students whose data are included in the report.</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Open the filter menu at the upper-right corner and select the filter options you prefer from the drop-down lists.</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You may want to filter by a particular school year or years. Note that years are not calendar years. “2019” refers to the 2019–2020 school year. By default, Longitudinal Reports show data for all years. Longitudinal Reports can show student performance from a time when the students were not yet associated with you. For example, if you are a seventh-grade teacher, you can use these reports to view your current students’ performance on last year’s sixth-grade tests.</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If the report includes interim assessments, you may wish to filter by a test reason (a category of test), which means excluding all other test reasons from the data. For example, you may want to narrow the report down to show only tests taken in the spring. For summative assessments, test reasons are the same as test windows and are not useful.</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Finally, you may find that certain individual tests are less relevant than others. In that case, you can use </a:t>
            </a:r>
            <a:r>
              <a:rPr lang="en-US" sz="1200" b="0" kern="1200" dirty="0">
                <a:solidFill>
                  <a:schemeClr val="tx1"/>
                </a:solidFill>
                <a:effectLst/>
                <a:latin typeface="Calibri"/>
                <a:ea typeface="+mn-ea"/>
                <a:cs typeface="+mn-cs"/>
              </a:rPr>
              <a:t>the Test Label options to deselect the names of the tests you don’t want to see.</a:t>
            </a:r>
          </a:p>
          <a:p>
            <a:pPr lvl="0"/>
            <a:endParaRPr lang="en-US" sz="1200" b="0" kern="1200" dirty="0">
              <a:solidFill>
                <a:schemeClr val="tx1"/>
              </a:solidFill>
              <a:effectLst/>
              <a:latin typeface="Calibri"/>
              <a:ea typeface="+mn-ea"/>
              <a:cs typeface="+mn-cs"/>
            </a:endParaRPr>
          </a:p>
          <a:p>
            <a:pPr lvl="0"/>
            <a:r>
              <a:rPr lang="en-US" sz="1200" b="0" kern="1200" dirty="0">
                <a:solidFill>
                  <a:schemeClr val="tx1"/>
                </a:solidFill>
                <a:effectLst/>
                <a:latin typeface="Calibri"/>
                <a:ea typeface="+mn-ea"/>
                <a:cs typeface="+mn-cs"/>
              </a:rPr>
              <a:t>Click Apply.</a:t>
            </a:r>
          </a:p>
          <a:p>
            <a:pPr lvl="0"/>
            <a:endParaRPr lang="en-US" sz="1200" b="0" kern="1200" dirty="0">
              <a:solidFill>
                <a:schemeClr val="tx1"/>
              </a:solidFill>
              <a:effectLst/>
              <a:latin typeface="Calibri"/>
              <a:ea typeface="+mn-ea"/>
              <a:cs typeface="+mn-cs"/>
            </a:endParaRPr>
          </a:p>
          <a:p>
            <a:pPr lvl="0"/>
            <a:r>
              <a:rPr lang="en-US" sz="1200" b="0" i="1" kern="1200" dirty="0">
                <a:solidFill>
                  <a:schemeClr val="tx1"/>
                </a:solidFill>
                <a:effectLst/>
                <a:latin typeface="Calibri"/>
                <a:ea typeface="+mn-ea"/>
                <a:cs typeface="+mn-cs"/>
              </a:rPr>
              <a:t>Optional</a:t>
            </a:r>
            <a:r>
              <a:rPr lang="en-US" sz="1200" b="0" kern="1200" dirty="0">
                <a:solidFill>
                  <a:schemeClr val="tx1"/>
                </a:solidFill>
                <a:effectLst/>
                <a:latin typeface="Calibri"/>
                <a:ea typeface="+mn-ea"/>
                <a:cs typeface="+mn-cs"/>
              </a:rPr>
              <a:t>: To revert all filters to their defaults, open the filter menu  again and click Clear Filters. Click Apply.</a:t>
            </a:r>
          </a:p>
          <a:p>
            <a:r>
              <a:rPr lang="en-US" sz="1200" kern="1200" dirty="0">
                <a:solidFill>
                  <a:schemeClr val="tx1"/>
                </a:solidFill>
                <a:effectLst/>
                <a:latin typeface="Calibri"/>
                <a:ea typeface="+mn-ea"/>
                <a:cs typeface="+mn-cs"/>
              </a:rPr>
              <a:t>A row of filter details appears below the report header, showing the test reasons and school years included in the report.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2272557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To review, you can set up your Longitudinal Reports using results from current and previous school years, including data for your current and former students. Three filter options, school year, test reason, and test label, allow you to drill down into a Longitudinal Report to access specific data relevant to your needs. </a:t>
            </a:r>
          </a:p>
        </p:txBody>
      </p:sp>
      <p:sp>
        <p:nvSpPr>
          <p:cNvPr id="4" name="Slide Number Placeholder 3"/>
          <p:cNvSpPr>
            <a:spLocks noGrp="1"/>
          </p:cNvSpPr>
          <p:nvPr>
            <p:ph type="sldNum" sz="quarter" idx="5"/>
          </p:nvPr>
        </p:nvSpPr>
        <p:spPr/>
        <p:txBody>
          <a:bodyPr/>
          <a:lstStyle/>
          <a:p>
            <a:fld id="{4817D149-8510-4555-904B-0D6DB2F90E20}" type="slidenum">
              <a:rPr lang="en-US" smtClean="0"/>
              <a:t>29</a:t>
            </a:fld>
            <a:endParaRPr lang="en-US"/>
          </a:p>
        </p:txBody>
      </p:sp>
    </p:spTree>
    <p:extLst>
      <p:ext uri="{BB962C8B-B14F-4D97-AF65-F5344CB8AC3E}">
        <p14:creationId xmlns:p14="http://schemas.microsoft.com/office/powerpoint/2010/main" val="381209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training focuses on five main objectives: navigating the test results pages to display data with just a few clicks; using the settings and filters to customize your reports and eliminate irrelevant data; working specifically with interim tests and their items; generating ISRs and student data files; and printing and exporting your reports.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617757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Student Portfolio Report allows you to view all the assessments an individual student has completed over time. All users can access the Student Portfolio report from any test report page. </a:t>
            </a:r>
          </a:p>
          <a:p>
            <a:endParaRPr lang="en-US" sz="1200" kern="1200" dirty="0">
              <a:solidFill>
                <a:schemeClr val="tx1"/>
              </a:solidFill>
              <a:effectLst/>
              <a:latin typeface="Calibri"/>
              <a:ea typeface="+mn-ea"/>
              <a:cs typeface="+mn-cs"/>
            </a:endParaRPr>
          </a:p>
          <a:p>
            <a:pPr marL="228600" indent="-228600">
              <a:buAutoNum type="arabicPeriod"/>
            </a:pPr>
            <a:r>
              <a:rPr lang="en-US" sz="1200" kern="1200" dirty="0">
                <a:solidFill>
                  <a:schemeClr val="tx1"/>
                </a:solidFill>
                <a:effectLst/>
                <a:latin typeface="Calibri"/>
                <a:ea typeface="+mn-ea"/>
                <a:cs typeface="+mn-cs"/>
              </a:rPr>
              <a:t>Copy and paste the student ID number into the search box and then click the search button, as shown in the top image. The Student Portfolio Report for Demo student A is shown here and explained on the next slide.</a:t>
            </a:r>
          </a:p>
          <a:p>
            <a:pPr marL="228600" indent="-228600">
              <a:buAutoNum type="arabicPeriod"/>
            </a:pPr>
            <a:r>
              <a:rPr lang="en-US" sz="1200" kern="1200" dirty="0">
                <a:solidFill>
                  <a:schemeClr val="tx1"/>
                </a:solidFill>
                <a:effectLst/>
                <a:latin typeface="Calibri"/>
                <a:ea typeface="+mn-ea"/>
                <a:cs typeface="+mn-cs"/>
              </a:rPr>
              <a:t>Teachers have a fast pass to this report from their My Students table on the Performance on Tests report page. Simply click the student name or the magnifying glass and the report displays.</a:t>
            </a:r>
            <a:endParaRPr lang="en-US" dirty="0"/>
          </a:p>
        </p:txBody>
      </p:sp>
      <p:sp>
        <p:nvSpPr>
          <p:cNvPr id="4" name="Slide Number Placeholder 3"/>
          <p:cNvSpPr>
            <a:spLocks noGrp="1"/>
          </p:cNvSpPr>
          <p:nvPr>
            <p:ph type="sldNum" sz="quarter" idx="5"/>
          </p:nvPr>
        </p:nvSpPr>
        <p:spPr/>
        <p:txBody>
          <a:bodyPr/>
          <a:lstStyle/>
          <a:p>
            <a:pPr marL="0" marR="0" lvl="0" indent="0" algn="ctr" defTabSz="933237"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3323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08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The report is designed so that users can quickly:</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Filter by Test Group and temporarily filter the report using the School Year filter,</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Compare a student’s results with state-, district-, school-, and/or teacher-level data,</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3.   Sort results in any column with a set of sorting arrows in it</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4.   Generate and print an ISR or a Student Data File,</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5.   And access specific test data and individual student item responses directly from the report.</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31</a:t>
            </a:fld>
            <a:endParaRPr lang="en-US" dirty="0"/>
          </a:p>
        </p:txBody>
      </p:sp>
    </p:spTree>
    <p:extLst>
      <p:ext uri="{BB962C8B-B14F-4D97-AF65-F5344CB8AC3E}">
        <p14:creationId xmlns:p14="http://schemas.microsoft.com/office/powerpoint/2010/main" val="2566578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All the assessments taken by the student are listed in the Assessments Table.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Assessments can be sorted by Test Group, Test Grade, Test Reason, Student Count, </a:t>
            </a:r>
            <a:r>
              <a:rPr lang="en-US" b="0" dirty="0">
                <a:latin typeface="Arial" panose="020B0604020202020204" pitchFamily="34" charset="0"/>
                <a:cs typeface="Arial" panose="020B0604020202020204" pitchFamily="34" charset="0"/>
              </a:rPr>
              <a:t>Score or Date Taken using the sorting arrows. Sorting gives the user a rough idea of how the student is performing over time.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Comparison rows of State, Complex, School, and My Students results are shown when the expansion arrow is clicked.</a:t>
            </a:r>
          </a:p>
        </p:txBody>
      </p:sp>
      <p:sp>
        <p:nvSpPr>
          <p:cNvPr id="4" name="Slide Number Placeholder 3"/>
          <p:cNvSpPr>
            <a:spLocks noGrp="1"/>
          </p:cNvSpPr>
          <p:nvPr>
            <p:ph type="sldNum" sz="quarter" idx="5"/>
          </p:nvPr>
        </p:nvSpPr>
        <p:spPr/>
        <p:txBody>
          <a:bodyPr/>
          <a:lstStyle/>
          <a:p>
            <a:fld id="{2C7CCC91-3D62-43C2-A928-E3141B66B648}" type="slidenum">
              <a:rPr lang="en-US" smtClean="0"/>
              <a:t>32</a:t>
            </a:fld>
            <a:endParaRPr lang="en-US" dirty="0"/>
          </a:p>
        </p:txBody>
      </p:sp>
    </p:spTree>
    <p:extLst>
      <p:ext uri="{BB962C8B-B14F-4D97-AF65-F5344CB8AC3E}">
        <p14:creationId xmlns:p14="http://schemas.microsoft.com/office/powerpoint/2010/main" val="1125785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filter the report by school year, click </a:t>
            </a:r>
            <a:r>
              <a:rPr lang="en-US" b="0" dirty="0">
                <a:latin typeface="Arial" panose="020B0604020202020204" pitchFamily="34" charset="0"/>
                <a:cs typeface="Arial" panose="020B0604020202020204" pitchFamily="34" charset="0"/>
              </a:rPr>
              <a:t>the School Year option from the expanded Filters menu.  Select the desired years you need to view and Click Apply.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assessments from the selected school years are now displayed in the table. </a:t>
            </a:r>
          </a:p>
          <a:p>
            <a:r>
              <a:rPr lang="en-US" b="0" dirty="0">
                <a:latin typeface="Arial" panose="020B0604020202020204" pitchFamily="34" charset="0"/>
                <a:cs typeface="Arial" panose="020B0604020202020204" pitchFamily="34" charset="0"/>
              </a:rPr>
              <a:t>To clear filters, click Clear Filters and then Apply. </a:t>
            </a:r>
          </a:p>
        </p:txBody>
      </p:sp>
      <p:sp>
        <p:nvSpPr>
          <p:cNvPr id="4" name="Slide Number Placeholder 3"/>
          <p:cNvSpPr>
            <a:spLocks noGrp="1"/>
          </p:cNvSpPr>
          <p:nvPr>
            <p:ph type="sldNum" sz="quarter" idx="5"/>
          </p:nvPr>
        </p:nvSpPr>
        <p:spPr/>
        <p:txBody>
          <a:bodyPr/>
          <a:lstStyle/>
          <a:p>
            <a:fld id="{2C7CCC91-3D62-43C2-A928-E3141B66B648}" type="slidenum">
              <a:rPr lang="en-US" smtClean="0"/>
              <a:t>33</a:t>
            </a:fld>
            <a:endParaRPr lang="en-US" dirty="0"/>
          </a:p>
        </p:txBody>
      </p:sp>
    </p:spTree>
    <p:extLst>
      <p:ext uri="{BB962C8B-B14F-4D97-AF65-F5344CB8AC3E}">
        <p14:creationId xmlns:p14="http://schemas.microsoft.com/office/powerpoint/2010/main" val="146352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You can use the options under the My Settings button and the Filter panel buttons to customize your reports.</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34</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260964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To drill down to the most relevant results and eliminate unnecessary details, teachers and other users should take the time to set their preferences by using the options in the My Settings drop-down menu. The options in this list will vary, depending on user role and state. These preferences will persist after you log out or change your user role.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Teachers will typically utilize these three </a:t>
            </a:r>
            <a:r>
              <a:rPr lang="en-US" b="0" u="sng" dirty="0">
                <a:latin typeface="Arial" panose="020B0604020202020204" pitchFamily="34" charset="0"/>
                <a:cs typeface="Arial" panose="020B0604020202020204" pitchFamily="34" charset="0"/>
              </a:rPr>
              <a:t>main</a:t>
            </a:r>
            <a:r>
              <a:rPr lang="en-US" b="0" dirty="0">
                <a:latin typeface="Arial" panose="020B0604020202020204" pitchFamily="34" charset="0"/>
                <a:cs typeface="Arial" panose="020B0604020202020204" pitchFamily="34" charset="0"/>
              </a:rPr>
              <a:t> settings: Manage Test Reasons, Select Tests to Include on Reports, and Change Reporting Time Period.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Manage Test Reasons option is used to organize interim assignments into categories, making data analysis more digestible.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Select Tests to Include on Reports allows teachers to downsize the amount of data shown in their tables.  Once a teacher has selected certain tests to display these choices are reflected when a school or district user elects to mirror the teacher’s choices in their data displays. This feature allows all users to bypass test data that does not suit their specific needs.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Change Reporting Time Period allows a user to view results from a previous point in time.  These three options are explained in the following slides.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Set Student Setting on Item View option, when toggled on, will allow teachers to see test items exactly the way the student saw them on the test, with the specific settings options in place. Settings such as large font, font color, and language choice can be seen by the teacher.  This setting applies only to interim tests that include item-level data.</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Teachers also have options related to their class rosters. They can Add, View/Edit and Upload rosters.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Filter panel options are discussed at the end of this section.</a:t>
            </a:r>
          </a:p>
          <a:p>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35</a:t>
            </a:fld>
            <a:endParaRPr lang="en-US" dirty="0"/>
          </a:p>
        </p:txBody>
      </p:sp>
    </p:spTree>
    <p:extLst>
      <p:ext uri="{BB962C8B-B14F-4D97-AF65-F5344CB8AC3E}">
        <p14:creationId xmlns:p14="http://schemas.microsoft.com/office/powerpoint/2010/main" val="35619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Arial" panose="020B0604020202020204" pitchFamily="34" charset="0"/>
                <a:cs typeface="Arial" panose="020B0604020202020204" pitchFamily="34" charset="0"/>
              </a:rPr>
              <a:t>Under </a:t>
            </a:r>
            <a:r>
              <a:rPr lang="en-US" b="0" dirty="0">
                <a:latin typeface="Arial" panose="020B0604020202020204" pitchFamily="34" charset="0"/>
                <a:cs typeface="Arial" panose="020B0604020202020204" pitchFamily="34" charset="0"/>
              </a:rPr>
              <a:t>the Select Tests to Include on Reports option, teachers can use the expandable menus under each subject to choose the tests they want included in their reports. Once a teacher has selected certain tests to display these choices are reflected when a school or district user elects to “Use Teachers’ Test Selections” from their Settings drop-down menu. This feature allows all users to bypass test data that does not suit their specific needs. These three options are explained on the next slide.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Arial" panose="020B0604020202020204" pitchFamily="34" charset="0"/>
                <a:ea typeface="+mn-ea"/>
                <a:cs typeface="Arial" panose="020B0604020202020204" pitchFamily="34" charset="0"/>
              </a:rPr>
              <a:t>Users can select </a:t>
            </a:r>
            <a:r>
              <a:rPr lang="en-US" sz="1200" b="0" kern="1200" dirty="0">
                <a:solidFill>
                  <a:schemeClr val="tx1"/>
                </a:solidFill>
                <a:effectLst/>
                <a:latin typeface="Arial" panose="020B0604020202020204" pitchFamily="34" charset="0"/>
                <a:ea typeface="+mn-ea"/>
                <a:cs typeface="Arial" panose="020B0604020202020204" pitchFamily="34" charset="0"/>
              </a:rPr>
              <a:t>Change Reporting Time Period </a:t>
            </a:r>
            <a:r>
              <a:rPr lang="en-US" sz="1200" kern="1200" dirty="0">
                <a:solidFill>
                  <a:schemeClr val="tx1"/>
                </a:solidFill>
                <a:effectLst/>
                <a:latin typeface="Arial" panose="020B0604020202020204" pitchFamily="34" charset="0"/>
                <a:ea typeface="+mn-ea"/>
                <a:cs typeface="Arial" panose="020B0604020202020204" pitchFamily="34" charset="0"/>
              </a:rPr>
              <a:t>to view test results from a previous point in time. There are two time period settings: you can select a school year for which to view tests, and you can enter a date for which to view students.  When a school year is selected, the reports show data for test opportunities completed in the selected school year.  When a data is set for which to view students, the reports show data only for the students who were associated with the user </a:t>
            </a:r>
            <a:r>
              <a:rPr lang="en-US" sz="1200" i="1" kern="1200" dirty="0">
                <a:solidFill>
                  <a:schemeClr val="tx1"/>
                </a:solidFill>
                <a:effectLst/>
                <a:latin typeface="Arial" panose="020B0604020202020204" pitchFamily="34" charset="0"/>
                <a:ea typeface="+mn-ea"/>
                <a:cs typeface="Arial" panose="020B0604020202020204" pitchFamily="34" charset="0"/>
              </a:rPr>
              <a:t>as of the selected date</a:t>
            </a:r>
            <a:r>
              <a:rPr lang="en-US" sz="1200" kern="1200" dirty="0">
                <a:solidFill>
                  <a:schemeClr val="tx1"/>
                </a:solidFill>
                <a:effectLst/>
                <a:latin typeface="Arial" panose="020B0604020202020204" pitchFamily="34" charset="0"/>
                <a:ea typeface="+mn-ea"/>
                <a:cs typeface="Arial" panose="020B0604020202020204" pitchFamily="34" charset="0"/>
              </a:rPr>
              <a:t>. Student’s enrollment and demographic information is all given as of the selected date as well.  Users can view students who have left rosters, school, or district, or even the state.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latin typeface="Arial" panose="020B0604020202020204" pitchFamily="34" charset="0"/>
                <a:cs typeface="Arial" panose="020B0604020202020204" pitchFamily="34" charset="0"/>
              </a:rPr>
              <a:t>The Test Reason Manager </a:t>
            </a:r>
            <a:r>
              <a:rPr lang="en-US" dirty="0">
                <a:latin typeface="Arial" panose="020B0604020202020204" pitchFamily="34" charset="0"/>
                <a:cs typeface="Arial" panose="020B0604020202020204" pitchFamily="34" charset="0"/>
              </a:rPr>
              <a:t>is a tool used to organize interim tests into categories that will help users keep track of the various tests taken by their students. Reasons are set at the time of testing or after testing has been completed. When students take the same assessment multiple times, assigning different test reasons can help distinguish scores for more manageable analysis of results. Test reasons for summative tests are simply test administration windows and cannot be changed. Some administrators will create reasons to be used by all teachers and other users.</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36</a:t>
            </a:fld>
            <a:endParaRPr lang="en-US" dirty="0"/>
          </a:p>
        </p:txBody>
      </p:sp>
    </p:spTree>
    <p:extLst>
      <p:ext uri="{BB962C8B-B14F-4D97-AF65-F5344CB8AC3E}">
        <p14:creationId xmlns:p14="http://schemas.microsoft.com/office/powerpoint/2010/main" val="2387050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latin typeface="Arial" panose="020B0604020202020204" pitchFamily="34" charset="0"/>
                <a:cs typeface="Arial" panose="020B0604020202020204" pitchFamily="34" charset="0"/>
              </a:rPr>
              <a:t>School and complex users can narrow down their data results by utilizing </a:t>
            </a:r>
            <a:r>
              <a:rPr lang="en-US" b="0" dirty="0">
                <a:latin typeface="Arial" panose="020B0604020202020204" pitchFamily="34" charset="0"/>
                <a:cs typeface="Arial" panose="020B0604020202020204" pitchFamily="34" charset="0"/>
              </a:rPr>
              <a:t>My Settings preferences, as well. Popular options include: Use Teachers’ Test Selections, Change Reporting Time Period, Add Roster, View/Edit Rosters, and Upload Rosters.</a:t>
            </a:r>
          </a:p>
          <a:p>
            <a:pPr marL="228600" indent="-228600">
              <a:buAutoNum type="arabicPeriod"/>
            </a:pPr>
            <a:r>
              <a:rPr lang="en-US" b="0" dirty="0">
                <a:latin typeface="Arial" panose="020B0604020202020204" pitchFamily="34" charset="0"/>
                <a:cs typeface="Arial" panose="020B0604020202020204" pitchFamily="34" charset="0"/>
              </a:rPr>
              <a:t>To limit the data to the results relevant to teachers and the specific tests they give, school and district users set the Use Teachers’ Test Selections option accordingly.</a:t>
            </a:r>
          </a:p>
          <a:p>
            <a:pPr marL="228600" indent="-228600">
              <a:buAutoNum type="arabicPeriod"/>
            </a:pPr>
            <a:r>
              <a:rPr lang="en-US" b="0" dirty="0">
                <a:latin typeface="Arial" panose="020B0604020202020204" pitchFamily="34" charset="0"/>
                <a:cs typeface="Arial" panose="020B0604020202020204" pitchFamily="34" charset="0"/>
              </a:rPr>
              <a:t>The default setting for school and district users under Use Teacher’s Test Selections is All Rosters. This option displays ALL rosters for ALL teachers and schools, depending on the user role. To select the Teacher Preferences setting, click Use Teachers’ Test Selections from the drop-down My Settings menu. Mark the Teacher Preferences button and click Save &amp; Close.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If you select this option, results for any teachers who excluded a given assessment from their own reports will not appear in the school test results for that assessment. This option can be useful when you want to exclude tests for classes a teacher didn’t teach. With this option assigned, the school or district user is seeing only the roster results for the tests chosen by the individual teachers according to what they have chosen to view in their reports.</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37</a:t>
            </a:fld>
            <a:endParaRPr lang="en-US" dirty="0"/>
          </a:p>
        </p:txBody>
      </p:sp>
    </p:spTree>
    <p:extLst>
      <p:ext uri="{BB962C8B-B14F-4D97-AF65-F5344CB8AC3E}">
        <p14:creationId xmlns:p14="http://schemas.microsoft.com/office/powerpoint/2010/main" val="3362989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04">
              <a:defRPr/>
            </a:pPr>
            <a:r>
              <a:rPr lang="en-US" dirty="0">
                <a:latin typeface="Arial" panose="020B0604020202020204" pitchFamily="34" charset="0"/>
                <a:cs typeface="Arial" panose="020B0604020202020204" pitchFamily="34" charset="0"/>
              </a:rPr>
              <a:t>Users, depending on their role, can add, edit, export, and upload rosters using the </a:t>
            </a:r>
            <a:r>
              <a:rPr lang="en-US" b="0" dirty="0">
                <a:latin typeface="Arial" panose="020B0604020202020204" pitchFamily="34" charset="0"/>
                <a:cs typeface="Arial" panose="020B0604020202020204" pitchFamily="34" charset="0"/>
              </a:rPr>
              <a:t>Roster Manager </a:t>
            </a:r>
            <a:r>
              <a:rPr lang="en-US" dirty="0">
                <a:latin typeface="Arial" panose="020B0604020202020204" pitchFamily="34" charset="0"/>
                <a:cs typeface="Arial" panose="020B0604020202020204" pitchFamily="34" charset="0"/>
              </a:rPr>
              <a:t>pop-up windows. This mirrors the roster management functionality in TIDE. Complex test coordinators, school test coordinators, and teachers can build groups and assign students to them, allowing them to customize and update classroom rosters. Managing classes using these features is a great way to organize students, allow teachers to view their students’ performance, and generate information on incoming classes.</a:t>
            </a:r>
          </a:p>
          <a:p>
            <a:pPr defTabSz="933204">
              <a:defRPr/>
            </a:pPr>
            <a:endParaRPr lang="en-US" dirty="0">
              <a:latin typeface="Arial" panose="020B0604020202020204" pitchFamily="34" charset="0"/>
              <a:cs typeface="Arial" panose="020B0604020202020204" pitchFamily="34" charset="0"/>
            </a:endParaRPr>
          </a:p>
          <a:p>
            <a:pPr defTabSz="933204">
              <a:defRPr/>
            </a:pPr>
            <a:r>
              <a:rPr lang="en-US" dirty="0">
                <a:latin typeface="Arial" panose="020B0604020202020204" pitchFamily="34" charset="0"/>
                <a:cs typeface="Arial" panose="020B0604020202020204" pitchFamily="34" charset="0"/>
              </a:rPr>
              <a:t>Refer to the </a:t>
            </a:r>
            <a:r>
              <a:rPr lang="en-US" i="1" dirty="0">
                <a:latin typeface="Arial" panose="020B0604020202020204" pitchFamily="34" charset="0"/>
                <a:cs typeface="Arial" panose="020B0604020202020204" pitchFamily="34" charset="0"/>
              </a:rPr>
              <a:t>Centralized</a:t>
            </a:r>
            <a:r>
              <a:rPr lang="en-US" dirty="0">
                <a:latin typeface="Arial" panose="020B0604020202020204" pitchFamily="34" charset="0"/>
                <a:cs typeface="Arial" panose="020B0604020202020204" pitchFamily="34" charset="0"/>
              </a:rPr>
              <a:t> </a:t>
            </a:r>
            <a:r>
              <a:rPr lang="en-US" b="0" i="1" dirty="0">
                <a:latin typeface="Arial" panose="020B0604020202020204" pitchFamily="34" charset="0"/>
                <a:cs typeface="Arial" panose="020B0604020202020204" pitchFamily="34" charset="0"/>
              </a:rPr>
              <a:t>Reporting System User Guide </a:t>
            </a:r>
            <a:r>
              <a:rPr lang="en-US" b="0" i="0" dirty="0">
                <a:latin typeface="Arial" panose="020B0604020202020204" pitchFamily="34" charset="0"/>
                <a:cs typeface="Arial" panose="020B0604020202020204" pitchFamily="34" charset="0"/>
              </a:rPr>
              <a:t>on the HSAP portal </a:t>
            </a:r>
            <a:r>
              <a:rPr lang="en-US" dirty="0">
                <a:latin typeface="Arial" panose="020B0604020202020204" pitchFamily="34" charset="0"/>
                <a:cs typeface="Arial" panose="020B0604020202020204" pitchFamily="34" charset="0"/>
              </a:rPr>
              <a:t>for specific instructions on using the Roster Manager windows.  </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38</a:t>
            </a:fld>
            <a:endParaRPr lang="en-US" dirty="0"/>
          </a:p>
        </p:txBody>
      </p:sp>
    </p:spTree>
    <p:extLst>
      <p:ext uri="{BB962C8B-B14F-4D97-AF65-F5344CB8AC3E}">
        <p14:creationId xmlns:p14="http://schemas.microsoft.com/office/powerpoint/2010/main" val="3663634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A second feature helpful in drilling down to specific data is </a:t>
            </a:r>
            <a:r>
              <a:rPr lang="en-US" altLang="en-US" b="0" dirty="0">
                <a:latin typeface="Arial" panose="020B0604020202020204" pitchFamily="34" charset="0"/>
                <a:cs typeface="Arial" panose="020B0604020202020204" pitchFamily="34" charset="0"/>
              </a:rPr>
              <a:t>the Filters panel on the left margin of the dashboard and test results pages. Clicking on any of the graphic buttons in the panel will expand to show the selection options. The available buttons vary, depending on the User and the Test Performance page.  These filters do not persist after you log out or change user role. They are temporary.</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To expand the selections for each option, click the corresponding graphic button. Check the desired selections and click the Apply button. The table shows the filter buttons that appear on the various pages in Reporting.  </a:t>
            </a:r>
          </a:p>
          <a:p>
            <a:pPr defTabSz="933237"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table provides a quick overview of each of the filter options. Some of these options are discussed throughout the presentation. </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002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After logging in to the Centralized Reporting system, teachers and school- and complex-level users see the dashboard. Test information and results are displayed for the students assigned to you based on your role.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 card displays for each test, by subject, with the grades tested and the total tests taken. The performance distribution results display as a color-coded bar with the percent proficient and student count listed under each colored level.  For example, 100 students took the Summative ELA test in grades 3-8 and 11. Seven percent of them performed at Level 1, 26% at Level 2, 25% at Level 3, and so on. The data on the dashboard gives teachers, administrators, and principals a way to quickly compare how their students performed across different test groups.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test cards are sorted from left to right, then top to bottom based on the date last taken. When you click on the test name or the magnifying glass button the Performance on Tests report displays.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Filtering, setting preferences, sorting, and breaking down demographic groups are important functions for all users so that test data applies specifically to their needs. The graphic objects shown on the dashboard and on the report pages, allow you to make these choices. It only takes a few clicks to create a highly customized report, no matter the test type or level of user.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CC91-3D62-43C2-A928-E3141B66B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56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There is another setup tool that allows users to break down data by demographic sub-group. </a:t>
            </a:r>
            <a:r>
              <a:rPr lang="en-US" sz="1200" kern="1200" dirty="0">
                <a:solidFill>
                  <a:schemeClr val="tx1"/>
                </a:solidFill>
                <a:effectLst/>
                <a:latin typeface="Calibri"/>
                <a:ea typeface="+mn-ea"/>
                <a:cs typeface="+mn-cs"/>
              </a:rPr>
              <a:t>You can create a breakdown report from any page in Reporting that displays data for multiple students. Click the Breakdown By pie chart button located below the student search box, upper-right corner of the page. A Breakdown Attributes window opens displaying the options available to you. These choices vary by state and district.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here you see a teacher’s My Students’ Performance on Test report for the Grade3 Summative ELA test. The Performance by Roster tab is open showing all the teacher’s rosters. You can build a report for a specific group of students based on any three attributes listed in the Breakdown Attributes window.</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a sample report we have marked the Race/Ethnicity, Gender and Section 504 Status options. A checkbox is displayed next to the term “Include unspecified values”. This option, when selected, will include any of the user’s students with no demographic information assigned to them in TIDE. Click Apply. The customized report displays, as shown on the next slide.</a:t>
            </a:r>
          </a:p>
          <a:p>
            <a:r>
              <a:rPr lang="en-US" sz="1200" kern="1200" dirty="0">
                <a:solidFill>
                  <a:schemeClr val="tx1"/>
                </a:solidFill>
                <a:effectLst/>
                <a:latin typeface="Calibri"/>
                <a:ea typeface="+mn-ea"/>
                <a:cs typeface="+mn-cs"/>
              </a:rPr>
              <a:t> </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494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breakdown report page is organized according to the combinations selected. The number of rows in the table will depend on how the students fall into the demographic categories. A row appears for each possible sub-group combination.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here you see a row for ALL the students, followed by some possible combinations. If a combination does not appear in the table, it means none of the teacher’s students fall into that sub-group. Notice that the table header has updated to reflect the chosen attributes. You see from this breakdown report that there are 7 students who are divided into three sub-groups. You can sort the sub-groups in several different ways, by Race/Ethnicity, Gender, Section 504 Status, Student Count, and Scale Score. To look closer into a specific sub-group, click the View Details button in that row.</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627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 Breakdown window opens, displaying detailed results for that sub-group. A row of drop-down menu buttons appears above the table, displaying the attributes of the group you chose. To quickly transition to another demographic sub-group, you can apply the breakdown menu options that display above the table of results. Select an attribute you want from the drop-down menus and click Apply. The new sub-group will display.</a:t>
            </a:r>
          </a:p>
          <a:p>
            <a:r>
              <a:rPr lang="en-US" sz="1200" kern="1200" dirty="0">
                <a:solidFill>
                  <a:schemeClr val="tx1"/>
                </a:solidFill>
                <a:effectLst/>
                <a:latin typeface="Calibri"/>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672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43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955144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this section will be on non-summative test reports that contain item-level data, access to the items themselves and access to student responses to the items. This chart shows how tests in Centralized </a:t>
            </a:r>
            <a:r>
              <a:rPr lang="en-US" b="0" dirty="0"/>
              <a:t>Reporting</a:t>
            </a:r>
            <a:r>
              <a:rPr lang="en-US" dirty="0"/>
              <a:t> can be categorized. </a:t>
            </a:r>
          </a:p>
          <a:p>
            <a:endParaRPr lang="en-US" dirty="0"/>
          </a:p>
          <a:p>
            <a:r>
              <a:rPr lang="en-US" dirty="0"/>
              <a:t>All tests are either summative or non-summative assessments. Summative tests are end-of-year or end-of-course comprehensive tests that assess the student’s command of an entire subject. Non-summative tests vary by state and district and can be divided into benchmark and interim tests. </a:t>
            </a:r>
          </a:p>
          <a:p>
            <a:endParaRPr lang="en-US" u="sng" dirty="0"/>
          </a:p>
          <a:p>
            <a:r>
              <a:rPr lang="en-US" dirty="0"/>
              <a:t>Checkpoints are small tests in single reporting categories with non-secure items. Users can compare item-level scores and the items themselves, for all their students. </a:t>
            </a:r>
          </a:p>
          <a:p>
            <a:endParaRPr lang="en-US" dirty="0"/>
          </a:p>
          <a:p>
            <a:r>
              <a:rPr lang="en-US" dirty="0"/>
              <a:t>Interims are larger than benchmarks, but smaller than summative tests. Many interim tests will report item-level data, depending on the type of test and on state and district policies.</a:t>
            </a:r>
          </a:p>
          <a:p>
            <a:endParaRPr lang="en-US" dirty="0"/>
          </a:p>
          <a:p>
            <a:r>
              <a:rPr lang="en-US" dirty="0"/>
              <a:t>In the next slide, we will show you how to navigate to a non-summative test report.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00044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Test Group and select the non-summative test groups you want to view.</a:t>
            </a:r>
          </a:p>
          <a:p>
            <a:endParaRPr lang="en-US" dirty="0"/>
          </a:p>
          <a:p>
            <a:r>
              <a:rPr lang="en-US" dirty="0"/>
              <a:t>Click the Apply button at the bottom of the Filters panel.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dashboard updates to display the groups selected. Click a test group name or the magnifying glass view button beside it. This takes you to the Performance on Tests report displaying high-level data for that group.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99588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Performance on Tests report. It is filtered to display only tests that fall within the single test group you clicked on.</a:t>
            </a:r>
          </a:p>
          <a:p>
            <a:endParaRPr lang="en-US" dirty="0"/>
          </a:p>
          <a:p>
            <a:r>
              <a:rPr lang="en-US" dirty="0"/>
              <a:t>From here, click on any one of the tests in this test group in order to view a report devoted to that particular test. You can navigate from there to the Performance by Student tab of a report, or to the Roster Performance on Test report, just the way you would navigate to deeper-level reports for a summative.</a:t>
            </a:r>
          </a:p>
          <a:p>
            <a:endParaRPr lang="en-US" dirty="0"/>
          </a:p>
          <a:p>
            <a:r>
              <a:rPr lang="en-US" dirty="0"/>
              <a:t>Test items can be analyzed to provide a clear view of the student’s reasoning and subsequent performance on the test.</a:t>
            </a:r>
          </a:p>
          <a:p>
            <a:endParaRPr lang="en-US" dirty="0"/>
          </a:p>
          <a:p>
            <a:r>
              <a:rPr lang="en-US" dirty="0"/>
              <a:t>The first report we show you is a Roster Performance on Test report for an interim assessment with more than ten items that tests a single standard.</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100680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Roster Performance on Test report for a roster of students who took the Grade 6 ELA test on Language Vocabulary Use. </a:t>
            </a:r>
          </a:p>
          <a:p>
            <a:r>
              <a:rPr lang="en-US" dirty="0"/>
              <a:t>The colored sections in the table include a Total performance section in blue, a green section for 5 Items on which Students Performed the Best, an orange section for 5 Items on which Students Performed the Worst, and another section in purple for Total Items. You can expand or collapse the sections by clicking the vertical section bars, which display plus and minus signs. Clicking the green arrow button on the right allows you to scroll right.</a:t>
            </a:r>
          </a:p>
          <a:p>
            <a:endParaRPr lang="en-US" u="sng" dirty="0"/>
          </a:p>
          <a:p>
            <a:r>
              <a:rPr lang="en-US" u="none" dirty="0"/>
              <a:t>To show you how to analyze your results, we focus first on the green section, showing the five items on which students performed the best.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663748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rows under the section header, 5 Items on which Students Performed the Best, list the item number and the number of points earned for the item. </a:t>
            </a:r>
            <a:r>
              <a:rPr lang="en-US" u="none" dirty="0"/>
              <a:t>The students on this roster performed the best on items #3, #4, #6, #11, and #15.</a:t>
            </a:r>
          </a:p>
          <a:p>
            <a:endParaRPr lang="en-US" u="sng" dirty="0"/>
          </a:p>
          <a:p>
            <a:r>
              <a:rPr lang="en-US" u="none" dirty="0"/>
              <a:t>For example, the first student listed earned 1 out of 1 points on item #6.</a:t>
            </a:r>
          </a:p>
          <a:p>
            <a:pPr defTabSz="952429" eaLnBrk="0" fontAlgn="base" hangingPunct="0">
              <a:spcBef>
                <a:spcPct val="30000"/>
              </a:spcBef>
              <a:spcAft>
                <a:spcPct val="0"/>
              </a:spcAft>
              <a:defRPr/>
            </a:pPr>
            <a:endParaRPr lang="en-US" b="0" u="none"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In reports with item-level data, you may occasionally see “n/a” instead of a score for an item. It means that the student did not respond to the item, or the item was not included in that form of the test.</a:t>
            </a:r>
            <a:endParaRPr lang="en-US" dirty="0"/>
          </a:p>
          <a:p>
            <a:endParaRPr lang="en-US" u="none" dirty="0"/>
          </a:p>
          <a:p>
            <a:r>
              <a:rPr lang="en-US" u="none" dirty="0"/>
              <a:t>Next, we show you a similar report with fewer than ten items on the test.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34526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Roster Performance on Test report on the Grade 3 ELA Performance Task. Because this test has fewer than 10 items, it does not display the 5 Best and 5 Worst sections. Instead, item-level data are shown only in the Total Items section.</a:t>
            </a:r>
          </a:p>
          <a:p>
            <a:endParaRPr lang="en-US" dirty="0"/>
          </a:p>
          <a:p>
            <a:r>
              <a:rPr lang="en-US" dirty="0"/>
              <a:t>Next, we show you a similar report on a comprehensive interim test with multiple reporting categories, also known as skill areas or topics.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116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After state users log in to the Centralized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Reporting System, they see a Dashboard Selector with a series of directives, starting with </a:t>
            </a:r>
            <a:r>
              <a:rPr lang="en-US" b="0" dirty="0">
                <a:latin typeface="Arial" panose="020B0604020202020204" pitchFamily="34" charset="0"/>
                <a:cs typeface="Arial" panose="020B0604020202020204" pitchFamily="34" charset="0"/>
              </a:rPr>
              <a:t>“Tell Us What You Want to Do</a:t>
            </a:r>
            <a:r>
              <a:rPr lang="en-US" dirty="0">
                <a:latin typeface="Arial" panose="020B0604020202020204" pitchFamily="34" charset="0"/>
                <a:cs typeface="Arial" panose="020B0604020202020204" pitchFamily="34" charset="0"/>
              </a:rPr>
              <a:t>.” State users can choose to view results at the district or state level. State users have access to test data for all the districts and schools in their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To generate a State View dashboard, choose the State View button, make your selections from the menu of nested test groups, and click the green View button. A State Dashboard displays with an identifier in the gray navigation trail. The tests selected are listed in the assessment table.</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dirty="0"/>
          </a:p>
        </p:txBody>
      </p:sp>
    </p:spTree>
    <p:extLst>
      <p:ext uri="{BB962C8B-B14F-4D97-AF65-F5344CB8AC3E}">
        <p14:creationId xmlns:p14="http://schemas.microsoft.com/office/powerpoint/2010/main" val="1562369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Here are the Performance by Student results of the My Students’ Performance on Test report for </a:t>
            </a:r>
            <a:r>
              <a:rPr lang="en-US" altLang="en-US" b="0" dirty="0">
                <a:latin typeface="Arial" panose="020B0604020202020204" pitchFamily="34" charset="0"/>
                <a:cs typeface="Arial" panose="020B0604020202020204" pitchFamily="34" charset="0"/>
              </a:rPr>
              <a:t>the Grade 3 ELA Comprehensive Interim Assessment.</a:t>
            </a: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Notice that the table includes five reporting categories in addition to the blue Total section and the 5 Best and 5 Worst sections. The items included in each reporting category are the ones that assess that skill area.</a:t>
            </a: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Under each reporting category the item number displays as a blue item link and the maximum points for the item displays under the link. </a:t>
            </a:r>
          </a:p>
          <a:p>
            <a:pPr defTabSz="952429" eaLnBrk="0" fontAlgn="base" hangingPunct="0">
              <a:spcBef>
                <a:spcPct val="30000"/>
              </a:spcBef>
              <a:spcAft>
                <a:spcPct val="0"/>
              </a:spcAft>
              <a:defRPr/>
            </a:pPr>
            <a:r>
              <a:rPr lang="en-US" b="0" u="sng" dirty="0">
                <a:latin typeface="Arial" panose="020B0604020202020204" pitchFamily="34" charset="0"/>
                <a:cs typeface="Arial" panose="020B0604020202020204" pitchFamily="34" charset="0"/>
              </a:rPr>
              <a:t> </a:t>
            </a: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The blue score links in the grid give the number of points each student earned for each item. For example, you can see that item #45 under Writing Standards is worth 10 points. The last student listed on this page earned 3 points for their answer to that item.</a:t>
            </a:r>
          </a:p>
          <a:p>
            <a:pPr defTabSz="952429" eaLnBrk="0" fontAlgn="base" hangingPunct="0">
              <a:spcBef>
                <a:spcPct val="30000"/>
              </a:spcBef>
              <a:spcAft>
                <a:spcPct val="0"/>
              </a:spcAft>
              <a:defRPr/>
            </a:pPr>
            <a:endParaRPr lang="en-US" b="0"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Every reporting category section in this report includes a performance column that can be sorted. Click the up or down arrow next to the column header to sort in ascending or descending order. When you sort your students this way you can quickly see who needs more support in each reporting category.</a:t>
            </a:r>
          </a:p>
          <a:p>
            <a:endParaRPr lang="en-US" b="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Next, we show you how to access an actual item and a student’s response to it.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057147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Smarter Balanced Summative Assessment, an assessment target</a:t>
            </a:r>
            <a:r>
              <a:rPr lang="en-US" baseline="0" dirty="0"/>
              <a:t> </a:t>
            </a:r>
            <a:r>
              <a:rPr lang="en-US" dirty="0"/>
              <a:t>describes at a more granular level than claim, the expectations of the knowledge, skills, and/or abilities assessed by the items and tasks within each claim. A target can be aligned to one or more standards.</a:t>
            </a:r>
          </a:p>
          <a:p>
            <a:endParaRPr lang="en-US" dirty="0"/>
          </a:p>
          <a:p>
            <a:r>
              <a:rPr lang="en-US" dirty="0"/>
              <a:t>In a report displaying item-level data, you can view the standard to which each item is aligned. This allows you to determine at a glance what the item measures. </a:t>
            </a:r>
          </a:p>
          <a:p>
            <a:endParaRPr lang="en-US" dirty="0"/>
          </a:p>
          <a:p>
            <a:pPr marL="228600" indent="-228600">
              <a:buAutoNum type="arabicPeriod"/>
            </a:pPr>
            <a:r>
              <a:rPr lang="en-US" dirty="0"/>
              <a:t>To show or hide item standards, click the Standards Keys toggle in the row of filter details below the report table heading. </a:t>
            </a:r>
          </a:p>
          <a:p>
            <a:pPr marL="228600" indent="-228600">
              <a:buAutoNum type="arabicPeriod"/>
            </a:pPr>
            <a:r>
              <a:rPr lang="en-US" dirty="0"/>
              <a:t>The standards display beneath the blue item numbers. </a:t>
            </a:r>
          </a:p>
          <a:p>
            <a:pPr marL="228600" indent="-228600">
              <a:buAutoNum type="arabicPeriod"/>
            </a:pPr>
            <a:r>
              <a:rPr lang="en-US" dirty="0"/>
              <a:t>Click the more information buttons beside the standard keys to view the legend for each standard.</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dirty="0"/>
          </a:p>
        </p:txBody>
      </p:sp>
    </p:spTree>
    <p:extLst>
      <p:ext uri="{BB962C8B-B14F-4D97-AF65-F5344CB8AC3E}">
        <p14:creationId xmlns:p14="http://schemas.microsoft.com/office/powerpoint/2010/main" val="1002448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u="none" dirty="0"/>
              <a:t>To view a test item in a blank, unanswered state, click the item number link in the first row of a report table. The item view window displays the test question as it appeared on the assessment on the Student Testing Site.</a:t>
            </a:r>
          </a:p>
          <a:p>
            <a:pPr marL="228600" indent="-228600">
              <a:buAutoNum type="arabicPeriod"/>
            </a:pPr>
            <a:r>
              <a:rPr lang="en-US" u="none" dirty="0"/>
              <a:t>To view an item with a student’s response, find that student’s name in the Student column on the left. Then click the blue score link under the numbered item. In this example we look at item #3 for the last student listed.</a:t>
            </a:r>
          </a:p>
          <a:p>
            <a:endParaRPr lang="en-US" u="none" dirty="0"/>
          </a:p>
          <a:p>
            <a:r>
              <a:rPr lang="en-US" u="none" dirty="0"/>
              <a:t>The item view window displays the item along with the answer provided by that student.</a:t>
            </a:r>
          </a:p>
          <a:p>
            <a:endParaRPr lang="en-US" u="sng" dirty="0"/>
          </a:p>
          <a:p>
            <a:r>
              <a:rPr lang="en-US" u="none" dirty="0"/>
              <a:t>On the next slide, we will explain the features of an item view window that includes the student’s response.</a:t>
            </a:r>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51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see the current item number and the score for that item in the gray bar in the banner. The student answered correctly for a score of 1 out of 1 point on item #12.</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Moving to the right in the gray bar you see two tabs, Item &amp; Score and Rubric &amp; Resources. You can toggle between these tabs to display associated content. The Item &amp; Score tab is open in the upper-left image and the Rubric &amp; Resources tab is open in the lower-right image.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teal-colored bar at the top of the window are three navigation tools to help you move between students and items without returning to the report. The name of the selected student displays in the middle box. Clicking the down arrow takes you to the next student listed in the report table. Clicking the up arrow takes you to the previous student. The arrow button on the left moves you to the previous item. The arrow button on the right takes you to the next item. Because we opened item #4 from the 5 Worst section on the report, item #8 displays as the previous item listed under the 5 Worst column.</a:t>
            </a:r>
            <a:endParaRPr lang="en-US" alt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Underneath the teal and gray banners, the </a:t>
            </a:r>
            <a:r>
              <a:rPr lang="en-US" altLang="en-US" b="0" dirty="0">
                <a:latin typeface="Arial" panose="020B0604020202020204" pitchFamily="34" charset="0"/>
                <a:cs typeface="Arial" panose="020B0604020202020204" pitchFamily="34" charset="0"/>
              </a:rPr>
              <a:t>scoring assertions are displayed with their outcomes</a:t>
            </a:r>
            <a:r>
              <a:rPr lang="en-US" altLang="en-US" dirty="0">
                <a:latin typeface="Arial" panose="020B0604020202020204" pitchFamily="34" charset="0"/>
                <a:cs typeface="Arial" panose="020B0604020202020204" pitchFamily="34" charset="0"/>
              </a:rPr>
              <a:t>.</a:t>
            </a:r>
          </a:p>
          <a:p>
            <a:pPr defTabSz="952429" eaLnBrk="0" fontAlgn="base" hangingPunct="0">
              <a:spcBef>
                <a:spcPct val="30000"/>
              </a:spcBef>
              <a:spcAft>
                <a:spcPct val="0"/>
              </a:spcAft>
              <a:defRPr/>
            </a:pPr>
            <a:r>
              <a:rPr lang="en-US" altLang="en-US" u="sng" dirty="0">
                <a:latin typeface="Arial" panose="020B0604020202020204" pitchFamily="34" charset="0"/>
                <a:cs typeface="Arial" panose="020B0604020202020204" pitchFamily="34" charset="0"/>
              </a:rPr>
              <a:t> </a:t>
            </a: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a:t>
            </a:r>
            <a:r>
              <a:rPr lang="en-US" altLang="en-US" b="0" dirty="0">
                <a:latin typeface="Arial" panose="020B0604020202020204" pitchFamily="34" charset="0"/>
                <a:cs typeface="Arial" panose="020B0604020202020204" pitchFamily="34" charset="0"/>
              </a:rPr>
              <a:t>Scoring Assertion column, each assertion </a:t>
            </a:r>
            <a:r>
              <a:rPr lang="en-US" altLang="en-US" dirty="0">
                <a:latin typeface="Arial" panose="020B0604020202020204" pitchFamily="34" charset="0"/>
                <a:cs typeface="Arial" panose="020B0604020202020204" pitchFamily="34" charset="0"/>
              </a:rPr>
              <a:t>states exactly what the student must do to earn points. 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Outcome </a:t>
            </a:r>
            <a:r>
              <a:rPr lang="en-US" altLang="en-US" dirty="0">
                <a:latin typeface="Arial" panose="020B0604020202020204" pitchFamily="34" charset="0"/>
                <a:cs typeface="Arial" panose="020B0604020202020204" pitchFamily="34" charset="0"/>
              </a:rPr>
              <a:t>column shows a </a:t>
            </a:r>
            <a:r>
              <a:rPr lang="en-US" altLang="en-US" b="0" dirty="0">
                <a:latin typeface="Arial" panose="020B0604020202020204" pitchFamily="34" charset="0"/>
                <a:cs typeface="Arial" panose="020B0604020202020204" pitchFamily="34" charset="0"/>
              </a:rPr>
              <a:t>checkmark</a:t>
            </a:r>
            <a:r>
              <a:rPr lang="en-US" altLang="en-US" dirty="0">
                <a:latin typeface="Arial" panose="020B0604020202020204" pitchFamily="34" charset="0"/>
                <a:cs typeface="Arial" panose="020B0604020202020204" pitchFamily="34" charset="0"/>
              </a:rPr>
              <a:t> for a correct answer, or an X for each incorrect answer. This item has a single scoring assertion.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Some items display “Scoring Criteria” instead of “Scoring Assertion.”</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Below, the test item is displayed along with the student’s response to it. Reviewing a student’s response may provide clues to the student’s thinking.</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show or hide a student’s visual settings, like large fonts, different color contrasts, or Spanish language, on a per-item basis. To do so, click the toggle above the item on the right side.</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We explain the Rubric &amp; Resources tab on the next slide.</a:t>
            </a:r>
          </a:p>
        </p:txBody>
      </p:sp>
      <p:sp>
        <p:nvSpPr>
          <p:cNvPr id="4" name="Slide Number Placeholder 3"/>
          <p:cNvSpPr>
            <a:spLocks noGrp="1"/>
          </p:cNvSpPr>
          <p:nvPr>
            <p:ph type="sldNum" sz="quarter" idx="5"/>
          </p:nvPr>
        </p:nvSpPr>
        <p:spPr/>
        <p:txBody>
          <a:bodyPr/>
          <a:lstStyle/>
          <a:p>
            <a:fld id="{4AD116E9-F5F5-482E-B354-EC43FA558A00}" type="slidenum">
              <a:rPr lang="en-US" smtClean="0"/>
              <a:t>53</a:t>
            </a:fld>
            <a:endParaRPr lang="en-US"/>
          </a:p>
        </p:txBody>
      </p:sp>
    </p:spTree>
    <p:extLst>
      <p:ext uri="{BB962C8B-B14F-4D97-AF65-F5344CB8AC3E}">
        <p14:creationId xmlns:p14="http://schemas.microsoft.com/office/powerpoint/2010/main" val="22497143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t>
            </a:r>
            <a:r>
              <a:rPr lang="en-US" altLang="en-US" b="0" dirty="0">
                <a:latin typeface="Arial" panose="020B0604020202020204" pitchFamily="34" charset="0"/>
                <a:cs typeface="Arial" panose="020B0604020202020204" pitchFamily="34" charset="0"/>
              </a:rPr>
              <a:t>Rubric &amp; Resources tab has the same teal and gray banner features and is divided into multiple sections, which may include Details, Resources, Rubric, and Frequency Distribution of Student Responses. </a:t>
            </a:r>
            <a:r>
              <a:rPr lang="en-US" altLang="en-US" dirty="0">
                <a:latin typeface="Arial" panose="020B0604020202020204" pitchFamily="34" charset="0"/>
                <a:cs typeface="Arial" panose="020B0604020202020204" pitchFamily="34" charset="0"/>
              </a:rPr>
              <a:t>The sections are expanded and collapsed using the circled arrows to the left. The information included in each section varies, depending on the test item.</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Topic lists the skill area to which the item belongs. The </a:t>
            </a:r>
            <a:r>
              <a:rPr lang="en-US" altLang="en-US" b="0" dirty="0">
                <a:latin typeface="Arial" panose="020B0604020202020204" pitchFamily="34" charset="0"/>
                <a:cs typeface="Arial" panose="020B0604020202020204" pitchFamily="34" charset="0"/>
              </a:rPr>
              <a:t>Content Alignment </a:t>
            </a:r>
            <a:r>
              <a:rPr lang="en-US" altLang="en-US" dirty="0">
                <a:latin typeface="Arial" panose="020B0604020202020204" pitchFamily="34" charset="0"/>
                <a:cs typeface="Arial" panose="020B0604020202020204" pitchFamily="34" charset="0"/>
              </a:rPr>
              <a:t>section describes, in detail, the academic or learning standard to which the item is aligned.</a:t>
            </a:r>
          </a:p>
          <a:p>
            <a:pPr defTabSz="952429" eaLnBrk="0" fontAlgn="base" hangingPunct="0">
              <a:spcBef>
                <a:spcPct val="30000"/>
              </a:spcBef>
              <a:spcAft>
                <a:spcPct val="0"/>
              </a:spcAft>
              <a:defRPr/>
            </a:pPr>
            <a:endParaRPr lang="en-US" u="none"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u="none" dirty="0">
                <a:latin typeface="Arial" panose="020B0604020202020204" pitchFamily="34" charset="0"/>
                <a:cs typeface="Arial" panose="020B0604020202020204" pitchFamily="34" charset="0"/>
              </a:rPr>
              <a:t>The Resources section (not shown) contains links to any resources related to the item.</a:t>
            </a:r>
          </a:p>
          <a:p>
            <a:pPr defTabSz="952429" eaLnBrk="0" fontAlgn="base" hangingPunct="0">
              <a:spcBef>
                <a:spcPct val="30000"/>
              </a:spcBef>
              <a:spcAft>
                <a:spcPct val="0"/>
              </a:spcAft>
              <a:defRPr/>
            </a:pPr>
            <a:endParaRPr lang="en-US" u="none" dirty="0">
              <a:latin typeface="Arial" panose="020B0604020202020204" pitchFamily="34" charset="0"/>
              <a:cs typeface="Arial" panose="020B0604020202020204" pitchFamily="34" charset="0"/>
            </a:endParaRPr>
          </a:p>
          <a:p>
            <a:pPr marL="0" marR="0" lvl="0" indent="0" algn="l" defTabSz="952429" rtl="0" eaLnBrk="0" fontAlgn="base" latinLnBrk="0" hangingPunct="0">
              <a:lnSpc>
                <a:spcPct val="100000"/>
              </a:lnSpc>
              <a:spcBef>
                <a:spcPct val="30000"/>
              </a:spcBef>
              <a:spcAft>
                <a:spcPct val="0"/>
              </a:spcAft>
              <a:buClrTx/>
              <a:buSzTx/>
              <a:buFontTx/>
              <a:buNone/>
              <a:tabLst/>
              <a:defRPr/>
            </a:pPr>
            <a:r>
              <a:rPr lang="en-US" u="none" dirty="0">
                <a:latin typeface="Arial" panose="020B0604020202020204" pitchFamily="34" charset="0"/>
                <a:cs typeface="Arial" panose="020B0604020202020204" pitchFamily="34" charset="0"/>
              </a:rPr>
              <a:t>The Rubric displays the criteria used to score the item. A simple correct answer may be listed, or this section may include a score breakdown, a human-readable rubric, or an exemplar, which provides an example of a response for each point value. The rubric is not shown here.</a:t>
            </a:r>
          </a:p>
          <a:p>
            <a:pPr defTabSz="952429" eaLnBrk="0" fontAlgn="base" hangingPunct="0">
              <a:spcBef>
                <a:spcPct val="30000"/>
              </a:spcBef>
              <a:spcAft>
                <a:spcPct val="0"/>
              </a:spcAft>
              <a:defRPr/>
            </a:pP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u="none" dirty="0">
                <a:latin typeface="Arial" panose="020B0604020202020204" pitchFamily="34" charset="0"/>
                <a:cs typeface="Arial" panose="020B0604020202020204" pitchFamily="34" charset="0"/>
              </a:rPr>
              <a:t>The Frequency Distribution of Student Responses provides a breakdown of how many students earned each possible point value available for the item. In this example, 4 students in the school responded to item #15 on this Math test. Two of them earned one point for the item and two of them earned 0 points. </a:t>
            </a: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endParaRPr lang="en-US" u="sng" dirty="0"/>
          </a:p>
        </p:txBody>
      </p:sp>
      <p:sp>
        <p:nvSpPr>
          <p:cNvPr id="4" name="Slide Number Placeholder 3"/>
          <p:cNvSpPr>
            <a:spLocks noGrp="1"/>
          </p:cNvSpPr>
          <p:nvPr>
            <p:ph type="sldNum" sz="quarter" idx="5"/>
          </p:nvPr>
        </p:nvSpPr>
        <p:spPr/>
        <p:txBody>
          <a:bodyPr/>
          <a:lstStyle/>
          <a:p>
            <a:fld id="{4AD116E9-F5F5-482E-B354-EC43FA558A00}" type="slidenum">
              <a:rPr lang="en-US" smtClean="0"/>
              <a:t>54</a:t>
            </a:fld>
            <a:endParaRPr lang="en-US"/>
          </a:p>
        </p:txBody>
      </p:sp>
    </p:spTree>
    <p:extLst>
      <p:ext uri="{BB962C8B-B14F-4D97-AF65-F5344CB8AC3E}">
        <p14:creationId xmlns:p14="http://schemas.microsoft.com/office/powerpoint/2010/main" val="854688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test items </a:t>
            </a:r>
            <a:r>
              <a:rPr lang="en-US" b="0" dirty="0">
                <a:latin typeface="Arial" panose="020B0604020202020204" pitchFamily="34" charset="0"/>
                <a:cs typeface="Arial" panose="020B0604020202020204" pitchFamily="34" charset="0"/>
              </a:rPr>
              <a:t>have Multiple Scoring Assertions. Typically these items feature a reading passage, along with graph images like a map, table, or illustration. Several test items are then associated with this prompt. Students are instructed to use what they have learned from the stimuli to perform the associated sub-item tasks.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scoring assertion contains both a statement that provides information about what the student did in their response, and the content knowledge, skills, or ability that is evidenced by their response. This slide shows the Scoring Assertions window from question 1 on the Elementary School Earth Space Science modular test. It features a reading passage, a graphic, and five sub-items. Each sub-item is worth 1 point.  The sub-items are listed as 1-1, 1-2, 1-3, and so on. The information pop-up displays the scoring assertions associated with each of the sub-items. The Item &amp; Score page shows all five scoring assertions listed in that section of the page. It shows that this student answered 1 of the 5 sub-items correctly, #1-5.</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55</a:t>
            </a:fld>
            <a:endParaRPr lang="en-US" dirty="0"/>
          </a:p>
        </p:txBody>
      </p:sp>
    </p:spTree>
    <p:extLst>
      <p:ext uri="{BB962C8B-B14F-4D97-AF65-F5344CB8AC3E}">
        <p14:creationId xmlns:p14="http://schemas.microsoft.com/office/powerpoint/2010/main" val="2666575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Sometimes it is helpful to use the Standards filter to trim a comprehensive interim test so that you can focus on the students’ item-level performance in a single standard or cluster of standards. </a:t>
            </a:r>
            <a:r>
              <a:rPr lang="en-US" sz="1200" dirty="0">
                <a:effectLst/>
                <a:latin typeface="Calibri" panose="020F0502020204030204" pitchFamily="34" charset="0"/>
                <a:ea typeface="Times New Roman" panose="02020603050405020304" pitchFamily="18" charset="0"/>
                <a:cs typeface="Calibri" panose="020F0502020204030204" pitchFamily="34" charset="0"/>
              </a:rPr>
              <a:t>Then you can switch filters to compare it with their performance in another skill. If you don’t filter by standard, the reports will show results for all standards by default. You may find that switching between different sets of standard data and comparing them helps you understand students’ abilities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t>Please note that the terminology and filter options vary by state, district, and test. </a:t>
            </a:r>
          </a:p>
          <a:p>
            <a:endParaRPr lang="en-US" sz="1200" u="sng" dirty="0"/>
          </a:p>
          <a:p>
            <a:r>
              <a:rPr lang="en-US" sz="1200" u="none" dirty="0"/>
              <a:t>There are 41 items on this comprehensive interim assessment in Grade 4 ELA. The items are associated with four reporting categories:  Listening in purple, Reading Standards in blue, Research and Inquiry and Writing.</a:t>
            </a:r>
          </a:p>
          <a:p>
            <a:r>
              <a:rPr lang="en-US" sz="1200" u="none" dirty="0"/>
              <a:t>Open the Filters panel by clicking the Filters button or the Standards button. Use the drop-down list under Standards to select a Claim. Keep making selections from the drop-down lists as they appear. This allows you to drill down further. </a:t>
            </a:r>
          </a:p>
          <a:p>
            <a:endParaRPr lang="en-US" sz="1200" u="none" dirty="0"/>
          </a:p>
          <a:p>
            <a:r>
              <a:rPr lang="en-US" sz="1200" u="none" dirty="0"/>
              <a:t>This Filters panel displays with a Claim menu and an Assessment Target menu.</a:t>
            </a:r>
          </a:p>
          <a:p>
            <a:endParaRPr lang="en-US" sz="1200" u="none" dirty="0"/>
          </a:p>
          <a:p>
            <a:r>
              <a:rPr lang="en-US" sz="1200" u="none" dirty="0"/>
              <a:t>Click Apply to filter the report by your selections.</a:t>
            </a:r>
          </a:p>
          <a:p>
            <a:endParaRPr lang="en-US" sz="1200" u="none" dirty="0"/>
          </a:p>
          <a:p>
            <a:r>
              <a:rPr lang="en-US" sz="1200" u="none" dirty="0"/>
              <a:t>On the next slide, we show you the effects of the filter we applied</a:t>
            </a:r>
            <a:r>
              <a:rPr lang="en-US" u="none" dirty="0"/>
              <a: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0534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CAI Grade 4 ELA test report, now filtered to show only items associated with the claim and target. Items #14 and #34 are aligned to that Claim and Assessment Target.</a:t>
            </a:r>
          </a:p>
          <a:p>
            <a:r>
              <a:rPr lang="en-US" dirty="0"/>
              <a:t>The filter details under the report header have updated to specify which Claim</a:t>
            </a:r>
            <a:r>
              <a:rPr lang="en-US" baseline="0" dirty="0"/>
              <a:t> and Target</a:t>
            </a:r>
            <a:r>
              <a:rPr lang="en-US" dirty="0"/>
              <a:t>.</a:t>
            </a:r>
          </a:p>
          <a:p>
            <a:endParaRPr lang="en-US" u="sng" dirty="0"/>
          </a:p>
          <a:p>
            <a:r>
              <a:rPr lang="en-US" u="none" dirty="0"/>
              <a:t>Now we explain the Test Reason Manager and the Test Reason filter. These are two options that are useful only with interim and benchmark tests.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5662568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Calibri" panose="020F0502020204030204" pitchFamily="34" charset="0"/>
                <a:cs typeface="Times New Roman" panose="02020603050405020304" pitchFamily="18" charset="0"/>
              </a:rPr>
              <a:t>Test reasons are categories used to classify test opportunities for reporting purposes. If your students take the same assessment multiple times, assigning different test reasons can help you to distinguish scores for the different test opportunities in the Centralized</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Reporting System. Test administrators can assign a test reason at the time of testing, when they start a test session in the TA Interface. Otherwise, the test reason will appear as “Unassigned.” You can assign Test Reasons from the Reporting System, as well. </a:t>
            </a:r>
            <a:r>
              <a:rPr lang="en-US" sz="1200" dirty="0">
                <a:latin typeface="+mn-lt"/>
                <a:cs typeface="Arial" panose="020B0604020202020204" pitchFamily="34" charset="0"/>
              </a:rPr>
              <a:t>From the </a:t>
            </a:r>
            <a:r>
              <a:rPr lang="en-US" sz="1200" b="0" dirty="0">
                <a:latin typeface="+mn-lt"/>
                <a:cs typeface="Arial" panose="020B0604020202020204" pitchFamily="34" charset="0"/>
              </a:rPr>
              <a:t>My Settings </a:t>
            </a:r>
            <a:r>
              <a:rPr lang="en-US" sz="1200" dirty="0">
                <a:latin typeface="+mn-lt"/>
                <a:cs typeface="Arial" panose="020B0604020202020204" pitchFamily="34" charset="0"/>
              </a:rPr>
              <a:t>drop-down menu in the banner, select </a:t>
            </a:r>
            <a:r>
              <a:rPr lang="en-US" sz="1200" b="0" dirty="0">
                <a:latin typeface="+mn-lt"/>
                <a:cs typeface="Arial" panose="020B0604020202020204" pitchFamily="34" charset="0"/>
              </a:rPr>
              <a:t>Manage Test Reasons</a:t>
            </a:r>
            <a:r>
              <a:rPr lang="en-US" sz="1200" dirty="0">
                <a:latin typeface="+mn-lt"/>
                <a:cs typeface="Arial" panose="020B0604020202020204" pitchFamily="34" charset="0"/>
              </a:rPr>
              <a:t>. The </a:t>
            </a:r>
            <a:r>
              <a:rPr lang="en-US" sz="1200" b="0" dirty="0">
                <a:latin typeface="+mn-lt"/>
                <a:cs typeface="Arial" panose="020B0604020202020204" pitchFamily="34" charset="0"/>
              </a:rPr>
              <a:t>Test Reason Manager </a:t>
            </a:r>
            <a:r>
              <a:rPr lang="en-US" sz="1200" dirty="0">
                <a:latin typeface="+mn-lt"/>
                <a:cs typeface="Arial" panose="020B0604020202020204" pitchFamily="34" charset="0"/>
              </a:rPr>
              <a:t>window opens. </a:t>
            </a:r>
          </a:p>
          <a:p>
            <a:endParaRPr lang="en-US" sz="1200" dirty="0">
              <a:latin typeface="+mn-lt"/>
              <a:cs typeface="Arial" panose="020B0604020202020204" pitchFamily="34" charset="0"/>
            </a:endParaRPr>
          </a:p>
          <a:p>
            <a:r>
              <a:rPr lang="en-US" sz="1200" dirty="0">
                <a:latin typeface="+mn-lt"/>
                <a:cs typeface="Arial" panose="020B0604020202020204" pitchFamily="34" charset="0"/>
              </a:rPr>
              <a:t>To search for test opportunities to categorize, do either of the following:</a:t>
            </a:r>
          </a:p>
          <a:p>
            <a:pPr marL="171450" indent="-171450">
              <a:buFont typeface="Arial" panose="020B0604020202020204" pitchFamily="34" charset="0"/>
              <a:buChar char="•"/>
            </a:pPr>
            <a:r>
              <a:rPr lang="en-US" sz="1200" dirty="0">
                <a:latin typeface="+mn-lt"/>
                <a:cs typeface="Arial" panose="020B0604020202020204" pitchFamily="34" charset="0"/>
              </a:rPr>
              <a:t>In the </a:t>
            </a:r>
            <a:r>
              <a:rPr lang="en-US" sz="1200" b="0" dirty="0">
                <a:latin typeface="+mn-lt"/>
                <a:cs typeface="Arial" panose="020B0604020202020204" pitchFamily="34" charset="0"/>
              </a:rPr>
              <a:t>Session ID field</a:t>
            </a:r>
            <a:r>
              <a:rPr lang="en-US" sz="1200" dirty="0">
                <a:latin typeface="+mn-lt"/>
                <a:cs typeface="Arial" panose="020B0604020202020204" pitchFamily="34" charset="0"/>
              </a:rPr>
              <a:t>, enter the session ID in which the opportunities were completed in the Test Delivery System (TDS).</a:t>
            </a:r>
          </a:p>
          <a:p>
            <a:pPr marL="171450" indent="-171450">
              <a:buFont typeface="Arial" panose="020B0604020202020204" pitchFamily="34" charset="0"/>
              <a:buChar char="•"/>
            </a:pPr>
            <a:r>
              <a:rPr lang="en-US" sz="1200" b="0" dirty="0">
                <a:latin typeface="+mn-lt"/>
                <a:cs typeface="Arial" panose="020B0604020202020204" pitchFamily="34" charset="0"/>
              </a:rPr>
              <a:t>Or select a test reason </a:t>
            </a:r>
            <a:r>
              <a:rPr lang="en-US" sz="1200" dirty="0">
                <a:latin typeface="+mn-lt"/>
                <a:cs typeface="Arial" panose="020B0604020202020204" pitchFamily="34" charset="0"/>
              </a:rPr>
              <a:t>associated with the opportunities you want to edit. </a:t>
            </a:r>
          </a:p>
          <a:p>
            <a:pPr marL="171450" indent="-171450">
              <a:buFont typeface="Arial" panose="020B0604020202020204" pitchFamily="34" charset="0"/>
              <a:buChar char="•"/>
            </a:pPr>
            <a:endParaRPr lang="en-US" sz="1200" dirty="0">
              <a:latin typeface="+mn-lt"/>
              <a:cs typeface="Arial" panose="020B0604020202020204" pitchFamily="34" charset="0"/>
            </a:endParaRPr>
          </a:p>
          <a:p>
            <a:pPr marL="0" indent="0">
              <a:buFont typeface="Arial" panose="020B0604020202020204" pitchFamily="34" charset="0"/>
              <a:buNone/>
            </a:pPr>
            <a:r>
              <a:rPr lang="en-US" sz="1200" dirty="0">
                <a:latin typeface="+mn-lt"/>
                <a:cs typeface="Arial" panose="020B0604020202020204" pitchFamily="34" charset="0"/>
              </a:rPr>
              <a:t>Then select a </a:t>
            </a:r>
            <a:r>
              <a:rPr lang="en-US" sz="1200" b="0" dirty="0">
                <a:latin typeface="+mn-lt"/>
                <a:cs typeface="Arial" panose="020B0604020202020204" pitchFamily="34" charset="0"/>
              </a:rPr>
              <a:t>range of dates </a:t>
            </a:r>
            <a:r>
              <a:rPr lang="en-US" sz="1200" dirty="0">
                <a:latin typeface="+mn-lt"/>
                <a:cs typeface="Arial" panose="020B0604020202020204" pitchFamily="34" charset="0"/>
              </a:rPr>
              <a:t>during which the test session was administered. The range cannot exceed seven days. Finally, click </a:t>
            </a:r>
            <a:r>
              <a:rPr lang="en-US" sz="1200" b="0" dirty="0">
                <a:latin typeface="+mn-lt"/>
                <a:cs typeface="Arial" panose="020B0604020202020204" pitchFamily="34" charset="0"/>
              </a:rPr>
              <a:t>Search.</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430792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list of retrieved test sessions appears in the section </a:t>
            </a:r>
            <a:r>
              <a:rPr lang="en-US" b="0" dirty="0">
                <a:latin typeface="Arial" panose="020B0604020202020204" pitchFamily="34" charset="0"/>
                <a:cs typeface="Arial" panose="020B0604020202020204" pitchFamily="34" charset="0"/>
              </a:rPr>
              <a:t>Select Test Opportunities.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marL="228600" indent="-228600">
              <a:buAutoNum type="arabicPeriod"/>
            </a:pPr>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plus sign buttons </a:t>
            </a:r>
            <a:r>
              <a:rPr lang="en-US" dirty="0">
                <a:latin typeface="Arial" panose="020B0604020202020204" pitchFamily="34" charset="0"/>
                <a:cs typeface="Arial" panose="020B0604020202020204" pitchFamily="34" charset="0"/>
              </a:rPr>
              <a:t>to expand the list of tests in each session and, under a test, the list of students who took that test in that session. </a:t>
            </a:r>
            <a:r>
              <a:rPr lang="en-US" b="0" dirty="0">
                <a:latin typeface="Arial" panose="020B0604020202020204" pitchFamily="34" charset="0"/>
                <a:cs typeface="Arial" panose="020B0604020202020204" pitchFamily="34" charset="0"/>
              </a:rPr>
              <a:t>Mark the checkboxes for each </a:t>
            </a:r>
            <a:r>
              <a:rPr lang="en-US" dirty="0">
                <a:latin typeface="Arial" panose="020B0604020202020204" pitchFamily="34" charset="0"/>
                <a:cs typeface="Arial" panose="020B0604020202020204" pitchFamily="34" charset="0"/>
              </a:rPr>
              <a:t>session, test, or opportunity that requires a test reason.</a:t>
            </a:r>
          </a:p>
          <a:p>
            <a:pPr marL="228600" indent="-228600">
              <a:buAutoNum type="arabicPeriod"/>
            </a:pPr>
            <a:r>
              <a:rPr lang="en-US" b="0" dirty="0">
                <a:latin typeface="Arial" panose="020B0604020202020204" pitchFamily="34" charset="0"/>
                <a:cs typeface="Arial" panose="020B0604020202020204" pitchFamily="34" charset="0"/>
              </a:rPr>
              <a:t>Click Assign Test Reasons</a:t>
            </a:r>
            <a:r>
              <a:rPr lang="en-US" dirty="0">
                <a:latin typeface="Arial" panose="020B0604020202020204" pitchFamily="34" charset="0"/>
                <a:cs typeface="Arial" panose="020B0604020202020204" pitchFamily="34" charset="0"/>
              </a:rPr>
              <a:t>.</a:t>
            </a:r>
          </a:p>
          <a:p>
            <a:pPr marL="228600" indent="-228600">
              <a:buAutoNum type="arabicPeriod"/>
            </a:pPr>
            <a:r>
              <a:rPr lang="en-US" dirty="0">
                <a:latin typeface="Arial" panose="020B0604020202020204" pitchFamily="34" charset="0"/>
                <a:cs typeface="Arial" panose="020B0604020202020204" pitchFamily="34" charset="0"/>
              </a:rPr>
              <a:t>In the confirmation window, </a:t>
            </a:r>
            <a:r>
              <a:rPr lang="en-US" b="0" dirty="0">
                <a:latin typeface="Arial" panose="020B0604020202020204" pitchFamily="34" charset="0"/>
                <a:cs typeface="Arial" panose="020B0604020202020204" pitchFamily="34" charset="0"/>
              </a:rPr>
              <a:t>select a new test reason </a:t>
            </a:r>
            <a:r>
              <a:rPr lang="en-US" dirty="0">
                <a:latin typeface="Arial" panose="020B0604020202020204" pitchFamily="34" charset="0"/>
                <a:cs typeface="Arial" panose="020B0604020202020204" pitchFamily="34" charset="0"/>
              </a:rPr>
              <a:t>to assign to the selected opportunities and click </a:t>
            </a:r>
            <a:r>
              <a:rPr lang="en-US" b="0" dirty="0">
                <a:latin typeface="Arial" panose="020B0604020202020204" pitchFamily="34" charset="0"/>
                <a:cs typeface="Arial" panose="020B0604020202020204" pitchFamily="34" charset="0"/>
              </a:rPr>
              <a:t>Confirm. </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Assigning or reassigning test reasons will make the filter by test reason option more useful. We explain why on the next slide.</a:t>
            </a:r>
          </a:p>
          <a:p>
            <a:endParaRPr lang="en-US" dirty="0"/>
          </a:p>
        </p:txBody>
      </p:sp>
      <p:sp>
        <p:nvSpPr>
          <p:cNvPr id="4" name="Slide Number Placeholder 3"/>
          <p:cNvSpPr>
            <a:spLocks noGrp="1"/>
          </p:cNvSpPr>
          <p:nvPr>
            <p:ph type="sldNum" sz="quarter" idx="5"/>
          </p:nvPr>
        </p:nvSpPr>
        <p:spPr/>
        <p:txBody>
          <a:bodyPr/>
          <a:lstStyle/>
          <a:p>
            <a:fld id="{4AD116E9-F5F5-482E-B354-EC43FA558A00}" type="slidenum">
              <a:rPr lang="en-US" smtClean="0"/>
              <a:t>59</a:t>
            </a:fld>
            <a:endParaRPr lang="en-US"/>
          </a:p>
        </p:txBody>
      </p:sp>
    </p:spTree>
    <p:extLst>
      <p:ext uri="{BB962C8B-B14F-4D97-AF65-F5344CB8AC3E}">
        <p14:creationId xmlns:p14="http://schemas.microsoft.com/office/powerpoint/2010/main" val="3491914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When the District View button is selected you are prompted to select a district from the drop-down menu in the District search field or you can enter the district ID in the second search field. </a:t>
            </a:r>
          </a:p>
          <a:p>
            <a:pPr marL="228600" indent="-228600">
              <a:buAutoNum type="arabicPeriod"/>
            </a:pPr>
            <a:r>
              <a:rPr lang="en-US" dirty="0"/>
              <a:t>Click View and the district Dashboard displays. It displays with the same layout as the teacher, school- and complex-level user dashboards, with the selected complex-level data.</a:t>
            </a:r>
          </a:p>
          <a:p>
            <a:endParaRPr lang="en-US" dirty="0"/>
          </a:p>
          <a:p>
            <a:r>
              <a:rPr lang="en-US" dirty="0"/>
              <a:t>To navigate to the test reports click on the name of a test group or the magnifying glass button. The Performance on Tests page will display.</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20400265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your test opportunities have test reasons, you can filter reports by a single test reason.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you may want to filter by interim opportunity 1 and look at Math performance, then filter by another opportunity and see if students have improved on Math material. If you don’t filter, you’ll see data for all different test reasons. Filtering allows you to view a single test reason instead of multiple test reasons side by side. You may find reports easier to understand when you’re viewing only a single test reason.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0" kern="1200" dirty="0">
                <a:solidFill>
                  <a:schemeClr val="tx1"/>
                </a:solidFill>
                <a:effectLst/>
                <a:latin typeface="+mn-lt"/>
                <a:ea typeface="+mn-ea"/>
                <a:cs typeface="+mn-cs"/>
              </a:rPr>
              <a:t>test reasons </a:t>
            </a:r>
            <a:r>
              <a:rPr lang="en-US" sz="1200" kern="1200" dirty="0">
                <a:solidFill>
                  <a:schemeClr val="tx1"/>
                </a:solidFill>
                <a:effectLst/>
                <a:latin typeface="+mn-lt"/>
                <a:ea typeface="+mn-ea"/>
                <a:cs typeface="+mn-cs"/>
              </a:rPr>
              <a:t>filter is available on the dashboards for teachers as well as school- and complex-level users, and in the Performance on Tests report. Here we show the Performance on Tests report. On the left side of the page, click the Test Reason button to display the drop-down list of test reasons. Make a selection from the drop-down list and click Apply. For our example we selected the Interim Test Opportunity 1.</a:t>
            </a:r>
          </a:p>
          <a:p>
            <a:endParaRPr lang="en-US" dirty="0"/>
          </a:p>
          <a:p>
            <a:r>
              <a:rPr lang="en-US" dirty="0"/>
              <a:t>The filtered report displays with an updated table header. You see only the tests identified with that reason in your results. </a:t>
            </a:r>
            <a:r>
              <a:rPr lang="en-US" u="none" dirty="0"/>
              <a:t>You can return to the Filters drop-down menu and select another reason to make comparisons.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116409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Centralized </a:t>
            </a:r>
            <a:r>
              <a:rPr lang="en-US" b="0" dirty="0">
                <a:latin typeface="Arial" panose="020B0604020202020204" pitchFamily="34" charset="0"/>
                <a:cs typeface="Arial" panose="020B0604020202020204" pitchFamily="34" charset="0"/>
              </a:rPr>
              <a:t>Reporting </a:t>
            </a:r>
            <a:r>
              <a:rPr lang="en-US" dirty="0">
                <a:latin typeface="Arial" panose="020B0604020202020204" pitchFamily="34" charset="0"/>
                <a:cs typeface="Arial" panose="020B0604020202020204" pitchFamily="34" charset="0"/>
              </a:rPr>
              <a:t>system allows users (with appropriate permission) to handscore unscored test items. It also allows modification of some automated scores suggested by the machine scoring system. If a test contains unscored items,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its performance data is excluded from your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Dashboard</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 and Assessment Reports until you or another user with scoring permissions enters scores for all the unscored items in at least one opportunity of that test.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When you have tests awaiting item scoring,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a Tests to Score notification appears in the banner.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scores for unscored items, click the Tests to Score notification.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Mode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will open and display a list of tests with unscored items. Click the magnifying glass icon next to the name of the test you wish to score.   </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61</a:t>
            </a:fld>
            <a:endParaRPr lang="en-US" dirty="0"/>
          </a:p>
        </p:txBody>
      </p:sp>
    </p:spTree>
    <p:extLst>
      <p:ext uri="{BB962C8B-B14F-4D97-AF65-F5344CB8AC3E}">
        <p14:creationId xmlns:p14="http://schemas.microsoft.com/office/powerpoint/2010/main" val="3322976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Mode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now displays a list of students and items awaiting scoring for the selected test. </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228600" indent="-228600">
              <a:buAutoNum type="arabicPeriod"/>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scores for an item, click the score link for the item in the student’s row. </a:t>
            </a:r>
          </a:p>
          <a:p>
            <a:pPr marL="228600" indent="-228600">
              <a:buAutoNum type="arabicPeriod"/>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Item View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will open. </a:t>
            </a:r>
          </a:p>
          <a:p>
            <a:pPr marL="228600" indent="-228600">
              <a:buAutoNum type="arabicPeriod"/>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You can review the item rubric and available resources on the Rubric &amp; Resources tab, if necessary. </a:t>
            </a:r>
          </a:p>
          <a:p>
            <a:pPr marL="0" indent="0">
              <a:buNone/>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indent="0">
              <a:buNone/>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On the Item &amp; Score tab, review the student’s entered response for scoring. Click the pencil icon to display the points earned options and condition codes.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sng"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none"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a score for the response, select or type a numerical score in the Points Earned drop-down menu and click Save.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sng"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If you need to assign a condition code to the response, select the appropriate option from the Condition Code drop-down list. Condition codes include instances such as blank or insufficient answer, off-topic or off-purpose answers, and the use of non-scorable language. </a:t>
            </a:r>
          </a:p>
          <a:p>
            <a:pPr marL="0" indent="0">
              <a:buFont typeface="Arial" panose="020B0604020202020204" pitchFamily="34" charset="0"/>
              <a:buNone/>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indent="0">
              <a:buFont typeface="Arial" panose="020B0604020202020204" pitchFamily="34" charset="0"/>
              <a:buNone/>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You can continue scoring unscored items in the Item Preview Window. </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view another unscored item for the same student, use the previous/next arrows on the left and right sides of the Item View banner.</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view the same unscored item for another student, use the up/down arrows in the Student field box in the center of the banner to switch between students.</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62</a:t>
            </a:fld>
            <a:endParaRPr lang="en-US" dirty="0"/>
          </a:p>
        </p:txBody>
      </p:sp>
    </p:spTree>
    <p:extLst>
      <p:ext uri="{BB962C8B-B14F-4D97-AF65-F5344CB8AC3E}">
        <p14:creationId xmlns:p14="http://schemas.microsoft.com/office/powerpoint/2010/main" val="3351019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Users can modify scores for some items. </a:t>
            </a:r>
          </a:p>
          <a:p>
            <a:endParaRPr lang="en-US" b="0" dirty="0">
              <a:latin typeface="Arial" panose="020B0604020202020204" pitchFamily="34" charset="0"/>
              <a:cs typeface="Arial" panose="020B0604020202020204" pitchFamily="34" charset="0"/>
            </a:endParaRPr>
          </a:p>
          <a:p>
            <a:pPr marL="228600" indent="-228600">
              <a:buAutoNum type="arabicPeriod"/>
            </a:pPr>
            <a:r>
              <a:rPr lang="en-US" b="0" dirty="0">
                <a:latin typeface="Arial" panose="020B0604020202020204" pitchFamily="34" charset="0"/>
                <a:cs typeface="Arial" panose="020B0604020202020204" pitchFamily="34" charset="0"/>
              </a:rPr>
              <a:t>Reports display a pencil icon in the column headers for each item with editable scores. </a:t>
            </a:r>
          </a:p>
          <a:p>
            <a:pPr marL="228600" indent="-228600">
              <a:buAutoNum type="arabicPeriod"/>
            </a:pPr>
            <a:r>
              <a:rPr lang="en-US" b="0" dirty="0">
                <a:latin typeface="Arial" panose="020B0604020202020204" pitchFamily="34" charset="0"/>
                <a:cs typeface="Arial" panose="020B0604020202020204" pitchFamily="34" charset="0"/>
              </a:rPr>
              <a:t>If a machine-suggested score has a low confidence level, a yellow warning triangle appears next to the score number. It is highly recommended that teachers review low-confidence scores.  </a:t>
            </a:r>
          </a:p>
          <a:p>
            <a:pPr marL="0" indent="0">
              <a:buNone/>
            </a:pPr>
            <a:endParaRPr lang="en-US" b="0" dirty="0">
              <a:latin typeface="Arial" panose="020B0604020202020204" pitchFamily="34" charset="0"/>
              <a:cs typeface="Arial" panose="020B0604020202020204" pitchFamily="34" charset="0"/>
            </a:endParaRPr>
          </a:p>
          <a:p>
            <a:pPr marL="0" indent="0">
              <a:buNone/>
            </a:pPr>
            <a:r>
              <a:rPr lang="en-US" b="0" dirty="0">
                <a:latin typeface="Arial" panose="020B0604020202020204" pitchFamily="34" charset="0"/>
                <a:cs typeface="Arial" panose="020B0604020202020204" pitchFamily="34" charset="0"/>
              </a:rPr>
              <a:t>Click the item score link in the student’s row of the report. The Item View window opens.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40560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pencil icon in the Scoring Criteria </a:t>
            </a:r>
            <a:r>
              <a:rPr lang="en-US" dirty="0">
                <a:latin typeface="Arial" panose="020B0604020202020204" pitchFamily="34" charset="0"/>
                <a:cs typeface="Arial" panose="020B0604020202020204" pitchFamily="34" charset="0"/>
              </a:rPr>
              <a:t>table.  </a:t>
            </a:r>
          </a:p>
          <a:p>
            <a:pPr marL="228600" indent="-228600">
              <a:buAutoNum type="arabicPeriod"/>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a score for the response, select a numerical score from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Points Earned drop-down list. If the item consists of multiple scoring criteria, select a numerical score from the score drop-down list for all scoring criteria. To save the score, click Save. When you close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item view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any average scores or performance distributions on the assessment report update automatically. </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Users can choose to assign a Condition Code in lieu of selecting the number of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points earned.</a:t>
            </a:r>
            <a:endParaRPr lang="en-US" u="none" dirty="0">
              <a:latin typeface="Arial" panose="020B0604020202020204" pitchFamily="34" charset="0"/>
              <a:ea typeface="ＭＳ Ｐゴシック" pitchFamily="-4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551520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list of condition codes that you may see in your drop-down menus. As you can see from the table, some of the condition codes are assigned by machine and other condition codes are assigned by human. When </a:t>
            </a:r>
            <a:r>
              <a:rPr lang="en-US" sz="1200" kern="1200" dirty="0">
                <a:solidFill>
                  <a:schemeClr val="tx1"/>
                </a:solidFill>
                <a:effectLst/>
                <a:latin typeface="+mn-lt"/>
                <a:ea typeface="+mn-ea"/>
                <a:cs typeface="+mn-cs"/>
              </a:rPr>
              <a:t>a condition code of Non-Specific or Uninterpretable Language has been assigned by machine, it is highly recommended that you review items flagged with this icon.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3814-16EF-4B09-9DCE-3FDB57E4F0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49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r>
              <a:rPr lang="en-US" dirty="0"/>
              <a:t>Individual Student Reports (ISRs) and Student Data Files are generated using the Student Results Generator button.</a:t>
            </a: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66</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1804621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Student Results Generator button is the “head and shoulders” icon located in the top-right corner of the dashboard and report pages, outfitted with the label, “Download Student Results.” When you click on it, the Student Results Generator pop-up window displays. Both reports, the ISR and the Data File, are built by completing three numbered and colored sections, #1 Select Test Reasons, #2 Select Assessments, and #3 Select Students. In this section we show you several sample ISRs and then take you through the steps of generating an ISR. You construct the Student Data File in the same way, but your report will be in the form of an Excel or CSV spreadsheet. What you see in your Student Results Generator pop-up window may vary slightly from these images depending on the type of assessments administered in your state or district.</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610699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ISR is a PDF that displays the performance results of one test taken by one student. It may consist of a single page, called the “simple report,” or multiple pages, called a “detailed report.” Simple Reports show the most pivotal information about the test the student took on a singular page for easy viewing.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a:t>
            </a:r>
            <a:r>
              <a:rPr lang="en-US" sz="1200" kern="1200" baseline="0" dirty="0">
                <a:solidFill>
                  <a:schemeClr val="tx1"/>
                </a:solidFill>
                <a:effectLst/>
                <a:latin typeface="+mn-lt"/>
                <a:ea typeface="+mn-ea"/>
                <a:cs typeface="+mn-cs"/>
              </a:rPr>
              <a:t> the screen is a </a:t>
            </a:r>
            <a:r>
              <a:rPr lang="en-US" sz="1200" kern="1200" dirty="0">
                <a:solidFill>
                  <a:schemeClr val="tx1"/>
                </a:solidFill>
                <a:effectLst/>
                <a:latin typeface="+mn-lt"/>
                <a:ea typeface="+mn-ea"/>
                <a:cs typeface="+mn-cs"/>
              </a:rPr>
              <a:t>simple ISR (it’s one page but divided on screen to show details</a:t>
            </a:r>
            <a:r>
              <a:rPr lang="en-US" sz="1200" kern="1200" baseline="0" dirty="0">
                <a:solidFill>
                  <a:schemeClr val="tx1"/>
                </a:solidFill>
                <a:effectLst/>
                <a:latin typeface="+mn-lt"/>
                <a:ea typeface="+mn-ea"/>
                <a:cs typeface="+mn-cs"/>
              </a:rPr>
              <a:t> more clearly)</a:t>
            </a:r>
            <a:r>
              <a:rPr lang="en-US" sz="1200" kern="1200" dirty="0">
                <a:solidFill>
                  <a:schemeClr val="tx1"/>
                </a:solidFill>
                <a:effectLst/>
                <a:latin typeface="+mn-lt"/>
                <a:ea typeface="+mn-ea"/>
                <a:cs typeface="+mn-cs"/>
              </a:rPr>
              <a:t>, showing the results for a Grade 5 Interim English Language Arts assessment. Student, test, and school information is located at the top, followed by a summary of performance. A vertical scale of cut scores and performance levels features prominently on the report page. State, district, and school aggregate scores are included, if available. If the test is structured with reporting categories, levels and descriptors for those are reported, as well. Other data are displayed depending on the state and type of test. </a:t>
            </a:r>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68</a:t>
            </a:fld>
            <a:endParaRPr lang="en-US"/>
          </a:p>
        </p:txBody>
      </p:sp>
    </p:spTree>
    <p:extLst>
      <p:ext uri="{BB962C8B-B14F-4D97-AF65-F5344CB8AC3E}">
        <p14:creationId xmlns:p14="http://schemas.microsoft.com/office/powerpoint/2010/main" val="40109493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An ISR is a PDF that displays the performance results of one test taken by one student. It may consist of a single page, called the “simple report,” or multiple pages, called a “detailed report.” The Detailed Report will show more in-depth results the student achieved on different aspects of the test. If the report is for a fixed-form interim test, like the ISR page on the right, item-specific data are included in the detailed, multiple-page report. This report is for the Interim Comprehensive Assessment in English Language Arts Literacy. Two pages of the detailed report, shown here, group the test items into the five reporting categories. Each item has its target descriptor along with the points the student scored on that item out of the points possible.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69</a:t>
            </a:fld>
            <a:endParaRPr lang="en-US" dirty="0"/>
          </a:p>
        </p:txBody>
      </p:sp>
    </p:spTree>
    <p:extLst>
      <p:ext uri="{BB962C8B-B14F-4D97-AF65-F5344CB8AC3E}">
        <p14:creationId xmlns:p14="http://schemas.microsoft.com/office/powerpoint/2010/main" val="209937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Here you see the Performance on Tests report for a teacher who clicked on the Summative Mathematics test group. It displays all tests the students have taken for the selected test group. The teacher report displays two stacked tables, My Assessments on top and My Students</a:t>
            </a:r>
            <a:r>
              <a:rPr lang="en-US" sz="1200" b="1"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below.</a:t>
            </a:r>
            <a:r>
              <a:rPr lang="en-US" sz="1200" b="1" kern="1200" dirty="0">
                <a:solidFill>
                  <a:schemeClr val="tx1"/>
                </a:solidFill>
                <a:effectLst/>
                <a:latin typeface="Calibri"/>
                <a:ea typeface="+mn-ea"/>
                <a:cs typeface="+mn-cs"/>
              </a:rPr>
              <a:t> </a:t>
            </a:r>
          </a:p>
          <a:p>
            <a:endParaRPr lang="en-US" sz="1200" b="1" kern="1200" dirty="0">
              <a:solidFill>
                <a:schemeClr val="tx1"/>
              </a:solidFill>
              <a:effectLst/>
              <a:latin typeface="Calibri"/>
              <a:ea typeface="+mn-ea"/>
              <a:cs typeface="+mn-cs"/>
            </a:endParaRPr>
          </a:p>
          <a:p>
            <a:pPr marL="228600" indent="-228600">
              <a:buAutoNum type="arabicPeriod"/>
            </a:pPr>
            <a:r>
              <a:rPr lang="en-US" sz="1200" kern="1200" dirty="0">
                <a:solidFill>
                  <a:schemeClr val="tx1"/>
                </a:solidFill>
                <a:effectLst/>
                <a:latin typeface="Calibri"/>
                <a:ea typeface="+mn-ea"/>
                <a:cs typeface="+mn-cs"/>
              </a:rPr>
              <a:t>The My Assessments table lists all the teacher’s students who took one of those tests in Date Last Taken order.  You can use the table to quickly compare how your students have performed across test groups. </a:t>
            </a:r>
          </a:p>
          <a:p>
            <a:pPr marL="228600" indent="-228600">
              <a:buAutoNum type="arabicPeriod"/>
            </a:pPr>
            <a:r>
              <a:rPr lang="en-US" sz="1200" kern="1200" dirty="0">
                <a:solidFill>
                  <a:schemeClr val="tx1"/>
                </a:solidFill>
                <a:effectLst/>
                <a:latin typeface="Calibri"/>
                <a:ea typeface="+mn-ea"/>
                <a:cs typeface="+mn-cs"/>
              </a:rPr>
              <a:t>The My Students table is a fast pass to the individual Student Portfolio report. This report is useful for teachers as they prepare for parent-teacher conferences where student performance across all tests is needed.</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799431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have another page in the detailed report, showing a trend report. A trend report is similar to the Longitudinal Report accessed in the</a:t>
            </a:r>
            <a:r>
              <a:rPr lang="en-US" sz="1200" b="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Centralized</a:t>
            </a:r>
            <a:r>
              <a:rPr lang="en-US" sz="1200" b="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Reporting System</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Here we see that the student’s scores on the three instances of this Interim ELA test have risen over time. Your ISRs’ layout may vary from the samples used in this module, depending on your state configurations. However, the content will still be similar. Now we show you how to build the ISRs you need.</a:t>
            </a:r>
          </a:p>
          <a:p>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70</a:t>
            </a:fld>
            <a:endParaRPr lang="en-US"/>
          </a:p>
        </p:txBody>
      </p:sp>
    </p:spTree>
    <p:extLst>
      <p:ext uri="{BB962C8B-B14F-4D97-AF65-F5344CB8AC3E}">
        <p14:creationId xmlns:p14="http://schemas.microsoft.com/office/powerpoint/2010/main" val="5932710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build your ISRs from scratch or you can build them using pre-populated data. If you click the generator button from the dashboard, as shown here, the Student Results Generator window opens with all the selection choices unpopulated. You generate the ISR or ISRs by selecting the test reasons, assessments, and students that match your ISR needs. You can choose any combination of test reasons, assessments, and students. The pop-up window displays with column #1, Test Reasons, open. </a:t>
            </a:r>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40487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If you open the generator from a report page, as shown in this image, the Student Results Generator is pre-populated with data associated with the specific test report. The selections are made for you and you only need to confirm them or change them to generate the ISR or ISRs you need. On the next slide we demonstrate the process using a pop-up window with pre-populated data.</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72</a:t>
            </a:fld>
            <a:endParaRPr lang="en-US" dirty="0"/>
          </a:p>
        </p:txBody>
      </p:sp>
    </p:spTree>
    <p:extLst>
      <p:ext uri="{BB962C8B-B14F-4D97-AF65-F5344CB8AC3E}">
        <p14:creationId xmlns:p14="http://schemas.microsoft.com/office/powerpoint/2010/main" val="8859042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Student Results Generator window showing pre-populated selections. Typically, when the generator button is clicked on from a test report page, the Select Students column, #3 displays in the open position. This slide shows the window for a teacher who is viewing the roster results for Rosters A, B, D, and D. The Select Students column displays the rosters with students nested below. Each roster can be expanded to show the students on that roster, by clicking on the arrow next to the roster name. Depending on the ISRs you need to generate, confirm that the pre-selections are those that you want or mark the checkboxes for the rosters and/or students you need. Now go to the other two sections and confirm or change the selections. You open and close each column by clicking the + or - symbols at the top of the columns, or you can click the Previous and Next buttons at the top of each open column. We explain the sections on the next slide.</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31043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Column #1 is labeled Select Test Reasons. Test Reasons are the test administration windows for summative tests. Test reasons for interim, benchmark, and modular tests can be categories, like Pre-test or Post-test, or a numbered opportunity. Mark the boxes for the Reasons that apply to the ISRs you need to generate. The Selections panel on the right displays a count indicating the total number of students selected and the number of ISRs you have ordered.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59855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Column #2 lists assessments by subject and grade. Select individual assessments or mark All Subjects. You can generate ISRs for any test in the list. The Selections panel on the right displays a count indicating the total number of students selected and the number of ISRs you have ordered.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75</a:t>
            </a:fld>
            <a:endParaRPr lang="en-US" dirty="0"/>
          </a:p>
        </p:txBody>
      </p:sp>
    </p:spTree>
    <p:extLst>
      <p:ext uri="{BB962C8B-B14F-4D97-AF65-F5344CB8AC3E}">
        <p14:creationId xmlns:p14="http://schemas.microsoft.com/office/powerpoint/2010/main" val="27163786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The Select Students column, #3, will load results depending on the user’s role. Teachers and school-level users will see a list of rosters with student names below. District users will see a list of schools. The Selections panel on the right displays a count indicating the total number of students selected and the number of ISRs you have ordered. </a:t>
            </a:r>
          </a:p>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76</a:t>
            </a:fld>
            <a:endParaRPr lang="en-US" dirty="0"/>
          </a:p>
        </p:txBody>
      </p:sp>
    </p:spTree>
    <p:extLst>
      <p:ext uri="{BB962C8B-B14F-4D97-AF65-F5344CB8AC3E}">
        <p14:creationId xmlns:p14="http://schemas.microsoft.com/office/powerpoint/2010/main" val="31277964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fourth customizing option is accessed via the filter button which is located to the right of the Next and Previous buttons. You can select a range of dates to be included in the ISR by using the calendar to enter a start date and an end date. Click Apply. After making your customizations, click the ISR radio button under Report Type in the Selections Panel. We now explain the Print Options available.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96808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Student Data File is a user report of performance data, in Excel, CSV, or text format. Files of this nature allow the user to employ the workbook features of a spreadsheet application to organize and sort the data. A sample is shown here. The generation process for a Student Data File is the same one used for the ISR with different print options. Customize the Student Data File using the same three selection columns and the Filters button. Choose your desired print format and click the green Generate button. The Student Data File displays in the user’s Inbox. </a:t>
            </a:r>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78</a:t>
            </a:fld>
            <a:endParaRPr lang="en-US"/>
          </a:p>
        </p:txBody>
      </p:sp>
    </p:spTree>
    <p:extLst>
      <p:ext uri="{BB962C8B-B14F-4D97-AF65-F5344CB8AC3E}">
        <p14:creationId xmlns:p14="http://schemas.microsoft.com/office/powerpoint/2010/main" val="8579492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79</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55497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on Tests report tables in</a:t>
            </a:r>
            <a:r>
              <a:rPr lang="en-US" sz="1200" b="1" kern="1200" dirty="0">
                <a:solidFill>
                  <a:schemeClr val="tx1"/>
                </a:solidFill>
                <a:effectLst/>
                <a:latin typeface="Calibri"/>
                <a:ea typeface="+mn-ea"/>
                <a:cs typeface="+mn-cs"/>
              </a:rPr>
              <a:t> </a:t>
            </a:r>
            <a:r>
              <a:rPr lang="en-US" sz="1200" b="0" kern="1200" dirty="0">
                <a:solidFill>
                  <a:schemeClr val="tx1"/>
                </a:solidFill>
                <a:effectLst/>
                <a:latin typeface="Calibri"/>
                <a:ea typeface="+mn-ea"/>
                <a:cs typeface="+mn-cs"/>
              </a:rPr>
              <a:t>Centralized </a:t>
            </a:r>
            <a:r>
              <a:rPr lang="en-US" sz="1200" kern="1200" dirty="0">
                <a:solidFill>
                  <a:schemeClr val="tx1"/>
                </a:solidFill>
                <a:effectLst/>
                <a:latin typeface="Calibri"/>
                <a:ea typeface="+mn-ea"/>
                <a:cs typeface="+mn-cs"/>
              </a:rPr>
              <a:t>Reporting include headers that describe any filters or reporting time periods applied to the report. The columns in the My Assessments table are Assessment Name, Test Group, Test Grade, Test Reason, Student Count, Average Score, Performance Distribution, and Date Last Taken.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My Students table, which displays for teachers only, organizes students by Name, Student ID, Most Recent Assessment, and Date Taken.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You can sort your results directly from the Performance on Tests report by clicking each column header that has a set of expansion arrows in it.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you might want to sort the Average Score column in ascending order to show tests with the lowest scores at the top of the table. You might want to sort the students in the My Students table alphabetically.</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dirty="0"/>
          </a:p>
        </p:txBody>
      </p:sp>
    </p:spTree>
    <p:extLst>
      <p:ext uri="{BB962C8B-B14F-4D97-AF65-F5344CB8AC3E}">
        <p14:creationId xmlns:p14="http://schemas.microsoft.com/office/powerpoint/2010/main" val="24138714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Users can print or export any data from</a:t>
            </a:r>
            <a:r>
              <a:rPr lang="en-US" altLang="en-US" b="0" dirty="0">
                <a:latin typeface="Arial" panose="020B0604020202020204" pitchFamily="34" charset="0"/>
                <a:cs typeface="Arial" panose="020B0604020202020204" pitchFamily="34" charset="0"/>
              </a:rPr>
              <a:t> Centralized</a:t>
            </a:r>
            <a:r>
              <a:rPr lang="en-US" altLang="en-US" b="0" baseline="0"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Reporting</a:t>
            </a:r>
            <a:r>
              <a:rPr lang="en-US" altLang="en-US" dirty="0">
                <a:latin typeface="Arial" panose="020B0604020202020204" pitchFamily="34" charset="0"/>
                <a:cs typeface="Arial" panose="020B0604020202020204" pitchFamily="34" charset="0"/>
              </a:rPr>
              <a:t>. Use </a:t>
            </a:r>
            <a:r>
              <a:rPr lang="en-US" altLang="en-US" b="0" dirty="0">
                <a:latin typeface="Arial" panose="020B0604020202020204" pitchFamily="34" charset="0"/>
                <a:cs typeface="Arial" panose="020B0604020202020204" pitchFamily="34" charset="0"/>
              </a:rPr>
              <a:t>the print button (upper-right corner) to create a quick hard copy of any report or results displayed on the results page. The export button (to the left of each assessment on the Performance on Tests report) generates a detailed report of any specific test. Users may choose from a PDF file (a picture) or a CSV file (an Excel spreadsheet) and may choose to print test results with item performance or without it. The file will generate in the user’s Inbox and can be downloaded from there for up to 31 days.</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Different options are available depending on the report being viewed.</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699241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print choices for a teacher who is viewing </a:t>
            </a:r>
            <a:r>
              <a:rPr lang="en-US" altLang="en-US" b="0" dirty="0">
                <a:latin typeface="Arial" panose="020B0604020202020204" pitchFamily="34" charset="0"/>
                <a:cs typeface="Arial" panose="020B0604020202020204" pitchFamily="34" charset="0"/>
              </a:rPr>
              <a:t>My Students’ Performance on Test for the Grade 11 Mathematics Interim. The table shows the two rosters of students and their results. Zoom Levels (Normal, +1, +2, or +3) are only for previewing purposes. The teacher can choose to print the report with or without item scores and can choose a simple print or can save the report to Excel, PDF or CSV. Clicking Confirm will bring up the </a:t>
            </a:r>
            <a:r>
              <a:rPr lang="en-US" altLang="en-US" dirty="0">
                <a:latin typeface="Arial" panose="020B0604020202020204" pitchFamily="34" charset="0"/>
                <a:cs typeface="Arial" panose="020B0604020202020204" pitchFamily="34" charset="0"/>
              </a:rPr>
              <a:t>printing page, or if Excel, PDF or CSV is chosen, the user’s Inbox will open.</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58378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Typically,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Inbox will open automatically after making report selections based on the choices available. Click on the name of the report to open it to a browser tab. Print as usual.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eaLnBrk="1" hangingPunct="1">
              <a:spcBef>
                <a:spcPct val="0"/>
              </a:spcBef>
            </a:pPr>
            <a:r>
              <a:rPr lang="en-US" altLang="en-US" b="0" dirty="0">
                <a:latin typeface="Arial" panose="020B0604020202020204" pitchFamily="34" charset="0"/>
                <a:cs typeface="Arial" panose="020B0604020202020204" pitchFamily="34" charset="0"/>
              </a:rPr>
              <a:t>All ordered reports appear in a user’s </a:t>
            </a:r>
            <a:r>
              <a:rPr lang="en-US" altLang="en-US" b="0" baseline="0" dirty="0">
                <a:latin typeface="Arial" panose="020B0604020202020204" pitchFamily="34" charset="0"/>
                <a:cs typeface="Arial" panose="020B0604020202020204" pitchFamily="34" charset="0"/>
              </a:rPr>
              <a:t>Inbox. The Inbox button is found in the banner.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Inbox stores any PDF or CSV versions of reports, any file exports created in TIDE or the Online Reporting System (ORS), as well as secure files uploaded by administrative users. These files automatically expire after a designated period unless archived. </a:t>
            </a:r>
          </a:p>
          <a:p>
            <a:pPr eaLnBrk="1" hangingPunct="1">
              <a:spcBef>
                <a:spcPct val="0"/>
              </a:spcBef>
            </a:pPr>
            <a:endParaRPr lang="en-US" altLang="en-US" sz="1200" b="0" kern="1200" baseline="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lvl="0"/>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Archived button displays files that have been archived.</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filter the files by keyword, enter a search term in the text box above the list of files. The table allows users to download, archive, and delete downloaded files. To download a file, click the file name in the Name column. To archive a file, click the file box icon in the Actions column. To delete a file, click the trashcan icon in the Actions column.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Days Available column displays how many days the report will be available for download before expiration.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  </a:t>
            </a: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System Labels and Custom Labels can be toggled on and off to Show or Hide these identifiers. The Show Tags button can be used to Save New Label or Apply Label.</a:t>
            </a:r>
          </a:p>
          <a:p>
            <a:endParaRPr lang="en-US" sz="1200" b="0" kern="1200" dirty="0">
              <a:solidFill>
                <a:schemeClr val="tx1"/>
              </a:solidFill>
              <a:effectLst/>
              <a:latin typeface="ITC Franklin Gothic Std Bk Cd"/>
              <a:ea typeface="ＭＳ Ｐゴシック" pitchFamily="-48" charset="-128"/>
              <a:cs typeface="ＭＳ Ｐゴシック"/>
            </a:endParaRPr>
          </a:p>
          <a:p>
            <a:endParaRPr lang="en-US" sz="1200" b="0" kern="1200" dirty="0">
              <a:solidFill>
                <a:schemeClr val="tx1"/>
              </a:solidFill>
              <a:effectLst/>
              <a:latin typeface="ITC Franklin Gothic Std Bk Cd"/>
              <a:ea typeface="ＭＳ Ｐゴシック" pitchFamily="-48" charset="-128"/>
              <a:cs typeface="ＭＳ Ｐゴシック"/>
            </a:endParaRPr>
          </a:p>
          <a:p>
            <a:pPr eaLnBrk="1" hangingPunct="1">
              <a:spcBef>
                <a:spcPct val="0"/>
              </a:spcBef>
            </a:pPr>
            <a:endParaRPr lang="en-US" alt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82</a:t>
            </a:fld>
            <a:endParaRPr lang="en-US" dirty="0"/>
          </a:p>
        </p:txBody>
      </p:sp>
    </p:spTree>
    <p:extLst>
      <p:ext uri="{BB962C8B-B14F-4D97-AF65-F5344CB8AC3E}">
        <p14:creationId xmlns:p14="http://schemas.microsoft.com/office/powerpoint/2010/main" val="3962725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export choices for a teacher who has clicked </a:t>
            </a:r>
            <a:r>
              <a:rPr lang="en-US" altLang="en-US" b="0" dirty="0">
                <a:latin typeface="Arial" panose="020B0604020202020204" pitchFamily="34" charset="0"/>
                <a:cs typeface="Arial" panose="020B0604020202020204" pitchFamily="34" charset="0"/>
              </a:rPr>
              <a:t>the Export Assessment Data button for the Grade 11 Mathematics Interim from the teacher Performance on Tests report.  The user must choose a type of report with or without item performance, and a file type. Clicking the green button, Export Assessment Data, brings up a Confirmation Page that shows the name of the assessment, the type of report chosen, and the type of file chosen. Click Yes. The user’s Inbox will immediately open and display the report at the top of the inbox.</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84806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webinar has given you a solid, basic understanding of the enhanced features of the</a:t>
            </a:r>
            <a:r>
              <a:rPr lang="en-US" b="1" dirty="0"/>
              <a:t> </a:t>
            </a:r>
            <a:r>
              <a:rPr lang="en-US" b="0" dirty="0"/>
              <a:t>Reporting system.  </a:t>
            </a:r>
            <a:r>
              <a:rPr lang="en-US" dirty="0"/>
              <a:t>Watch for future announcements on your assessment portal page. A</a:t>
            </a:r>
            <a:r>
              <a:rPr lang="en-US" b="1" i="1" dirty="0"/>
              <a:t> </a:t>
            </a:r>
            <a:r>
              <a:rPr lang="en-US" b="0" i="1" dirty="0"/>
              <a:t>Centralized</a:t>
            </a:r>
            <a:r>
              <a:rPr lang="en-US" b="1" i="1" baseline="0" dirty="0"/>
              <a:t> </a:t>
            </a:r>
            <a:r>
              <a:rPr lang="en-US" b="0" i="1" dirty="0"/>
              <a:t>Reporting System User Guide </a:t>
            </a:r>
            <a:r>
              <a:rPr lang="en-US" dirty="0"/>
              <a:t>will be posted there, along with a Quick Guide and an Information Brochure. You can also call or email the Help Desk with your questions.</a:t>
            </a:r>
          </a:p>
        </p:txBody>
      </p:sp>
      <p:sp>
        <p:nvSpPr>
          <p:cNvPr id="4" name="Slide Number Placeholder 3"/>
          <p:cNvSpPr>
            <a:spLocks noGrp="1"/>
          </p:cNvSpPr>
          <p:nvPr>
            <p:ph type="sldNum" sz="quarter" idx="5"/>
          </p:nvPr>
        </p:nvSpPr>
        <p:spPr/>
        <p:txBody>
          <a:bodyPr/>
          <a:lstStyle/>
          <a:p>
            <a:fld id="{EFEFC3BB-83ED-4FBD-AB97-B60FAD447E33}" type="slidenum">
              <a:rPr lang="en-US" smtClean="0"/>
              <a:t>84</a:t>
            </a:fld>
            <a:endParaRPr lang="en-US" dirty="0"/>
          </a:p>
        </p:txBody>
      </p:sp>
    </p:spTree>
    <p:extLst>
      <p:ext uri="{BB962C8B-B14F-4D97-AF65-F5344CB8AC3E}">
        <p14:creationId xmlns:p14="http://schemas.microsoft.com/office/powerpoint/2010/main" val="26499774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409575" y="696913"/>
            <a:ext cx="6205538" cy="3490912"/>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defTabSz="919031" eaLnBrk="1" hangingPunct="1">
              <a:spcBef>
                <a:spcPct val="0"/>
              </a:spcBef>
              <a:defRPr/>
            </a:pPr>
            <a:r>
              <a:rPr lang="en-US" altLang="en-US" dirty="0">
                <a:latin typeface="Arial" charset="0"/>
              </a:rPr>
              <a:t>Thank you for taking the time to attend this webinar. For</a:t>
            </a:r>
            <a:r>
              <a:rPr lang="en-US" altLang="en-US" baseline="0" dirty="0">
                <a:latin typeface="Arial" charset="0"/>
              </a:rPr>
              <a:t> detailed information, c</a:t>
            </a:r>
            <a:r>
              <a:rPr lang="en-US" altLang="en-US" dirty="0">
                <a:latin typeface="Arial" charset="0"/>
              </a:rPr>
              <a:t>onsult </a:t>
            </a:r>
            <a:r>
              <a:rPr lang="en-US" altLang="en-US" baseline="0" dirty="0">
                <a:latin typeface="Arial" charset="0"/>
              </a:rPr>
              <a:t>your </a:t>
            </a:r>
            <a:r>
              <a:rPr lang="en-US" altLang="en-US" i="1" baseline="0" dirty="0">
                <a:latin typeface="Arial" charset="0"/>
              </a:rPr>
              <a:t>Centralized</a:t>
            </a:r>
            <a:r>
              <a:rPr lang="en-US" altLang="en-US" baseline="0" dirty="0">
                <a:latin typeface="Arial" charset="0"/>
              </a:rPr>
              <a:t> </a:t>
            </a:r>
            <a:r>
              <a:rPr lang="en-US" altLang="en-US" b="0" i="1" baseline="0" dirty="0">
                <a:latin typeface="Arial" charset="0"/>
              </a:rPr>
              <a:t>Reporting System User Guide for Summative and Interim Assessments, 2021-2022, </a:t>
            </a:r>
            <a:r>
              <a:rPr lang="en-US" altLang="en-US" b="0" baseline="0" dirty="0">
                <a:latin typeface="Arial" charset="0"/>
              </a:rPr>
              <a:t>located on the HSAP Portal, or contact the HSAP Help Desk.</a:t>
            </a:r>
            <a:endParaRPr lang="en-US" altLang="en-US" b="0" dirty="0">
              <a:latin typeface="Arial" charset="0"/>
            </a:endParaRPr>
          </a:p>
        </p:txBody>
      </p:sp>
      <p:sp>
        <p:nvSpPr>
          <p:cNvPr id="870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8062" indent="-291561">
              <a:defRPr>
                <a:solidFill>
                  <a:schemeClr val="tx1"/>
                </a:solidFill>
                <a:latin typeface="Calibri" pitchFamily="34" charset="0"/>
              </a:defRPr>
            </a:lvl2pPr>
            <a:lvl3pPr marL="1166251" indent="-233250">
              <a:defRPr>
                <a:solidFill>
                  <a:schemeClr val="tx1"/>
                </a:solidFill>
                <a:latin typeface="Calibri" pitchFamily="34" charset="0"/>
              </a:defRPr>
            </a:lvl3pPr>
            <a:lvl4pPr marL="1632750" indent="-233250">
              <a:defRPr>
                <a:solidFill>
                  <a:schemeClr val="tx1"/>
                </a:solidFill>
                <a:latin typeface="Calibri" pitchFamily="34" charset="0"/>
              </a:defRPr>
            </a:lvl4pPr>
            <a:lvl5pPr marL="2099249" indent="-233250">
              <a:defRPr>
                <a:solidFill>
                  <a:schemeClr val="tx1"/>
                </a:solidFill>
                <a:latin typeface="Calibri" pitchFamily="34" charset="0"/>
              </a:defRPr>
            </a:lvl5pPr>
            <a:lvl6pPr marL="2565750" indent="-233250" fontAlgn="base">
              <a:spcBef>
                <a:spcPct val="0"/>
              </a:spcBef>
              <a:spcAft>
                <a:spcPct val="0"/>
              </a:spcAft>
              <a:defRPr>
                <a:solidFill>
                  <a:schemeClr val="tx1"/>
                </a:solidFill>
                <a:latin typeface="Calibri" pitchFamily="34" charset="0"/>
              </a:defRPr>
            </a:lvl6pPr>
            <a:lvl7pPr marL="3032249" indent="-233250" fontAlgn="base">
              <a:spcBef>
                <a:spcPct val="0"/>
              </a:spcBef>
              <a:spcAft>
                <a:spcPct val="0"/>
              </a:spcAft>
              <a:defRPr>
                <a:solidFill>
                  <a:schemeClr val="tx1"/>
                </a:solidFill>
                <a:latin typeface="Calibri" pitchFamily="34" charset="0"/>
              </a:defRPr>
            </a:lvl7pPr>
            <a:lvl8pPr marL="3498750" indent="-233250" fontAlgn="base">
              <a:spcBef>
                <a:spcPct val="0"/>
              </a:spcBef>
              <a:spcAft>
                <a:spcPct val="0"/>
              </a:spcAft>
              <a:defRPr>
                <a:solidFill>
                  <a:schemeClr val="tx1"/>
                </a:solidFill>
                <a:latin typeface="Calibri" pitchFamily="34" charset="0"/>
              </a:defRPr>
            </a:lvl8pPr>
            <a:lvl9pPr marL="3965249" indent="-23325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CAD19E9-9505-4D50-9FC9-21C440EF26E2}" type="slidenum">
              <a:rPr lang="en-US" altLang="en-US" smtClean="0">
                <a:latin typeface="Arial" panose="020B0604020202020204" pitchFamily="34" charset="0"/>
              </a:rPr>
              <a:pPr fontAlgn="base">
                <a:spcBef>
                  <a:spcPct val="0"/>
                </a:spcBef>
                <a:spcAft>
                  <a:spcPct val="0"/>
                </a:spcAft>
                <a:defRPr/>
              </a:pPr>
              <a:t>85</a:t>
            </a:fld>
            <a:endParaRPr lang="en-US" altLang="en-US" dirty="0">
              <a:latin typeface="Arial" panose="020B0604020202020204" pitchFamily="34" charset="0"/>
            </a:endParaRPr>
          </a:p>
        </p:txBody>
      </p:sp>
    </p:spTree>
    <p:extLst>
      <p:ext uri="{BB962C8B-B14F-4D97-AF65-F5344CB8AC3E}">
        <p14:creationId xmlns:p14="http://schemas.microsoft.com/office/powerpoint/2010/main" val="425107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dirty="0">
                <a:latin typeface="Arial" panose="020B0604020202020204" pitchFamily="34" charset="0"/>
                <a:cs typeface="Arial" panose="020B0604020202020204" pitchFamily="34" charset="0"/>
              </a:rPr>
              <a:t>This slide shows the numerous clickable objects on the Performance on Tests report. These buttons include, but are not limited to the Inbox, My Settings, the Help feature, the Student Search box, the Print button, the Download Student Results button, and the Filters panel (by Test Groups, Test Reasons, and Rosters). These filters and how to apply them will be discussed later in the presentation.</a:t>
            </a:r>
          </a:p>
          <a:p>
            <a:pPr marL="228600" indent="-228600">
              <a:buAutoNum type="arabicPeriod"/>
            </a:pPr>
            <a:r>
              <a:rPr lang="en-US" b="0" dirty="0">
                <a:latin typeface="Arial" panose="020B0604020202020204" pitchFamily="34" charset="0"/>
                <a:cs typeface="Arial" panose="020B0604020202020204" pitchFamily="34" charset="0"/>
              </a:rPr>
              <a:t>In the My Assessments table, included with the name of an assessment are the Export button, the magnifying glass view button, and a set of up/down arrows that expand to show state-, complex-, and school-level results. This aggregate comparison view is shown on the next slide. Click on the assessment name to display the My Students’ Performance on Test report.</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Both tables can be set to size preferences. Change the number of rows per page, as desired. Use the forward and back arrows to move to different pages of the table</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2C7CCC91-3D62-43C2-A928-E3141B66B648}" type="slidenum">
              <a:rPr lang="en-US" smtClean="0"/>
              <a:t>9</a:t>
            </a:fld>
            <a:endParaRPr lang="en-US" dirty="0"/>
          </a:p>
        </p:txBody>
      </p:sp>
    </p:spTree>
    <p:extLst>
      <p:ext uri="{BB962C8B-B14F-4D97-AF65-F5344CB8AC3E}">
        <p14:creationId xmlns:p14="http://schemas.microsoft.com/office/powerpoint/2010/main" val="3465320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1348448"/>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621837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5681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40793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023328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1776283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2DF-0CB3-4DDF-8AA6-5DAD846E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2E64E-813F-4126-9476-98C7F5F82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4FB39-55D1-49F3-A931-7A73E56DC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193-D446-4D30-83F7-68D6DD6CB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B0B4C-C36D-468E-A858-0639AE03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4BD53-AB50-4611-9216-D2E4324B9C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6BC0189-1C21-4E11-AFDA-1C3DC9C73C5C}"/>
              </a:ext>
            </a:extLst>
          </p:cNvPr>
          <p:cNvSpPr>
            <a:spLocks noGrp="1"/>
          </p:cNvSpPr>
          <p:nvPr>
            <p:ph type="ftr" sz="quarter" idx="11"/>
          </p:nvPr>
        </p:nvSpPr>
        <p:spPr/>
        <p:txBody>
          <a:bodyPr/>
          <a:lstStyle/>
          <a:p>
            <a:r>
              <a:rPr lang="en-US"/>
              <a:t>Copyright © 20XX Cambium Assessment, Inc. All rights reserved.</a:t>
            </a:r>
          </a:p>
        </p:txBody>
      </p:sp>
      <p:sp>
        <p:nvSpPr>
          <p:cNvPr id="9" name="Slide Number Placeholder 8">
            <a:extLst>
              <a:ext uri="{FF2B5EF4-FFF2-40B4-BE49-F238E27FC236}">
                <a16:creationId xmlns:a16="http://schemas.microsoft.com/office/drawing/2014/main" id="{2FA7B2E8-7CC0-4EA5-823D-4ADEECD14929}"/>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2552202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42194970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3323256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315492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343904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598156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60883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58366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260244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149747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4242896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2789844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71861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49178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855716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2656784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343301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400602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BD0-A441-4EBC-8B96-5DE9533EC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21F2E-5849-4BC0-8E4E-4CBABAB1E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98F1-120C-4382-8543-07B916136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EF2A06-49A8-48E4-9D99-E0A5512A997B}"/>
              </a:ext>
            </a:extLst>
          </p:cNvPr>
          <p:cNvSpPr>
            <a:spLocks noGrp="1"/>
          </p:cNvSpPr>
          <p:nvPr>
            <p:ph type="ftr" sz="quarter" idx="11"/>
          </p:nvPr>
        </p:nvSpPr>
        <p:spPr/>
        <p:txBody>
          <a:bodyPr/>
          <a:lstStyle/>
          <a:p>
            <a:r>
              <a:rPr lang="en-US"/>
              <a:t>Copyright © 20XX Cambium Assessment, Inc. All rights reserved.</a:t>
            </a:r>
          </a:p>
        </p:txBody>
      </p:sp>
      <p:sp>
        <p:nvSpPr>
          <p:cNvPr id="6" name="Slide Number Placeholder 5">
            <a:extLst>
              <a:ext uri="{FF2B5EF4-FFF2-40B4-BE49-F238E27FC236}">
                <a16:creationId xmlns:a16="http://schemas.microsoft.com/office/drawing/2014/main" id="{5F2F455D-608E-4D35-AC25-788686EEC6DA}"/>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422842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EE05-2A92-4452-ABEA-796047CF0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CC768-C6F2-4E46-934F-A471276A2D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BF07A1E-03CD-48F0-BC60-21D6EB218A75}"/>
              </a:ext>
            </a:extLst>
          </p:cNvPr>
          <p:cNvSpPr>
            <a:spLocks noGrp="1"/>
          </p:cNvSpPr>
          <p:nvPr>
            <p:ph type="ftr" sz="quarter" idx="11"/>
          </p:nvPr>
        </p:nvSpPr>
        <p:spPr/>
        <p:txBody>
          <a:bodyPr/>
          <a:lstStyle/>
          <a:p>
            <a:r>
              <a:rPr lang="en-US"/>
              <a:t>Copyright © 20XX Cambium Assessment, Inc. All rights reserved.</a:t>
            </a:r>
          </a:p>
        </p:txBody>
      </p:sp>
      <p:sp>
        <p:nvSpPr>
          <p:cNvPr id="5" name="Slide Number Placeholder 4">
            <a:extLst>
              <a:ext uri="{FF2B5EF4-FFF2-40B4-BE49-F238E27FC236}">
                <a16:creationId xmlns:a16="http://schemas.microsoft.com/office/drawing/2014/main" id="{6A2A153A-6A25-44D9-8717-7FF3C013678E}"/>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546750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a:t>Copyright © 20XX Cambium Assessment, Inc. All rights reserved.</a:t>
            </a:r>
            <a:endParaRPr lang="en-US" dirty="0"/>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24969257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374243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452979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449157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4119450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235124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97654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154795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357369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984165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553919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9249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738446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773882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1313254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750452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18878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C188D-6F4D-4CF3-B05D-E682B070B7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9D12915-9A74-4F5F-968E-73B5C5BD0E99}"/>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5BF1542-562C-4EBA-B556-E9D2B2F6C15B}"/>
              </a:ext>
            </a:extLst>
          </p:cNvPr>
          <p:cNvSpPr>
            <a:spLocks noGrp="1"/>
          </p:cNvSpPr>
          <p:nvPr>
            <p:ph type="sldNum" sz="quarter" idx="12"/>
          </p:nvPr>
        </p:nvSpPr>
        <p:spPr/>
        <p:txBody>
          <a:bodyPr/>
          <a:lstStyle/>
          <a:p>
            <a:fld id="{75173E23-C2B5-4929-BCF1-B99F4FA23982}" type="slidenum">
              <a:rPr lang="en-US" smtClean="0"/>
              <a:t>‹#›</a:t>
            </a:fld>
            <a:endParaRPr lang="en-US"/>
          </a:p>
        </p:txBody>
      </p:sp>
    </p:spTree>
    <p:extLst>
      <p:ext uri="{BB962C8B-B14F-4D97-AF65-F5344CB8AC3E}">
        <p14:creationId xmlns:p14="http://schemas.microsoft.com/office/powerpoint/2010/main" val="854767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143066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a:t>Copyright © 20XX Cambium Assessment, Inc. All rights reserved.</a:t>
            </a:r>
            <a:endParaRPr lang="en-US" dirty="0"/>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57825484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296415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146778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112880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542588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14947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3716775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5507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292036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079447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636327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89968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515223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26119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989999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304373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980149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504669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44317048"/>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892823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03192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1188456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437742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36964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40444836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1794348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29954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169730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747934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3568196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90362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774509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12394754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8712895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8247490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0B6BB-7BEF-4284-90D3-14353AFC09AB}"/>
              </a:ext>
            </a:extLst>
          </p:cNvPr>
          <p:cNvSpPr>
            <a:spLocks noGrp="1"/>
          </p:cNvSpPr>
          <p:nvPr>
            <p:ph type="dt" sz="half" idx="10"/>
          </p:nvPr>
        </p:nvSpPr>
        <p:spPr/>
        <p:txBody>
          <a:bodyPr/>
          <a:lstStyle/>
          <a:p>
            <a:fld id="{47C7981C-07AA-4D30-973D-8AE7A42A42AC}" type="datetimeFigureOut">
              <a:rPr lang="en-US" smtClean="0"/>
              <a:t>9/22/2021</a:t>
            </a:fld>
            <a:endParaRPr lang="en-US"/>
          </a:p>
        </p:txBody>
      </p:sp>
      <p:sp>
        <p:nvSpPr>
          <p:cNvPr id="3" name="Footer Placeholder 2">
            <a:extLst>
              <a:ext uri="{FF2B5EF4-FFF2-40B4-BE49-F238E27FC236}">
                <a16:creationId xmlns:a16="http://schemas.microsoft.com/office/drawing/2014/main" id="{CD57D82D-D5D2-480A-B07A-3283B278B1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85A4D-3869-4D4D-BEAD-B378539572F2}"/>
              </a:ext>
            </a:extLst>
          </p:cNvPr>
          <p:cNvSpPr>
            <a:spLocks noGrp="1"/>
          </p:cNvSpPr>
          <p:nvPr>
            <p:ph type="sldNum" sz="quarter" idx="12"/>
          </p:nvPr>
        </p:nvSpPr>
        <p:spPr/>
        <p:txBody>
          <a:bodyPr/>
          <a:lstStyle/>
          <a:p>
            <a:fld id="{A0574676-CF77-441A-98BA-1F8D0FED14F1}" type="slidenum">
              <a:rPr lang="en-US" smtClean="0"/>
              <a:t>‹#›</a:t>
            </a:fld>
            <a:endParaRPr lang="en-US"/>
          </a:p>
        </p:txBody>
      </p:sp>
    </p:spTree>
    <p:extLst>
      <p:ext uri="{BB962C8B-B14F-4D97-AF65-F5344CB8AC3E}">
        <p14:creationId xmlns:p14="http://schemas.microsoft.com/office/powerpoint/2010/main" val="5388610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23920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1.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1" r:id="rId18"/>
    <p:sldLayoutId id="2147483812" r:id="rId19"/>
    <p:sldLayoutId id="2147483813" r:id="rId20"/>
    <p:sldLayoutId id="2147483814" r:id="rId21"/>
    <p:sldLayoutId id="2147483815" r:id="rId22"/>
    <p:sldLayoutId id="2147483816" r:id="rId23"/>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251259297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20600711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90607530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6" r:id="rId18"/>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07621971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8" Type="http://schemas.openxmlformats.org/officeDocument/2006/relationships/hyperlink" Target="http://www.chaidir.web.id/2013/04/trik-menebak-tanggal-lahir.html" TargetMode="External"/><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hyperlink" Target="http://www.embarcados.com.br/metodologias-ageis-o-daily-meeting/" TargetMode="External"/><Relationship Id="rId5" Type="http://schemas.openxmlformats.org/officeDocument/2006/relationships/image" Target="../media/image45.jpeg"/><Relationship Id="rId4" Type="http://schemas.openxmlformats.org/officeDocument/2006/relationships/hyperlink" Target="https://pixabay.com/en/man-user-profile-person-icon-4293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97.xml"/><Relationship Id="rId5" Type="http://schemas.openxmlformats.org/officeDocument/2006/relationships/image" Target="../media/image2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2.xml"/><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2.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20.xml"/><Relationship Id="rId5" Type="http://schemas.openxmlformats.org/officeDocument/2006/relationships/image" Target="../media/image102.png"/><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22.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41.xml"/><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41.xml"/><Relationship Id="rId5" Type="http://schemas.openxmlformats.org/officeDocument/2006/relationships/image" Target="../media/image114.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8.xml"/><Relationship Id="rId1" Type="http://schemas.openxmlformats.org/officeDocument/2006/relationships/slideLayout" Target="../slideLayouts/slideLayout41.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0.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2.xml"/><Relationship Id="rId1" Type="http://schemas.openxmlformats.org/officeDocument/2006/relationships/slideLayout" Target="../slideLayouts/slideLayout21.xm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3.xml"/><Relationship Id="rId1" Type="http://schemas.openxmlformats.org/officeDocument/2006/relationships/slideLayout" Target="../slideLayouts/slideLayout18.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hyperlink" Target="https://alohahsap.org/" TargetMode="External"/><Relationship Id="rId2" Type="http://schemas.openxmlformats.org/officeDocument/2006/relationships/notesSlide" Target="../notesSlides/notesSlide85.xml"/><Relationship Id="rId1" Type="http://schemas.openxmlformats.org/officeDocument/2006/relationships/slideLayout" Target="../slideLayouts/slideLayout19.xml"/><Relationship Id="rId4" Type="http://schemas.openxmlformats.org/officeDocument/2006/relationships/hyperlink" Target="mailto:hsaphelpdesk@cambiumassessmen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08736" y="2013897"/>
            <a:ext cx="9063791" cy="2830206"/>
          </a:xfrm>
        </p:spPr>
        <p:txBody>
          <a:bodyPr>
            <a:normAutofit/>
          </a:bodyPr>
          <a:lstStyle/>
          <a:p>
            <a:r>
              <a:rPr lang="en-US" dirty="0"/>
              <a:t>The Centralized reporting system for summative and interim assessments</a:t>
            </a:r>
          </a:p>
        </p:txBody>
      </p:sp>
      <p:sp>
        <p:nvSpPr>
          <p:cNvPr id="6" name="Subtitle 2">
            <a:extLst>
              <a:ext uri="{FF2B5EF4-FFF2-40B4-BE49-F238E27FC236}">
                <a16:creationId xmlns:a16="http://schemas.microsoft.com/office/drawing/2014/main" id="{1C792035-B5E6-4C8C-9A73-299A4F8FCD84}"/>
              </a:ext>
            </a:extLst>
          </p:cNvPr>
          <p:cNvSpPr txBox="1">
            <a:spLocks/>
          </p:cNvSpPr>
          <p:nvPr/>
        </p:nvSpPr>
        <p:spPr>
          <a:xfrm>
            <a:off x="2575532" y="4532112"/>
            <a:ext cx="8243705" cy="514905"/>
          </a:xfrm>
          <a:prstGeom prst="rect">
            <a:avLst/>
          </a:prstGeom>
          <a:ln>
            <a:noFill/>
          </a:ln>
        </p:spPr>
        <p:txBody>
          <a:bodyPr vert="horz" wrap="square" lIns="0" tIns="0" rIns="0" bIns="0" rtlCol="0" anchor="b" anchorCtr="0">
            <a:normAutofit fontScale="70000" lnSpcReduction="20000"/>
          </a:bodyPr>
          <a:lstStyle>
            <a:lvl1pPr marL="0" marR="0" indent="0" algn="ctr" defTabSz="685800" rtl="0" eaLnBrk="1" fontAlgn="auto" latinLnBrk="0" hangingPunct="1">
              <a:lnSpc>
                <a:spcPct val="100000"/>
              </a:lnSpc>
              <a:spcBef>
                <a:spcPts val="0"/>
              </a:spcBef>
              <a:spcAft>
                <a:spcPts val="0"/>
              </a:spcAft>
              <a:buClr>
                <a:schemeClr val="tx1"/>
              </a:buClr>
              <a:buSzPct val="100000"/>
              <a:buFont typeface="Times New Roman" panose="02020603050405020304" pitchFamily="18" charset="0"/>
              <a:buNone/>
              <a:tabLst/>
              <a:defRPr sz="1800" b="0" i="0" kern="1200" cap="all" spc="0" baseline="0">
                <a:solidFill>
                  <a:schemeClr val="bg1"/>
                </a:solidFill>
                <a:effectLst/>
                <a:latin typeface="+mj-lt"/>
                <a:ea typeface="Calibri" panose="020F0502020204030204" pitchFamily="34" charset="0"/>
                <a:cs typeface="Calibri"/>
              </a:defRPr>
            </a:lvl1pPr>
            <a:lvl2pPr marL="3429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500" b="0" i="0" kern="1200">
                <a:solidFill>
                  <a:schemeClr val="tx1"/>
                </a:solidFill>
                <a:latin typeface="+mn-lt"/>
                <a:ea typeface="Calibri"/>
                <a:cs typeface="Calibri"/>
              </a:defRPr>
            </a:lvl2pPr>
            <a:lvl3pPr marL="6858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350" b="0" i="0" kern="1200">
                <a:solidFill>
                  <a:schemeClr val="tx1"/>
                </a:solidFill>
                <a:latin typeface="+mn-lt"/>
                <a:ea typeface="Calibri"/>
                <a:cs typeface="Calibri"/>
              </a:defRPr>
            </a:lvl3pPr>
            <a:lvl4pPr marL="1028700" marR="0" indent="0" algn="ctr"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None/>
              <a:tabLst/>
              <a:defRPr sz="1200" b="0" i="0" kern="1200">
                <a:solidFill>
                  <a:schemeClr val="tx1"/>
                </a:solidFill>
                <a:latin typeface="+mn-lt"/>
                <a:ea typeface="Calibri"/>
                <a:cs typeface="Calibri"/>
              </a:defRPr>
            </a:lvl4pPr>
            <a:lvl5pPr marL="13716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200" b="0" i="0" kern="1200">
                <a:solidFill>
                  <a:schemeClr val="tx1"/>
                </a:solidFill>
                <a:latin typeface="+mn-lt"/>
                <a:ea typeface="Calibri"/>
                <a:cs typeface="Calibri"/>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800" cap="none" dirty="0"/>
              <a:t>Training Module</a:t>
            </a:r>
          </a:p>
          <a:p>
            <a:r>
              <a:rPr lang="en-US" sz="2800" cap="none" dirty="0"/>
              <a:t>2021-2022</a:t>
            </a:r>
            <a:endParaRPr lang="en-US" cap="none" dirty="0"/>
          </a:p>
        </p:txBody>
      </p:sp>
      <p:sp>
        <p:nvSpPr>
          <p:cNvPr id="5" name="Rectangle 4">
            <a:extLst>
              <a:ext uri="{FF2B5EF4-FFF2-40B4-BE49-F238E27FC236}">
                <a16:creationId xmlns:a16="http://schemas.microsoft.com/office/drawing/2014/main" id="{8A64BAD4-329E-40CD-9FC2-1DC59BC7084A}"/>
              </a:ext>
            </a:extLst>
          </p:cNvPr>
          <p:cNvSpPr/>
          <p:nvPr/>
        </p:nvSpPr>
        <p:spPr>
          <a:xfrm>
            <a:off x="9136646" y="6265882"/>
            <a:ext cx="2986715" cy="215444"/>
          </a:xfrm>
          <a:prstGeom prst="rect">
            <a:avLst/>
          </a:prstGeom>
        </p:spPr>
        <p:txBody>
          <a:bodyPr wrap="none">
            <a:spAutoFit/>
          </a:bodyPr>
          <a:lstStyle/>
          <a:p>
            <a:r>
              <a:rPr lang="en-US" sz="800" dirty="0">
                <a:solidFill>
                  <a:schemeClr val="bg1"/>
                </a:solidFill>
              </a:rPr>
              <a:t>Copyright © 2020 Cambium Assessment, Inc. All rights reserved.</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DD56E669-B1C8-4832-B2A3-73E6CEF135A3}"/>
              </a:ext>
            </a:extLst>
          </p:cNvPr>
          <p:cNvPicPr>
            <a:picLocks noChangeAspect="1"/>
          </p:cNvPicPr>
          <p:nvPr/>
        </p:nvPicPr>
        <p:blipFill rotWithShape="1">
          <a:blip r:embed="rId3">
            <a:extLst>
              <a:ext uri="{28A0092B-C50C-407E-A947-70E740481C1C}">
                <a14:useLocalDpi xmlns:a14="http://schemas.microsoft.com/office/drawing/2010/main" val="0"/>
              </a:ext>
            </a:extLst>
          </a:blip>
          <a:srcRect b="55412"/>
          <a:stretch/>
        </p:blipFill>
        <p:spPr>
          <a:xfrm>
            <a:off x="720654" y="1179334"/>
            <a:ext cx="10501528" cy="232373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A96873D1-876B-4FAF-8486-1C7C6E5AFF96}"/>
              </a:ext>
            </a:extLst>
          </p:cNvPr>
          <p:cNvSpPr>
            <a:spLocks noGrp="1"/>
          </p:cNvSpPr>
          <p:nvPr>
            <p:ph type="title"/>
          </p:nvPr>
        </p:nvSpPr>
        <p:spPr>
          <a:xfrm>
            <a:off x="329250" y="51742"/>
            <a:ext cx="11369528" cy="518012"/>
          </a:xfrm>
        </p:spPr>
        <p:txBody>
          <a:bodyPr>
            <a:normAutofit/>
          </a:bodyPr>
          <a:lstStyle/>
          <a:p>
            <a:r>
              <a:rPr lang="en-US" sz="2800" dirty="0"/>
              <a:t>State, District, School Aggregates from Performance on Tests Report</a:t>
            </a:r>
          </a:p>
        </p:txBody>
      </p:sp>
      <p:grpSp>
        <p:nvGrpSpPr>
          <p:cNvPr id="2" name="Group 1">
            <a:extLst>
              <a:ext uri="{FF2B5EF4-FFF2-40B4-BE49-F238E27FC236}">
                <a16:creationId xmlns:a16="http://schemas.microsoft.com/office/drawing/2014/main" id="{8B1BA27A-DB5E-45EC-80F3-D2081C8A5F15}"/>
              </a:ext>
            </a:extLst>
          </p:cNvPr>
          <p:cNvGrpSpPr/>
          <p:nvPr/>
        </p:nvGrpSpPr>
        <p:grpSpPr>
          <a:xfrm>
            <a:off x="3743864" y="2246811"/>
            <a:ext cx="4589253" cy="595712"/>
            <a:chOff x="4022292" y="2615612"/>
            <a:chExt cx="6113104" cy="375721"/>
          </a:xfrm>
        </p:grpSpPr>
        <p:sp>
          <p:nvSpPr>
            <p:cNvPr id="5" name="Flowchart: Connector 4">
              <a:extLst>
                <a:ext uri="{FF2B5EF4-FFF2-40B4-BE49-F238E27FC236}">
                  <a16:creationId xmlns:a16="http://schemas.microsoft.com/office/drawing/2014/main" id="{CA49242C-0AAD-493B-A7F8-A1DE758C7F63}"/>
                </a:ext>
              </a:extLst>
            </p:cNvPr>
            <p:cNvSpPr/>
            <p:nvPr/>
          </p:nvSpPr>
          <p:spPr>
            <a:xfrm>
              <a:off x="4022292" y="2629394"/>
              <a:ext cx="362258" cy="36193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6" name="Flowchart: Connector 5">
              <a:extLst>
                <a:ext uri="{FF2B5EF4-FFF2-40B4-BE49-F238E27FC236}">
                  <a16:creationId xmlns:a16="http://schemas.microsoft.com/office/drawing/2014/main" id="{F3F30AEC-76DB-4F3C-8CF9-187E5DB9CDD9}"/>
                </a:ext>
              </a:extLst>
            </p:cNvPr>
            <p:cNvSpPr/>
            <p:nvPr/>
          </p:nvSpPr>
          <p:spPr>
            <a:xfrm>
              <a:off x="9871306" y="2615612"/>
              <a:ext cx="264090" cy="24452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7" name="Slide Number Placeholder 6">
            <a:extLst>
              <a:ext uri="{FF2B5EF4-FFF2-40B4-BE49-F238E27FC236}">
                <a16:creationId xmlns:a16="http://schemas.microsoft.com/office/drawing/2014/main" id="{2DAC3147-3E2A-47A0-8FF1-1C4688E64834}"/>
              </a:ext>
            </a:extLst>
          </p:cNvPr>
          <p:cNvSpPr>
            <a:spLocks noGrp="1"/>
          </p:cNvSpPr>
          <p:nvPr>
            <p:ph type="sldNum" sz="quarter" idx="11"/>
          </p:nvPr>
        </p:nvSpPr>
        <p:spPr/>
        <p:txBody>
          <a:bodyPr/>
          <a:lstStyle/>
          <a:p>
            <a:fld id="{58AE716E-68DD-2249-A7FA-8AEF0B14DF81}" type="slidenum">
              <a:rPr lang="en-US" smtClean="0"/>
              <a:pPr/>
              <a:t>10</a:t>
            </a:fld>
            <a:endParaRPr lang="en-US" dirty="0"/>
          </a:p>
        </p:txBody>
      </p:sp>
      <p:pic>
        <p:nvPicPr>
          <p:cNvPr id="8" name="Picture 7"/>
          <p:cNvPicPr>
            <a:picLocks noChangeAspect="1"/>
          </p:cNvPicPr>
          <p:nvPr/>
        </p:nvPicPr>
        <p:blipFill rotWithShape="1">
          <a:blip r:embed="rId4"/>
          <a:srcRect t="61303"/>
          <a:stretch/>
        </p:blipFill>
        <p:spPr>
          <a:xfrm>
            <a:off x="689434" y="3478456"/>
            <a:ext cx="10617940" cy="2066646"/>
          </a:xfrm>
          <a:prstGeom prst="rect">
            <a:avLst/>
          </a:prstGeom>
        </p:spPr>
      </p:pic>
      <p:pic>
        <p:nvPicPr>
          <p:cNvPr id="3" name="Picture 2"/>
          <p:cNvPicPr>
            <a:picLocks noChangeAspect="1"/>
          </p:cNvPicPr>
          <p:nvPr/>
        </p:nvPicPr>
        <p:blipFill>
          <a:blip r:embed="rId5"/>
          <a:stretch>
            <a:fillRect/>
          </a:stretch>
        </p:blipFill>
        <p:spPr>
          <a:xfrm>
            <a:off x="8861827" y="2945251"/>
            <a:ext cx="3100819" cy="2599851"/>
          </a:xfrm>
          <a:prstGeom prst="rect">
            <a:avLst/>
          </a:prstGeom>
        </p:spPr>
      </p:pic>
      <p:pic>
        <p:nvPicPr>
          <p:cNvPr id="10" name="Picture 9"/>
          <p:cNvPicPr>
            <a:picLocks noChangeAspect="1"/>
          </p:cNvPicPr>
          <p:nvPr/>
        </p:nvPicPr>
        <p:blipFill>
          <a:blip r:embed="rId6"/>
          <a:stretch>
            <a:fillRect/>
          </a:stretch>
        </p:blipFill>
        <p:spPr>
          <a:xfrm>
            <a:off x="720654" y="3078711"/>
            <a:ext cx="474710" cy="567014"/>
          </a:xfrm>
          <a:prstGeom prst="rect">
            <a:avLst/>
          </a:prstGeom>
        </p:spPr>
      </p:pic>
      <p:sp>
        <p:nvSpPr>
          <p:cNvPr id="11" name="TextBox 10"/>
          <p:cNvSpPr txBox="1"/>
          <p:nvPr/>
        </p:nvSpPr>
        <p:spPr>
          <a:xfrm>
            <a:off x="3430078" y="2282334"/>
            <a:ext cx="422694" cy="369332"/>
          </a:xfrm>
          <a:prstGeom prst="rect">
            <a:avLst/>
          </a:prstGeom>
          <a:noFill/>
        </p:spPr>
        <p:txBody>
          <a:bodyPr wrap="square" rtlCol="0">
            <a:spAutoFit/>
          </a:bodyPr>
          <a:lstStyle/>
          <a:p>
            <a:r>
              <a:rPr lang="en-US" b="1" dirty="0">
                <a:solidFill>
                  <a:srgbClr val="FF0000"/>
                </a:solidFill>
              </a:rPr>
              <a:t>1</a:t>
            </a:r>
          </a:p>
        </p:txBody>
      </p:sp>
      <p:sp>
        <p:nvSpPr>
          <p:cNvPr id="12" name="TextBox 11"/>
          <p:cNvSpPr txBox="1"/>
          <p:nvPr/>
        </p:nvSpPr>
        <p:spPr>
          <a:xfrm>
            <a:off x="10613484" y="3031066"/>
            <a:ext cx="422694" cy="369332"/>
          </a:xfrm>
          <a:prstGeom prst="rect">
            <a:avLst/>
          </a:prstGeom>
          <a:noFill/>
        </p:spPr>
        <p:txBody>
          <a:bodyPr wrap="square" rtlCol="0">
            <a:spAutoFit/>
          </a:bodyPr>
          <a:lstStyle/>
          <a:p>
            <a:r>
              <a:rPr lang="en-US" b="1" dirty="0">
                <a:solidFill>
                  <a:srgbClr val="FF0000"/>
                </a:solidFill>
              </a:rPr>
              <a:t>2</a:t>
            </a:r>
          </a:p>
        </p:txBody>
      </p:sp>
      <p:sp>
        <p:nvSpPr>
          <p:cNvPr id="13" name="Arrow: Right 12"/>
          <p:cNvSpPr/>
          <p:nvPr/>
        </p:nvSpPr>
        <p:spPr>
          <a:xfrm rot="2193555">
            <a:off x="8107630" y="3037855"/>
            <a:ext cx="736459" cy="1971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2717710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D860F0B1-1B4B-4F68-A9ED-BB4C4C643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26" y="999949"/>
            <a:ext cx="11548533" cy="4714379"/>
          </a:xfrm>
          <a:prstGeom prst="rect">
            <a:avLst/>
          </a:prstGeom>
          <a:ln w="12700">
            <a:solidFill>
              <a:schemeClr val="bg1">
                <a:lumMod val="85000"/>
              </a:schemeClr>
            </a:solidFill>
          </a:ln>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D545C6D5-E01E-4838-8DEF-01F1EF531B8F}"/>
              </a:ext>
            </a:extLst>
          </p:cNvPr>
          <p:cNvSpPr>
            <a:spLocks noGrp="1"/>
          </p:cNvSpPr>
          <p:nvPr>
            <p:ph type="title"/>
          </p:nvPr>
        </p:nvSpPr>
        <p:spPr/>
        <p:txBody>
          <a:bodyPr/>
          <a:lstStyle/>
          <a:p>
            <a:r>
              <a:rPr lang="en-US" dirty="0"/>
              <a:t>Performance on Tests Report for a Principal</a:t>
            </a:r>
          </a:p>
        </p:txBody>
      </p:sp>
      <p:sp>
        <p:nvSpPr>
          <p:cNvPr id="6" name="Rectangle 5">
            <a:extLst>
              <a:ext uri="{FF2B5EF4-FFF2-40B4-BE49-F238E27FC236}">
                <a16:creationId xmlns:a16="http://schemas.microsoft.com/office/drawing/2014/main" id="{1D04418F-BA2C-45ED-92E3-29FBBE9EE315}"/>
              </a:ext>
            </a:extLst>
          </p:cNvPr>
          <p:cNvSpPr/>
          <p:nvPr/>
        </p:nvSpPr>
        <p:spPr>
          <a:xfrm>
            <a:off x="4775200" y="2297391"/>
            <a:ext cx="284480" cy="2938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Slide Number Placeholder 1">
            <a:extLst>
              <a:ext uri="{FF2B5EF4-FFF2-40B4-BE49-F238E27FC236}">
                <a16:creationId xmlns:a16="http://schemas.microsoft.com/office/drawing/2014/main" id="{5B70E11F-3933-4BF6-8C92-1EC48B81B26F}"/>
              </a:ext>
            </a:extLst>
          </p:cNvPr>
          <p:cNvSpPr>
            <a:spLocks noGrp="1"/>
          </p:cNvSpPr>
          <p:nvPr>
            <p:ph type="sldNum" sz="quarter" idx="11"/>
          </p:nvPr>
        </p:nvSpPr>
        <p:spPr/>
        <p:txBody>
          <a:bodyPr/>
          <a:lstStyle/>
          <a:p>
            <a:fld id="{58AE716E-68DD-2249-A7FA-8AEF0B14DF81}" type="slidenum">
              <a:rPr lang="en-US" smtClean="0"/>
              <a:pPr/>
              <a:t>11</a:t>
            </a:fld>
            <a:endParaRPr lang="en-US" dirty="0"/>
          </a:p>
        </p:txBody>
      </p:sp>
      <p:sp>
        <p:nvSpPr>
          <p:cNvPr id="14" name="Rectangle 13">
            <a:extLst>
              <a:ext uri="{FF2B5EF4-FFF2-40B4-BE49-F238E27FC236}">
                <a16:creationId xmlns:a16="http://schemas.microsoft.com/office/drawing/2014/main" id="{3FBF955C-E25C-497C-AA4D-66C3CF0EADBC}"/>
              </a:ext>
            </a:extLst>
          </p:cNvPr>
          <p:cNvSpPr/>
          <p:nvPr/>
        </p:nvSpPr>
        <p:spPr>
          <a:xfrm>
            <a:off x="247225" y="2551391"/>
            <a:ext cx="2177627" cy="3162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Box 6"/>
          <p:cNvSpPr txBox="1"/>
          <p:nvPr/>
        </p:nvSpPr>
        <p:spPr>
          <a:xfrm>
            <a:off x="5110628" y="2551391"/>
            <a:ext cx="422694" cy="369332"/>
          </a:xfrm>
          <a:prstGeom prst="rect">
            <a:avLst/>
          </a:prstGeom>
          <a:noFill/>
        </p:spPr>
        <p:txBody>
          <a:bodyPr wrap="square" rtlCol="0">
            <a:spAutoFit/>
          </a:bodyPr>
          <a:lstStyle/>
          <a:p>
            <a:r>
              <a:rPr lang="en-US" b="1" dirty="0">
                <a:solidFill>
                  <a:srgbClr val="FF0000"/>
                </a:solidFill>
              </a:rPr>
              <a:t>1</a:t>
            </a:r>
          </a:p>
        </p:txBody>
      </p:sp>
      <p:sp>
        <p:nvSpPr>
          <p:cNvPr id="8" name="TextBox 7"/>
          <p:cNvSpPr txBox="1"/>
          <p:nvPr/>
        </p:nvSpPr>
        <p:spPr>
          <a:xfrm>
            <a:off x="1637914" y="3870496"/>
            <a:ext cx="422694"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2992305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FD6AA-40A1-4A9B-AE18-111E6366EF30}"/>
              </a:ext>
            </a:extLst>
          </p:cNvPr>
          <p:cNvSpPr>
            <a:spLocks noGrp="1"/>
          </p:cNvSpPr>
          <p:nvPr>
            <p:ph type="title"/>
          </p:nvPr>
        </p:nvSpPr>
        <p:spPr/>
        <p:txBody>
          <a:bodyPr/>
          <a:lstStyle/>
          <a:p>
            <a:r>
              <a:rPr lang="en-US" dirty="0"/>
              <a:t>Performance on Tests Report for a District-Level User </a:t>
            </a:r>
          </a:p>
        </p:txBody>
      </p:sp>
      <p:sp>
        <p:nvSpPr>
          <p:cNvPr id="2" name="Slide Number Placeholder 1">
            <a:extLst>
              <a:ext uri="{FF2B5EF4-FFF2-40B4-BE49-F238E27FC236}">
                <a16:creationId xmlns:a16="http://schemas.microsoft.com/office/drawing/2014/main" id="{D117954D-8AC4-43A8-9AEE-786FB0A9F548}"/>
              </a:ext>
            </a:extLst>
          </p:cNvPr>
          <p:cNvSpPr>
            <a:spLocks noGrp="1"/>
          </p:cNvSpPr>
          <p:nvPr>
            <p:ph type="sldNum" sz="quarter" idx="11"/>
          </p:nvPr>
        </p:nvSpPr>
        <p:spPr/>
        <p:txBody>
          <a:bodyPr/>
          <a:lstStyle/>
          <a:p>
            <a:fld id="{58AE716E-68DD-2249-A7FA-8AEF0B14DF81}" type="slidenum">
              <a:rPr lang="en-US" smtClean="0"/>
              <a:pPr/>
              <a:t>12</a:t>
            </a:fld>
            <a:endParaRPr lang="en-US" dirty="0"/>
          </a:p>
        </p:txBody>
      </p:sp>
      <p:grpSp>
        <p:nvGrpSpPr>
          <p:cNvPr id="15" name="Group 14">
            <a:extLst>
              <a:ext uri="{FF2B5EF4-FFF2-40B4-BE49-F238E27FC236}">
                <a16:creationId xmlns:a16="http://schemas.microsoft.com/office/drawing/2014/main" id="{105E676A-CF3C-4035-BD29-5C0907714EFA}"/>
              </a:ext>
            </a:extLst>
          </p:cNvPr>
          <p:cNvGrpSpPr/>
          <p:nvPr/>
        </p:nvGrpSpPr>
        <p:grpSpPr>
          <a:xfrm>
            <a:off x="237066" y="1174862"/>
            <a:ext cx="11717867" cy="4508276"/>
            <a:chOff x="237066" y="1174862"/>
            <a:chExt cx="11717867" cy="4508276"/>
          </a:xfrm>
        </p:grpSpPr>
        <p:grpSp>
          <p:nvGrpSpPr>
            <p:cNvPr id="11" name="Group 10">
              <a:extLst>
                <a:ext uri="{FF2B5EF4-FFF2-40B4-BE49-F238E27FC236}">
                  <a16:creationId xmlns:a16="http://schemas.microsoft.com/office/drawing/2014/main" id="{35B1A508-6240-4125-A149-264E40A0D83E}"/>
                </a:ext>
              </a:extLst>
            </p:cNvPr>
            <p:cNvGrpSpPr/>
            <p:nvPr/>
          </p:nvGrpSpPr>
          <p:grpSpPr>
            <a:xfrm>
              <a:off x="504824" y="1453842"/>
              <a:ext cx="4094886" cy="1975158"/>
              <a:chOff x="504824" y="1453842"/>
              <a:chExt cx="4094886" cy="1975158"/>
            </a:xfrm>
          </p:grpSpPr>
          <p:sp>
            <p:nvSpPr>
              <p:cNvPr id="7" name="Arrow: Right 6">
                <a:extLst>
                  <a:ext uri="{FF2B5EF4-FFF2-40B4-BE49-F238E27FC236}">
                    <a16:creationId xmlns:a16="http://schemas.microsoft.com/office/drawing/2014/main" id="{1F22D8E4-2CE4-4347-8041-9E2AA0EB1AC1}"/>
                  </a:ext>
                </a:extLst>
              </p:cNvPr>
              <p:cNvSpPr/>
              <p:nvPr/>
            </p:nvSpPr>
            <p:spPr>
              <a:xfrm>
                <a:off x="504824" y="1453842"/>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0BE3B749-2B45-48B4-9DCA-91D00F73818F}"/>
                  </a:ext>
                </a:extLst>
              </p:cNvPr>
              <p:cNvSpPr/>
              <p:nvPr/>
            </p:nvSpPr>
            <p:spPr>
              <a:xfrm>
                <a:off x="3394365" y="3075709"/>
                <a:ext cx="1205345" cy="3532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0" name="Picture 9" descr="A screenshot of a computer&#10;&#10;Description automatically generated">
              <a:extLst>
                <a:ext uri="{FF2B5EF4-FFF2-40B4-BE49-F238E27FC236}">
                  <a16:creationId xmlns:a16="http://schemas.microsoft.com/office/drawing/2014/main" id="{0E115DC9-59A7-4835-8B54-3A80D8C97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6" y="1174862"/>
              <a:ext cx="11717867" cy="4508276"/>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9B45BA52-40C6-4BEF-907E-BD2F0320F9DF}"/>
                </a:ext>
              </a:extLst>
            </p:cNvPr>
            <p:cNvSpPr/>
            <p:nvPr/>
          </p:nvSpPr>
          <p:spPr>
            <a:xfrm>
              <a:off x="247225" y="3495040"/>
              <a:ext cx="2360508" cy="2188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Oval 13">
              <a:extLst>
                <a:ext uri="{FF2B5EF4-FFF2-40B4-BE49-F238E27FC236}">
                  <a16:creationId xmlns:a16="http://schemas.microsoft.com/office/drawing/2014/main" id="{FBD33772-D9E9-40EF-B1F6-8E91325D7FBD}"/>
                </a:ext>
              </a:extLst>
            </p:cNvPr>
            <p:cNvSpPr/>
            <p:nvPr/>
          </p:nvSpPr>
          <p:spPr>
            <a:xfrm>
              <a:off x="247225" y="1174862"/>
              <a:ext cx="2543388" cy="3423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Box 11"/>
          <p:cNvSpPr txBox="1"/>
          <p:nvPr/>
        </p:nvSpPr>
        <p:spPr>
          <a:xfrm>
            <a:off x="2367919" y="805530"/>
            <a:ext cx="422694" cy="369332"/>
          </a:xfrm>
          <a:prstGeom prst="rect">
            <a:avLst/>
          </a:prstGeom>
          <a:noFill/>
        </p:spPr>
        <p:txBody>
          <a:bodyPr wrap="square" rtlCol="0">
            <a:spAutoFit/>
          </a:bodyPr>
          <a:lstStyle/>
          <a:p>
            <a:r>
              <a:rPr lang="en-US" b="1" dirty="0">
                <a:solidFill>
                  <a:srgbClr val="FF0000"/>
                </a:solidFill>
              </a:rPr>
              <a:t>1</a:t>
            </a:r>
          </a:p>
        </p:txBody>
      </p:sp>
      <p:sp>
        <p:nvSpPr>
          <p:cNvPr id="16" name="TextBox 15"/>
          <p:cNvSpPr txBox="1"/>
          <p:nvPr/>
        </p:nvSpPr>
        <p:spPr>
          <a:xfrm>
            <a:off x="1945225" y="4236014"/>
            <a:ext cx="422694"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33767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739" y="898921"/>
            <a:ext cx="7448521" cy="2530079"/>
          </a:xfrm>
        </p:spPr>
        <p:txBody>
          <a:bodyPr>
            <a:normAutofit/>
          </a:bodyPr>
          <a:lstStyle/>
          <a:p>
            <a:pPr algn="l"/>
            <a:r>
              <a:rPr lang="en-US" sz="3600" dirty="0"/>
              <a:t>Navigate the Test Results Pages</a:t>
            </a:r>
          </a:p>
        </p:txBody>
      </p:sp>
    </p:spTree>
    <p:extLst>
      <p:ext uri="{BB962C8B-B14F-4D97-AF65-F5344CB8AC3E}">
        <p14:creationId xmlns:p14="http://schemas.microsoft.com/office/powerpoint/2010/main" val="2405721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8A2F415-5F1A-4F00-8CF2-6C8EA4A5EEEA}"/>
              </a:ext>
            </a:extLst>
          </p:cNvPr>
          <p:cNvSpPr txBox="1"/>
          <p:nvPr/>
        </p:nvSpPr>
        <p:spPr>
          <a:xfrm>
            <a:off x="406775" y="77204"/>
            <a:ext cx="9314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The My Students’ Performance on Test Report—Page Layout</a:t>
            </a:r>
          </a:p>
        </p:txBody>
      </p:sp>
      <p:sp>
        <p:nvSpPr>
          <p:cNvPr id="11" name="Rectangle: Rounded Corners 10">
            <a:extLst>
              <a:ext uri="{FF2B5EF4-FFF2-40B4-BE49-F238E27FC236}">
                <a16:creationId xmlns:a16="http://schemas.microsoft.com/office/drawing/2014/main" id="{80E56266-77E9-4FC2-BACD-4D1B4CFDF182}"/>
              </a:ext>
            </a:extLst>
          </p:cNvPr>
          <p:cNvSpPr/>
          <p:nvPr/>
        </p:nvSpPr>
        <p:spPr>
          <a:xfrm>
            <a:off x="10237782" y="24713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7 SUM ELA</a:t>
            </a:r>
          </a:p>
        </p:txBody>
      </p:sp>
      <p:sp>
        <p:nvSpPr>
          <p:cNvPr id="13" name="Slide Number Placeholder 12">
            <a:extLst>
              <a:ext uri="{FF2B5EF4-FFF2-40B4-BE49-F238E27FC236}">
                <a16:creationId xmlns:a16="http://schemas.microsoft.com/office/drawing/2014/main" id="{8EED6C84-5D6B-48C9-8B52-F59717444603}"/>
              </a:ext>
            </a:extLst>
          </p:cNvPr>
          <p:cNvSpPr>
            <a:spLocks noGrp="1"/>
          </p:cNvSpPr>
          <p:nvPr>
            <p:ph type="sldNum" sz="quarter" idx="12"/>
          </p:nvPr>
        </p:nvSpPr>
        <p:spPr/>
        <p:txBody>
          <a:bodyPr/>
          <a:lstStyle/>
          <a:p>
            <a:fld id="{B70F7035-E4E1-4BB6-A0A9-EB548548B6A5}" type="slidenum">
              <a:rPr lang="en-US" smtClean="0"/>
              <a:t>14</a:t>
            </a:fld>
            <a:endParaRPr lang="en-US"/>
          </a:p>
        </p:txBody>
      </p:sp>
      <p:grpSp>
        <p:nvGrpSpPr>
          <p:cNvPr id="29" name="Group 28">
            <a:extLst>
              <a:ext uri="{FF2B5EF4-FFF2-40B4-BE49-F238E27FC236}">
                <a16:creationId xmlns:a16="http://schemas.microsoft.com/office/drawing/2014/main" id="{F9E7774B-1CCF-4011-AEA7-90565B4FEB5D}"/>
              </a:ext>
            </a:extLst>
          </p:cNvPr>
          <p:cNvGrpSpPr/>
          <p:nvPr/>
        </p:nvGrpSpPr>
        <p:grpSpPr>
          <a:xfrm>
            <a:off x="287762" y="862214"/>
            <a:ext cx="6600720" cy="4055277"/>
            <a:chOff x="287762" y="862214"/>
            <a:chExt cx="6600720" cy="4055277"/>
          </a:xfrm>
        </p:grpSpPr>
        <p:pic>
          <p:nvPicPr>
            <p:cNvPr id="22" name="Picture 21">
              <a:extLst>
                <a:ext uri="{FF2B5EF4-FFF2-40B4-BE49-F238E27FC236}">
                  <a16:creationId xmlns:a16="http://schemas.microsoft.com/office/drawing/2014/main" id="{A6784FB7-0BBE-41A1-84EA-84514DD478FD}"/>
                </a:ext>
              </a:extLst>
            </p:cNvPr>
            <p:cNvPicPr>
              <a:picLocks noChangeAspect="1"/>
            </p:cNvPicPr>
            <p:nvPr/>
          </p:nvPicPr>
          <p:blipFill>
            <a:blip r:embed="rId3"/>
            <a:stretch>
              <a:fillRect/>
            </a:stretch>
          </p:blipFill>
          <p:spPr>
            <a:xfrm>
              <a:off x="287762" y="884236"/>
              <a:ext cx="6600720" cy="40332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16ACE720-6ED6-427B-82F7-6E03E15BCD6E}"/>
                </a:ext>
              </a:extLst>
            </p:cNvPr>
            <p:cNvSpPr/>
            <p:nvPr/>
          </p:nvSpPr>
          <p:spPr>
            <a:xfrm>
              <a:off x="4842934" y="1740747"/>
              <a:ext cx="717973" cy="2160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8" name="Arrow: Right 27">
              <a:extLst>
                <a:ext uri="{FF2B5EF4-FFF2-40B4-BE49-F238E27FC236}">
                  <a16:creationId xmlns:a16="http://schemas.microsoft.com/office/drawing/2014/main" id="{F30D1E94-C074-48A1-9968-C2EC7A954FB0}"/>
                </a:ext>
              </a:extLst>
            </p:cNvPr>
            <p:cNvSpPr/>
            <p:nvPr/>
          </p:nvSpPr>
          <p:spPr>
            <a:xfrm rot="10800000">
              <a:off x="2574177" y="862214"/>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26" name="Group 25">
            <a:extLst>
              <a:ext uri="{FF2B5EF4-FFF2-40B4-BE49-F238E27FC236}">
                <a16:creationId xmlns:a16="http://schemas.microsoft.com/office/drawing/2014/main" id="{27D1ECC9-94A1-4B03-90C3-2F3BF5F31B24}"/>
              </a:ext>
            </a:extLst>
          </p:cNvPr>
          <p:cNvGrpSpPr/>
          <p:nvPr/>
        </p:nvGrpSpPr>
        <p:grpSpPr>
          <a:xfrm>
            <a:off x="5990909" y="2269082"/>
            <a:ext cx="6062988" cy="3704682"/>
            <a:chOff x="5990909" y="2269082"/>
            <a:chExt cx="6062988" cy="3704682"/>
          </a:xfrm>
          <a:effectLst>
            <a:outerShdw blurRad="50800" dist="38100" dir="2700000" algn="tl" rotWithShape="0">
              <a:prstClr val="black">
                <a:alpha val="40000"/>
              </a:prstClr>
            </a:outerShdw>
          </a:effectLst>
        </p:grpSpPr>
        <p:pic>
          <p:nvPicPr>
            <p:cNvPr id="23" name="Picture 22">
              <a:extLst>
                <a:ext uri="{FF2B5EF4-FFF2-40B4-BE49-F238E27FC236}">
                  <a16:creationId xmlns:a16="http://schemas.microsoft.com/office/drawing/2014/main" id="{27AFF0B9-0057-482E-9FE7-A69C3799C034}"/>
                </a:ext>
              </a:extLst>
            </p:cNvPr>
            <p:cNvPicPr>
              <a:picLocks noChangeAspect="1"/>
            </p:cNvPicPr>
            <p:nvPr/>
          </p:nvPicPr>
          <p:blipFill>
            <a:blip r:embed="rId4"/>
            <a:stretch>
              <a:fillRect/>
            </a:stretch>
          </p:blipFill>
          <p:spPr>
            <a:xfrm>
              <a:off x="5990909" y="2269082"/>
              <a:ext cx="6062988" cy="3704682"/>
            </a:xfrm>
            <a:prstGeom prst="rect">
              <a:avLst/>
            </a:prstGeom>
            <a:ln w="12700">
              <a:solidFill>
                <a:schemeClr val="bg1">
                  <a:lumMod val="75000"/>
                </a:schemeClr>
              </a:solidFill>
            </a:ln>
          </p:spPr>
        </p:pic>
        <p:sp>
          <p:nvSpPr>
            <p:cNvPr id="25" name="Oval 24">
              <a:extLst>
                <a:ext uri="{FF2B5EF4-FFF2-40B4-BE49-F238E27FC236}">
                  <a16:creationId xmlns:a16="http://schemas.microsoft.com/office/drawing/2014/main" id="{13D97881-B65C-47CF-BEE4-E6F649C78E1C}"/>
                </a:ext>
              </a:extLst>
            </p:cNvPr>
            <p:cNvSpPr/>
            <p:nvPr/>
          </p:nvSpPr>
          <p:spPr>
            <a:xfrm>
              <a:off x="6211147" y="2424853"/>
              <a:ext cx="1612053" cy="3368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pic>
        <p:nvPicPr>
          <p:cNvPr id="2" name="Picture 1"/>
          <p:cNvPicPr>
            <a:picLocks noChangeAspect="1"/>
          </p:cNvPicPr>
          <p:nvPr/>
        </p:nvPicPr>
        <p:blipFill>
          <a:blip r:embed="rId5"/>
          <a:stretch>
            <a:fillRect/>
          </a:stretch>
        </p:blipFill>
        <p:spPr>
          <a:xfrm>
            <a:off x="643378" y="2900863"/>
            <a:ext cx="956822" cy="775787"/>
          </a:xfrm>
          <a:prstGeom prst="rect">
            <a:avLst/>
          </a:prstGeom>
        </p:spPr>
      </p:pic>
      <p:pic>
        <p:nvPicPr>
          <p:cNvPr id="3" name="Picture 2"/>
          <p:cNvPicPr>
            <a:picLocks noChangeAspect="1"/>
          </p:cNvPicPr>
          <p:nvPr/>
        </p:nvPicPr>
        <p:blipFill>
          <a:blip r:embed="rId5"/>
          <a:stretch>
            <a:fillRect/>
          </a:stretch>
        </p:blipFill>
        <p:spPr>
          <a:xfrm>
            <a:off x="6329716" y="3751128"/>
            <a:ext cx="843717" cy="679214"/>
          </a:xfrm>
          <a:prstGeom prst="rect">
            <a:avLst/>
          </a:prstGeom>
        </p:spPr>
      </p:pic>
      <p:sp>
        <p:nvSpPr>
          <p:cNvPr id="14" name="TextBox 13"/>
          <p:cNvSpPr txBox="1"/>
          <p:nvPr/>
        </p:nvSpPr>
        <p:spPr>
          <a:xfrm>
            <a:off x="3284726" y="707628"/>
            <a:ext cx="422694" cy="369332"/>
          </a:xfrm>
          <a:prstGeom prst="rect">
            <a:avLst/>
          </a:prstGeom>
          <a:noFill/>
        </p:spPr>
        <p:txBody>
          <a:bodyPr wrap="square" rtlCol="0">
            <a:spAutoFit/>
          </a:bodyPr>
          <a:lstStyle/>
          <a:p>
            <a:r>
              <a:rPr lang="en-US" b="1" dirty="0">
                <a:solidFill>
                  <a:srgbClr val="FF0000"/>
                </a:solidFill>
              </a:rPr>
              <a:t>1</a:t>
            </a:r>
          </a:p>
        </p:txBody>
      </p:sp>
      <p:sp>
        <p:nvSpPr>
          <p:cNvPr id="15" name="TextBox 14"/>
          <p:cNvSpPr txBox="1"/>
          <p:nvPr/>
        </p:nvSpPr>
        <p:spPr>
          <a:xfrm>
            <a:off x="4420240" y="2269082"/>
            <a:ext cx="422694" cy="369332"/>
          </a:xfrm>
          <a:prstGeom prst="rect">
            <a:avLst/>
          </a:prstGeom>
          <a:noFill/>
        </p:spPr>
        <p:txBody>
          <a:bodyPr wrap="square" rtlCol="0">
            <a:spAutoFit/>
          </a:bodyPr>
          <a:lstStyle/>
          <a:p>
            <a:r>
              <a:rPr lang="en-US" b="1" dirty="0">
                <a:solidFill>
                  <a:srgbClr val="FF0000"/>
                </a:solidFill>
              </a:rPr>
              <a:t>2</a:t>
            </a:r>
          </a:p>
        </p:txBody>
      </p:sp>
      <p:sp>
        <p:nvSpPr>
          <p:cNvPr id="17" name="TextBox 16"/>
          <p:cNvSpPr txBox="1"/>
          <p:nvPr/>
        </p:nvSpPr>
        <p:spPr>
          <a:xfrm>
            <a:off x="8001639" y="2348511"/>
            <a:ext cx="422694" cy="369332"/>
          </a:xfrm>
          <a:prstGeom prst="rect">
            <a:avLst/>
          </a:prstGeom>
          <a:noFill/>
        </p:spPr>
        <p:txBody>
          <a:bodyPr wrap="square" rtlCol="0">
            <a:spAutoFit/>
          </a:bodyPr>
          <a:lstStyle/>
          <a:p>
            <a:r>
              <a:rPr lang="en-US" b="1" dirty="0">
                <a:solidFill>
                  <a:srgbClr val="FF0000"/>
                </a:solidFill>
              </a:rPr>
              <a:t>3</a:t>
            </a:r>
          </a:p>
        </p:txBody>
      </p:sp>
    </p:spTree>
    <p:extLst>
      <p:ext uri="{BB962C8B-B14F-4D97-AF65-F5344CB8AC3E}">
        <p14:creationId xmlns:p14="http://schemas.microsoft.com/office/powerpoint/2010/main" val="1176809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08BFEB-F413-418B-A992-D243947F1E7F}"/>
              </a:ext>
            </a:extLst>
          </p:cNvPr>
          <p:cNvPicPr>
            <a:picLocks noChangeAspect="1"/>
          </p:cNvPicPr>
          <p:nvPr/>
        </p:nvPicPr>
        <p:blipFill>
          <a:blip r:embed="rId3"/>
          <a:stretch>
            <a:fillRect/>
          </a:stretch>
        </p:blipFill>
        <p:spPr>
          <a:xfrm>
            <a:off x="1179571" y="764124"/>
            <a:ext cx="8736588" cy="532975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CDE4293-9FDB-4559-B706-905FB8042331}"/>
              </a:ext>
            </a:extLst>
          </p:cNvPr>
          <p:cNvSpPr txBox="1"/>
          <p:nvPr/>
        </p:nvSpPr>
        <p:spPr>
          <a:xfrm>
            <a:off x="372139" y="-15128"/>
            <a:ext cx="9314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Performance Measures</a:t>
            </a:r>
          </a:p>
        </p:txBody>
      </p:sp>
      <p:sp>
        <p:nvSpPr>
          <p:cNvPr id="2" name="Rectangle 1">
            <a:extLst>
              <a:ext uri="{FF2B5EF4-FFF2-40B4-BE49-F238E27FC236}">
                <a16:creationId xmlns:a16="http://schemas.microsoft.com/office/drawing/2014/main" id="{ED4FC8B1-F593-46BC-BDB4-FB882C8F7C8C}"/>
              </a:ext>
            </a:extLst>
          </p:cNvPr>
          <p:cNvSpPr/>
          <p:nvPr/>
        </p:nvSpPr>
        <p:spPr>
          <a:xfrm>
            <a:off x="4401298" y="2119508"/>
            <a:ext cx="2121422" cy="30485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Rectangle: Rounded Corners 7">
            <a:extLst>
              <a:ext uri="{FF2B5EF4-FFF2-40B4-BE49-F238E27FC236}">
                <a16:creationId xmlns:a16="http://schemas.microsoft.com/office/drawing/2014/main" id="{4129C144-F2EF-422C-A7A7-A5D0C6E39151}"/>
              </a:ext>
            </a:extLst>
          </p:cNvPr>
          <p:cNvSpPr/>
          <p:nvPr/>
        </p:nvSpPr>
        <p:spPr>
          <a:xfrm>
            <a:off x="10237782" y="24713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a:t>
            </a:r>
          </a:p>
        </p:txBody>
      </p:sp>
      <p:sp>
        <p:nvSpPr>
          <p:cNvPr id="5" name="Slide Number Placeholder 4">
            <a:extLst>
              <a:ext uri="{FF2B5EF4-FFF2-40B4-BE49-F238E27FC236}">
                <a16:creationId xmlns:a16="http://schemas.microsoft.com/office/drawing/2014/main" id="{F6BFB6EE-760A-4F2B-8D3C-BAD6D21DC642}"/>
              </a:ext>
            </a:extLst>
          </p:cNvPr>
          <p:cNvSpPr>
            <a:spLocks noGrp="1"/>
          </p:cNvSpPr>
          <p:nvPr>
            <p:ph type="sldNum" sz="quarter" idx="12"/>
          </p:nvPr>
        </p:nvSpPr>
        <p:spPr/>
        <p:txBody>
          <a:bodyPr/>
          <a:lstStyle/>
          <a:p>
            <a:fld id="{B70F7035-E4E1-4BB6-A0A9-EB548548B6A5}" type="slidenum">
              <a:rPr lang="en-US" smtClean="0"/>
              <a:t>15</a:t>
            </a:fld>
            <a:endParaRPr lang="en-US"/>
          </a:p>
        </p:txBody>
      </p:sp>
      <p:sp>
        <p:nvSpPr>
          <p:cNvPr id="10" name="Rectangle 9">
            <a:extLst>
              <a:ext uri="{FF2B5EF4-FFF2-40B4-BE49-F238E27FC236}">
                <a16:creationId xmlns:a16="http://schemas.microsoft.com/office/drawing/2014/main" id="{1A4FF087-D99F-450C-8128-9955AB52E714}"/>
              </a:ext>
            </a:extLst>
          </p:cNvPr>
          <p:cNvSpPr/>
          <p:nvPr/>
        </p:nvSpPr>
        <p:spPr>
          <a:xfrm>
            <a:off x="7445911" y="2119508"/>
            <a:ext cx="2070622" cy="30485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3" name="Picture 2"/>
          <p:cNvPicPr>
            <a:picLocks noChangeAspect="1"/>
          </p:cNvPicPr>
          <p:nvPr/>
        </p:nvPicPr>
        <p:blipFill>
          <a:blip r:embed="rId4"/>
          <a:stretch>
            <a:fillRect/>
          </a:stretch>
        </p:blipFill>
        <p:spPr>
          <a:xfrm>
            <a:off x="1665141" y="3348525"/>
            <a:ext cx="1254001" cy="1071075"/>
          </a:xfrm>
          <a:prstGeom prst="rect">
            <a:avLst/>
          </a:prstGeom>
        </p:spPr>
      </p:pic>
    </p:spTree>
    <p:extLst>
      <p:ext uri="{BB962C8B-B14F-4D97-AF65-F5344CB8AC3E}">
        <p14:creationId xmlns:p14="http://schemas.microsoft.com/office/powerpoint/2010/main" val="764708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F5089-C78E-44E4-9EE0-D26A6779D6EB}"/>
              </a:ext>
            </a:extLst>
          </p:cNvPr>
          <p:cNvSpPr txBox="1"/>
          <p:nvPr/>
        </p:nvSpPr>
        <p:spPr>
          <a:xfrm>
            <a:off x="233594" y="46426"/>
            <a:ext cx="9314120" cy="584775"/>
          </a:xfrm>
          <a:prstGeom prst="rect">
            <a:avLst/>
          </a:prstGeom>
          <a:noFill/>
        </p:spPr>
        <p:txBody>
          <a:bodyPr wrap="square" rtlCol="0">
            <a:spAutoFit/>
          </a:bodyPr>
          <a:lstStyle/>
          <a:p>
            <a:r>
              <a:rPr lang="en-US" sz="3200" dirty="0">
                <a:solidFill>
                  <a:schemeClr val="bg1"/>
                </a:solidFill>
                <a:latin typeface="+mj-lt"/>
              </a:rPr>
              <a:t>Sorting by Performance Measure</a:t>
            </a:r>
          </a:p>
        </p:txBody>
      </p:sp>
      <p:sp>
        <p:nvSpPr>
          <p:cNvPr id="12" name="Rectangle: Rounded Corners 11">
            <a:extLst>
              <a:ext uri="{FF2B5EF4-FFF2-40B4-BE49-F238E27FC236}">
                <a16:creationId xmlns:a16="http://schemas.microsoft.com/office/drawing/2014/main" id="{1915C9B4-0A9A-465A-84C7-5A705449F943}"/>
              </a:ext>
            </a:extLst>
          </p:cNvPr>
          <p:cNvSpPr/>
          <p:nvPr/>
        </p:nvSpPr>
        <p:spPr>
          <a:xfrm>
            <a:off x="10237782" y="24713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a:t>
            </a:r>
          </a:p>
        </p:txBody>
      </p:sp>
      <p:sp>
        <p:nvSpPr>
          <p:cNvPr id="7" name="Slide Number Placeholder 6">
            <a:extLst>
              <a:ext uri="{FF2B5EF4-FFF2-40B4-BE49-F238E27FC236}">
                <a16:creationId xmlns:a16="http://schemas.microsoft.com/office/drawing/2014/main" id="{4318B7A6-58E8-4CE1-B9DA-EE7B380C1D61}"/>
              </a:ext>
            </a:extLst>
          </p:cNvPr>
          <p:cNvSpPr>
            <a:spLocks noGrp="1"/>
          </p:cNvSpPr>
          <p:nvPr>
            <p:ph type="sldNum" sz="quarter" idx="12"/>
          </p:nvPr>
        </p:nvSpPr>
        <p:spPr/>
        <p:txBody>
          <a:bodyPr/>
          <a:lstStyle/>
          <a:p>
            <a:fld id="{B70F7035-E4E1-4BB6-A0A9-EB548548B6A5}" type="slidenum">
              <a:rPr lang="en-US" smtClean="0"/>
              <a:t>16</a:t>
            </a:fld>
            <a:endParaRPr lang="en-US"/>
          </a:p>
        </p:txBody>
      </p:sp>
      <p:grpSp>
        <p:nvGrpSpPr>
          <p:cNvPr id="15" name="Group 14">
            <a:extLst>
              <a:ext uri="{FF2B5EF4-FFF2-40B4-BE49-F238E27FC236}">
                <a16:creationId xmlns:a16="http://schemas.microsoft.com/office/drawing/2014/main" id="{8D2556DE-B2FC-40B0-9E6E-DB46728D0364}"/>
              </a:ext>
            </a:extLst>
          </p:cNvPr>
          <p:cNvGrpSpPr/>
          <p:nvPr/>
        </p:nvGrpSpPr>
        <p:grpSpPr>
          <a:xfrm>
            <a:off x="1179571" y="764124"/>
            <a:ext cx="8736588" cy="5329751"/>
            <a:chOff x="1179571" y="764124"/>
            <a:chExt cx="8736588" cy="5329751"/>
          </a:xfrm>
        </p:grpSpPr>
        <p:pic>
          <p:nvPicPr>
            <p:cNvPr id="2" name="Picture 1">
              <a:extLst>
                <a:ext uri="{FF2B5EF4-FFF2-40B4-BE49-F238E27FC236}">
                  <a16:creationId xmlns:a16="http://schemas.microsoft.com/office/drawing/2014/main" id="{10629E6D-DF8A-4BE9-99A4-BDB83392AE9D}"/>
                </a:ext>
              </a:extLst>
            </p:cNvPr>
            <p:cNvPicPr>
              <a:picLocks noChangeAspect="1"/>
            </p:cNvPicPr>
            <p:nvPr/>
          </p:nvPicPr>
          <p:blipFill>
            <a:blip r:embed="rId3"/>
            <a:stretch>
              <a:fillRect/>
            </a:stretch>
          </p:blipFill>
          <p:spPr>
            <a:xfrm>
              <a:off x="1179571" y="764124"/>
              <a:ext cx="8736588" cy="532975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48467689-B25F-482C-96F3-7D891B59E02C}"/>
                </a:ext>
              </a:extLst>
            </p:cNvPr>
            <p:cNvGrpSpPr/>
            <p:nvPr/>
          </p:nvGrpSpPr>
          <p:grpSpPr>
            <a:xfrm>
              <a:off x="3588916" y="2473351"/>
              <a:ext cx="1524427" cy="243833"/>
              <a:chOff x="3804278" y="2867353"/>
              <a:chExt cx="1450927" cy="232076"/>
            </a:xfrm>
          </p:grpSpPr>
          <p:sp>
            <p:nvSpPr>
              <p:cNvPr id="8" name="Flowchart: Connector 7">
                <a:extLst>
                  <a:ext uri="{FF2B5EF4-FFF2-40B4-BE49-F238E27FC236}">
                    <a16:creationId xmlns:a16="http://schemas.microsoft.com/office/drawing/2014/main" id="{F8F077FE-46A4-41E5-BF4E-3963DB45354B}"/>
                  </a:ext>
                </a:extLst>
              </p:cNvPr>
              <p:cNvSpPr/>
              <p:nvPr/>
            </p:nvSpPr>
            <p:spPr>
              <a:xfrm>
                <a:off x="3804278" y="2867355"/>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2A3AF983-C36D-4875-BC19-2EE91939A2F6}"/>
                  </a:ext>
                </a:extLst>
              </p:cNvPr>
              <p:cNvSpPr/>
              <p:nvPr/>
            </p:nvSpPr>
            <p:spPr>
              <a:xfrm>
                <a:off x="4410728" y="2867354"/>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1E096C4A-8595-468F-ACC8-392AB48EFBA6}"/>
                  </a:ext>
                </a:extLst>
              </p:cNvPr>
              <p:cNvSpPr/>
              <p:nvPr/>
            </p:nvSpPr>
            <p:spPr>
              <a:xfrm>
                <a:off x="5004566" y="2867353"/>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lowchart: Connector 4">
              <a:extLst>
                <a:ext uri="{FF2B5EF4-FFF2-40B4-BE49-F238E27FC236}">
                  <a16:creationId xmlns:a16="http://schemas.microsoft.com/office/drawing/2014/main" id="{FAE3F50F-D963-473B-8C09-88DF3902A131}"/>
                </a:ext>
              </a:extLst>
            </p:cNvPr>
            <p:cNvSpPr/>
            <p:nvPr/>
          </p:nvSpPr>
          <p:spPr>
            <a:xfrm>
              <a:off x="7865924" y="2473349"/>
              <a:ext cx="263336" cy="243831"/>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p:cNvPicPr>
            <a:picLocks noChangeAspect="1"/>
          </p:cNvPicPr>
          <p:nvPr/>
        </p:nvPicPr>
        <p:blipFill>
          <a:blip r:embed="rId4"/>
          <a:stretch>
            <a:fillRect/>
          </a:stretch>
        </p:blipFill>
        <p:spPr>
          <a:xfrm>
            <a:off x="1648697" y="3352800"/>
            <a:ext cx="1234203" cy="1066664"/>
          </a:xfrm>
          <a:prstGeom prst="rect">
            <a:avLst/>
          </a:prstGeom>
        </p:spPr>
      </p:pic>
    </p:spTree>
    <p:extLst>
      <p:ext uri="{BB962C8B-B14F-4D97-AF65-F5344CB8AC3E}">
        <p14:creationId xmlns:p14="http://schemas.microsoft.com/office/powerpoint/2010/main" val="49071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23BE932-A2DC-46A4-B5AA-B551C10FE281}"/>
              </a:ext>
            </a:extLst>
          </p:cNvPr>
          <p:cNvPicPr>
            <a:picLocks noChangeAspect="1"/>
          </p:cNvPicPr>
          <p:nvPr/>
        </p:nvPicPr>
        <p:blipFill rotWithShape="1">
          <a:blip r:embed="rId3">
            <a:extLst>
              <a:ext uri="{28A0092B-C50C-407E-A947-70E740481C1C}">
                <a14:useLocalDpi xmlns:a14="http://schemas.microsoft.com/office/drawing/2010/main" val="0"/>
              </a:ext>
            </a:extLst>
          </a:blip>
          <a:srcRect t="6917"/>
          <a:stretch/>
        </p:blipFill>
        <p:spPr>
          <a:xfrm>
            <a:off x="1854885" y="767212"/>
            <a:ext cx="8101915" cy="530260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173C661-0261-4812-8C51-F5A777266244}"/>
              </a:ext>
            </a:extLst>
          </p:cNvPr>
          <p:cNvGrpSpPr/>
          <p:nvPr/>
        </p:nvGrpSpPr>
        <p:grpSpPr>
          <a:xfrm>
            <a:off x="4696202" y="1653119"/>
            <a:ext cx="5338735" cy="2756765"/>
            <a:chOff x="4366420" y="1586564"/>
            <a:chExt cx="5338735" cy="2756765"/>
          </a:xfrm>
        </p:grpSpPr>
        <p:grpSp>
          <p:nvGrpSpPr>
            <p:cNvPr id="16" name="Group 15">
              <a:extLst>
                <a:ext uri="{FF2B5EF4-FFF2-40B4-BE49-F238E27FC236}">
                  <a16:creationId xmlns:a16="http://schemas.microsoft.com/office/drawing/2014/main" id="{DAE2BEC6-3BBE-4CB5-B33B-B57154E51A54}"/>
                </a:ext>
              </a:extLst>
            </p:cNvPr>
            <p:cNvGrpSpPr/>
            <p:nvPr/>
          </p:nvGrpSpPr>
          <p:grpSpPr>
            <a:xfrm>
              <a:off x="4366420" y="1586564"/>
              <a:ext cx="5338735" cy="2756765"/>
              <a:chOff x="5095601" y="1551511"/>
              <a:chExt cx="5694671" cy="3332114"/>
            </a:xfrm>
          </p:grpSpPr>
          <p:grpSp>
            <p:nvGrpSpPr>
              <p:cNvPr id="4" name="Group 3">
                <a:extLst>
                  <a:ext uri="{FF2B5EF4-FFF2-40B4-BE49-F238E27FC236}">
                    <a16:creationId xmlns:a16="http://schemas.microsoft.com/office/drawing/2014/main" id="{00443BA7-3B64-41BF-AFF8-EFABB6D0B4E9}"/>
                  </a:ext>
                </a:extLst>
              </p:cNvPr>
              <p:cNvGrpSpPr/>
              <p:nvPr/>
            </p:nvGrpSpPr>
            <p:grpSpPr>
              <a:xfrm>
                <a:off x="5095601" y="1551511"/>
                <a:ext cx="4079251" cy="1318720"/>
                <a:chOff x="4290140" y="1656096"/>
                <a:chExt cx="4079251" cy="1318720"/>
              </a:xfrm>
            </p:grpSpPr>
            <p:sp>
              <p:nvSpPr>
                <p:cNvPr id="6" name="Arrow: Right 5">
                  <a:extLst>
                    <a:ext uri="{FF2B5EF4-FFF2-40B4-BE49-F238E27FC236}">
                      <a16:creationId xmlns:a16="http://schemas.microsoft.com/office/drawing/2014/main" id="{96BBDBDC-4222-4177-829F-B82D15AFCC54}"/>
                    </a:ext>
                  </a:extLst>
                </p:cNvPr>
                <p:cNvSpPr/>
                <p:nvPr/>
              </p:nvSpPr>
              <p:spPr>
                <a:xfrm>
                  <a:off x="5411554" y="1656096"/>
                  <a:ext cx="1425765" cy="3168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Reporting Category</a:t>
                  </a:r>
                </a:p>
              </p:txBody>
            </p:sp>
            <p:sp>
              <p:nvSpPr>
                <p:cNvPr id="7" name="Arrow: Right 6">
                  <a:extLst>
                    <a:ext uri="{FF2B5EF4-FFF2-40B4-BE49-F238E27FC236}">
                      <a16:creationId xmlns:a16="http://schemas.microsoft.com/office/drawing/2014/main" id="{3EF9997C-3CBF-4740-B79C-255180C3E689}"/>
                    </a:ext>
                  </a:extLst>
                </p:cNvPr>
                <p:cNvSpPr/>
                <p:nvPr/>
              </p:nvSpPr>
              <p:spPr>
                <a:xfrm>
                  <a:off x="6397690" y="1972969"/>
                  <a:ext cx="1971701" cy="3168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Standard Cluster</a:t>
                  </a:r>
                </a:p>
              </p:txBody>
            </p:sp>
            <p:sp>
              <p:nvSpPr>
                <p:cNvPr id="9" name="Arrow: Right 8">
                  <a:extLst>
                    <a:ext uri="{FF2B5EF4-FFF2-40B4-BE49-F238E27FC236}">
                      <a16:creationId xmlns:a16="http://schemas.microsoft.com/office/drawing/2014/main" id="{3DFD3AC2-9A70-4DFB-BA3F-4AA290BDE74D}"/>
                    </a:ext>
                  </a:extLst>
                </p:cNvPr>
                <p:cNvSpPr/>
                <p:nvPr/>
              </p:nvSpPr>
              <p:spPr>
                <a:xfrm>
                  <a:off x="4290140" y="2657945"/>
                  <a:ext cx="1671669" cy="3168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Measurement Sub-columns</a:t>
                  </a:r>
                </a:p>
              </p:txBody>
            </p:sp>
          </p:grpSp>
          <p:sp>
            <p:nvSpPr>
              <p:cNvPr id="15" name="Flowchart: Connector 14">
                <a:extLst>
                  <a:ext uri="{FF2B5EF4-FFF2-40B4-BE49-F238E27FC236}">
                    <a16:creationId xmlns:a16="http://schemas.microsoft.com/office/drawing/2014/main" id="{C0187205-EB9F-4356-8A9A-31C01E8C0DC5}"/>
                  </a:ext>
                </a:extLst>
              </p:cNvPr>
              <p:cNvSpPr/>
              <p:nvPr/>
            </p:nvSpPr>
            <p:spPr>
              <a:xfrm>
                <a:off x="10290741" y="4354033"/>
                <a:ext cx="499531" cy="529592"/>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Arrow: Right 25">
              <a:extLst>
                <a:ext uri="{FF2B5EF4-FFF2-40B4-BE49-F238E27FC236}">
                  <a16:creationId xmlns:a16="http://schemas.microsoft.com/office/drawing/2014/main" id="{61D4E999-857B-4E8C-921F-110F7672830B}"/>
                </a:ext>
              </a:extLst>
            </p:cNvPr>
            <p:cNvSpPr/>
            <p:nvPr/>
          </p:nvSpPr>
          <p:spPr>
            <a:xfrm>
              <a:off x="7310449" y="2076338"/>
              <a:ext cx="1065608" cy="2621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Standards</a:t>
              </a:r>
            </a:p>
          </p:txBody>
        </p:sp>
      </p:grpSp>
      <p:sp>
        <p:nvSpPr>
          <p:cNvPr id="2" name="Title 1">
            <a:extLst>
              <a:ext uri="{FF2B5EF4-FFF2-40B4-BE49-F238E27FC236}">
                <a16:creationId xmlns:a16="http://schemas.microsoft.com/office/drawing/2014/main" id="{0D8D1102-5A9B-4F65-BFA8-44BDD05BDB22}"/>
              </a:ext>
            </a:extLst>
          </p:cNvPr>
          <p:cNvSpPr>
            <a:spLocks noGrp="1"/>
          </p:cNvSpPr>
          <p:nvPr>
            <p:ph type="title"/>
          </p:nvPr>
        </p:nvSpPr>
        <p:spPr>
          <a:xfrm>
            <a:off x="315019" y="81829"/>
            <a:ext cx="11016200" cy="518012"/>
          </a:xfrm>
        </p:spPr>
        <p:txBody>
          <a:bodyPr>
            <a:normAutofit/>
          </a:bodyPr>
          <a:lstStyle/>
          <a:p>
            <a:r>
              <a:rPr lang="en-US" dirty="0"/>
              <a:t>The Standard Measures Report for Adaptive </a:t>
            </a:r>
            <a:r>
              <a:rPr lang="en-US" dirty="0" err="1"/>
              <a:t>Summatives</a:t>
            </a:r>
            <a:endParaRPr lang="en-US" dirty="0"/>
          </a:p>
        </p:txBody>
      </p:sp>
      <p:sp>
        <p:nvSpPr>
          <p:cNvPr id="27" name="Rectangle: Rounded Corners 26">
            <a:extLst>
              <a:ext uri="{FF2B5EF4-FFF2-40B4-BE49-F238E27FC236}">
                <a16:creationId xmlns:a16="http://schemas.microsoft.com/office/drawing/2014/main" id="{33D9619C-709D-4F32-A330-9061C6C38BCB}"/>
              </a:ext>
            </a:extLst>
          </p:cNvPr>
          <p:cNvSpPr/>
          <p:nvPr/>
        </p:nvSpPr>
        <p:spPr>
          <a:xfrm>
            <a:off x="10411415" y="203905"/>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4 SUM ELA</a:t>
            </a:r>
          </a:p>
        </p:txBody>
      </p:sp>
      <p:sp>
        <p:nvSpPr>
          <p:cNvPr id="8" name="Slide Number Placeholder 7">
            <a:extLst>
              <a:ext uri="{FF2B5EF4-FFF2-40B4-BE49-F238E27FC236}">
                <a16:creationId xmlns:a16="http://schemas.microsoft.com/office/drawing/2014/main" id="{ED2D2CDA-9D17-40C0-B6FB-3899334BA0EC}"/>
              </a:ext>
            </a:extLst>
          </p:cNvPr>
          <p:cNvSpPr>
            <a:spLocks noGrp="1"/>
          </p:cNvSpPr>
          <p:nvPr>
            <p:ph type="sldNum" sz="quarter" idx="10"/>
          </p:nvPr>
        </p:nvSpPr>
        <p:spPr/>
        <p:txBody>
          <a:bodyPr/>
          <a:lstStyle/>
          <a:p>
            <a:pPr algn="r"/>
            <a:fld id="{F3477EC8-074D-41C4-94AE-E9EA7CEEA348}" type="slidenum">
              <a:rPr lang="en-US" smtClean="0"/>
              <a:pPr algn="r"/>
              <a:t>17</a:t>
            </a:fld>
            <a:endParaRPr lang="en-US" dirty="0"/>
          </a:p>
        </p:txBody>
      </p:sp>
      <p:pic>
        <p:nvPicPr>
          <p:cNvPr id="10" name="Picture 9"/>
          <p:cNvPicPr>
            <a:picLocks noChangeAspect="1"/>
          </p:cNvPicPr>
          <p:nvPr/>
        </p:nvPicPr>
        <p:blipFill>
          <a:blip r:embed="rId4"/>
          <a:stretch>
            <a:fillRect/>
          </a:stretch>
        </p:blipFill>
        <p:spPr>
          <a:xfrm>
            <a:off x="2350829" y="3183027"/>
            <a:ext cx="1362429" cy="1136253"/>
          </a:xfrm>
          <a:prstGeom prst="rect">
            <a:avLst/>
          </a:prstGeom>
        </p:spPr>
      </p:pic>
      <p:sp>
        <p:nvSpPr>
          <p:cNvPr id="11" name="Speech Bubble: Rectangle 10"/>
          <p:cNvSpPr/>
          <p:nvPr/>
        </p:nvSpPr>
        <p:spPr>
          <a:xfrm>
            <a:off x="115539" y="1765951"/>
            <a:ext cx="1751186" cy="2031325"/>
          </a:xfrm>
          <a:prstGeom prst="wedgeRectCallout">
            <a:avLst>
              <a:gd name="adj1" fmla="val 348215"/>
              <a:gd name="adj2" fmla="val -3687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TextBox 11"/>
          <p:cNvSpPr txBox="1"/>
          <p:nvPr/>
        </p:nvSpPr>
        <p:spPr>
          <a:xfrm>
            <a:off x="193676" y="1765951"/>
            <a:ext cx="1971800" cy="1477328"/>
          </a:xfrm>
          <a:prstGeom prst="rect">
            <a:avLst/>
          </a:prstGeom>
          <a:noFill/>
        </p:spPr>
        <p:txBody>
          <a:bodyPr wrap="square" lIns="91440" tIns="45720" rIns="91440" bIns="45720" rtlCol="0" anchor="t">
            <a:spAutoFit/>
          </a:bodyPr>
          <a:lstStyle/>
          <a:p>
            <a:r>
              <a:rPr lang="en-US" dirty="0">
                <a:latin typeface="Arial"/>
                <a:cs typeface="Arial"/>
              </a:rPr>
              <a:t>Standards may be grouped into clusters </a:t>
            </a:r>
            <a:br>
              <a:rPr lang="en-US" dirty="0">
                <a:latin typeface="Arial"/>
                <a:cs typeface="Arial"/>
              </a:rPr>
            </a:br>
            <a:r>
              <a:rPr lang="en-US" dirty="0">
                <a:latin typeface="Arial"/>
                <a:cs typeface="Arial"/>
              </a:rPr>
              <a:t>(sometimes called targets). </a:t>
            </a:r>
            <a:endParaRPr lang="en-US" dirty="0"/>
          </a:p>
        </p:txBody>
      </p:sp>
    </p:spTree>
    <p:extLst>
      <p:ext uri="{BB962C8B-B14F-4D97-AF65-F5344CB8AC3E}">
        <p14:creationId xmlns:p14="http://schemas.microsoft.com/office/powerpoint/2010/main" val="2884136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349135" y="1100617"/>
            <a:ext cx="11337925" cy="4618262"/>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7"/>
          </p:nvPr>
        </p:nvSpPr>
        <p:spPr/>
        <p:txBody>
          <a:bodyPr/>
          <a:lstStyle/>
          <a:p>
            <a:fld id="{58AE716E-68DD-2249-A7FA-8AEF0B14DF81}" type="slidenum">
              <a:rPr lang="en-US" smtClean="0"/>
              <a:pPr/>
              <a:t>18</a:t>
            </a:fld>
            <a:endParaRPr lang="en-US"/>
          </a:p>
        </p:txBody>
      </p:sp>
      <p:sp>
        <p:nvSpPr>
          <p:cNvPr id="5" name="Title 4"/>
          <p:cNvSpPr>
            <a:spLocks noGrp="1"/>
          </p:cNvSpPr>
          <p:nvPr>
            <p:ph type="title"/>
          </p:nvPr>
        </p:nvSpPr>
        <p:spPr/>
        <p:txBody>
          <a:bodyPr>
            <a:normAutofit/>
          </a:bodyPr>
          <a:lstStyle/>
          <a:p>
            <a:r>
              <a:rPr lang="en-US" dirty="0"/>
              <a:t>Standard Measures for Adaptive NGSS Tests</a:t>
            </a:r>
          </a:p>
        </p:txBody>
      </p:sp>
      <p:sp>
        <p:nvSpPr>
          <p:cNvPr id="7" name="Rectangle 6"/>
          <p:cNvSpPr/>
          <p:nvPr/>
        </p:nvSpPr>
        <p:spPr>
          <a:xfrm>
            <a:off x="6068291" y="2967644"/>
            <a:ext cx="1845425" cy="23940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267285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095" y="147193"/>
            <a:ext cx="11016200" cy="518012"/>
          </a:xfrm>
        </p:spPr>
        <p:txBody>
          <a:bodyPr>
            <a:noAutofit/>
          </a:bodyPr>
          <a:lstStyle/>
          <a:p>
            <a:r>
              <a:rPr lang="en-US" dirty="0"/>
              <a:t>Standard Measurement Columns—Weak or Strong?</a:t>
            </a:r>
          </a:p>
        </p:txBody>
      </p:sp>
      <p:sp>
        <p:nvSpPr>
          <p:cNvPr id="6" name="Slide Number Placeholder 5">
            <a:extLst>
              <a:ext uri="{FF2B5EF4-FFF2-40B4-BE49-F238E27FC236}">
                <a16:creationId xmlns:a16="http://schemas.microsoft.com/office/drawing/2014/main" id="{6E6E6A6D-13A6-469B-AAEB-13593046C15F}"/>
              </a:ext>
            </a:extLst>
          </p:cNvPr>
          <p:cNvSpPr>
            <a:spLocks noGrp="1"/>
          </p:cNvSpPr>
          <p:nvPr>
            <p:ph type="sldNum" sz="quarter" idx="10"/>
          </p:nvPr>
        </p:nvSpPr>
        <p:spPr/>
        <p:txBody>
          <a:bodyPr/>
          <a:lstStyle/>
          <a:p>
            <a:pPr algn="r"/>
            <a:fld id="{F3477EC8-074D-41C4-94AE-E9EA7CEEA348}" type="slidenum">
              <a:rPr lang="en-US" smtClean="0"/>
              <a:pPr algn="r"/>
              <a:t>19</a:t>
            </a:fld>
            <a:endParaRPr lang="en-US" dirty="0"/>
          </a:p>
        </p:txBody>
      </p:sp>
      <p:pic>
        <p:nvPicPr>
          <p:cNvPr id="4" name="Picture 3">
            <a:extLst>
              <a:ext uri="{FF2B5EF4-FFF2-40B4-BE49-F238E27FC236}">
                <a16:creationId xmlns:a16="http://schemas.microsoft.com/office/drawing/2014/main" id="{384C977B-6D57-4CE8-850A-2BF88442376E}"/>
              </a:ext>
            </a:extLst>
          </p:cNvPr>
          <p:cNvPicPr>
            <a:picLocks noChangeAspect="1"/>
          </p:cNvPicPr>
          <p:nvPr/>
        </p:nvPicPr>
        <p:blipFill rotWithShape="1">
          <a:blip r:embed="rId3"/>
          <a:srcRect l="-1" r="173"/>
          <a:stretch/>
        </p:blipFill>
        <p:spPr>
          <a:xfrm>
            <a:off x="206906" y="945015"/>
            <a:ext cx="6135705" cy="267431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8B9AE6B-4E56-4477-88FD-ED32FB523918}"/>
              </a:ext>
            </a:extLst>
          </p:cNvPr>
          <p:cNvPicPr>
            <a:picLocks noChangeAspect="1"/>
          </p:cNvPicPr>
          <p:nvPr/>
        </p:nvPicPr>
        <p:blipFill>
          <a:blip r:embed="rId4"/>
          <a:stretch>
            <a:fillRect/>
          </a:stretch>
        </p:blipFill>
        <p:spPr>
          <a:xfrm>
            <a:off x="4477267" y="1778232"/>
            <a:ext cx="7169788" cy="435163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6F67CE1B-658F-44AC-8D7C-25E21558B6D5}"/>
              </a:ext>
            </a:extLst>
          </p:cNvPr>
          <p:cNvSpPr/>
          <p:nvPr/>
        </p:nvSpPr>
        <p:spPr>
          <a:xfrm>
            <a:off x="10438509" y="299890"/>
            <a:ext cx="1599367"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a:t>
            </a:r>
          </a:p>
        </p:txBody>
      </p:sp>
      <p:pic>
        <p:nvPicPr>
          <p:cNvPr id="2" name="Picture 1"/>
          <p:cNvPicPr>
            <a:picLocks noChangeAspect="1"/>
          </p:cNvPicPr>
          <p:nvPr/>
        </p:nvPicPr>
        <p:blipFill>
          <a:blip r:embed="rId5"/>
          <a:stretch>
            <a:fillRect/>
          </a:stretch>
        </p:blipFill>
        <p:spPr>
          <a:xfrm>
            <a:off x="505010" y="2502195"/>
            <a:ext cx="779494" cy="637954"/>
          </a:xfrm>
          <a:prstGeom prst="rect">
            <a:avLst/>
          </a:prstGeom>
        </p:spPr>
      </p:pic>
      <p:pic>
        <p:nvPicPr>
          <p:cNvPr id="5" name="Picture 4"/>
          <p:cNvPicPr>
            <a:picLocks noChangeAspect="1"/>
          </p:cNvPicPr>
          <p:nvPr/>
        </p:nvPicPr>
        <p:blipFill>
          <a:blip r:embed="rId5"/>
          <a:stretch>
            <a:fillRect/>
          </a:stretch>
        </p:blipFill>
        <p:spPr>
          <a:xfrm>
            <a:off x="4873222" y="3899137"/>
            <a:ext cx="1038482" cy="833217"/>
          </a:xfrm>
          <a:prstGeom prst="rect">
            <a:avLst/>
          </a:prstGeom>
        </p:spPr>
      </p:pic>
    </p:spTree>
    <p:extLst>
      <p:ext uri="{BB962C8B-B14F-4D97-AF65-F5344CB8AC3E}">
        <p14:creationId xmlns:p14="http://schemas.microsoft.com/office/powerpoint/2010/main" val="3710086501"/>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991" y="794172"/>
            <a:ext cx="11016200" cy="1037440"/>
          </a:xfrm>
          <a:ln w="28575">
            <a:noFill/>
          </a:ln>
        </p:spPr>
        <p:txBody>
          <a:bodyPr>
            <a:normAutofit/>
          </a:bodyPr>
          <a:lstStyle/>
          <a:p>
            <a:pPr algn="ctr"/>
            <a:r>
              <a:rPr lang="en-US" altLang="en-US" sz="1800" dirty="0">
                <a:solidFill>
                  <a:schemeClr val="tx1">
                    <a:lumMod val="50000"/>
                  </a:schemeClr>
                </a:solidFill>
              </a:rPr>
              <a:t>1. Scalable—designed to handle lots of data and more features over time,  2</a:t>
            </a:r>
            <a:r>
              <a:rPr lang="en-US" altLang="en-US" sz="1800" i="1" dirty="0">
                <a:solidFill>
                  <a:schemeClr val="tx1">
                    <a:lumMod val="50000"/>
                  </a:schemeClr>
                </a:solidFill>
              </a:rPr>
              <a:t>. </a:t>
            </a:r>
            <a:r>
              <a:rPr lang="en-US" altLang="en-US" sz="1800" dirty="0">
                <a:solidFill>
                  <a:schemeClr val="tx1">
                    <a:lumMod val="50000"/>
                  </a:schemeClr>
                </a:solidFill>
              </a:rPr>
              <a:t>Accessible on different devices and by different user types</a:t>
            </a:r>
            <a:endParaRPr lang="en-US" altLang="en-US" sz="1800" i="1" dirty="0">
              <a:solidFill>
                <a:schemeClr val="tx1">
                  <a:lumMod val="50000"/>
                </a:schemeClr>
              </a:solidFill>
            </a:endParaRPr>
          </a:p>
        </p:txBody>
      </p:sp>
      <p:sp>
        <p:nvSpPr>
          <p:cNvPr id="3" name="Title 2"/>
          <p:cNvSpPr>
            <a:spLocks noGrp="1"/>
          </p:cNvSpPr>
          <p:nvPr>
            <p:ph type="title"/>
          </p:nvPr>
        </p:nvSpPr>
        <p:spPr/>
        <p:txBody>
          <a:bodyPr>
            <a:noAutofit/>
          </a:bodyPr>
          <a:lstStyle/>
          <a:p>
            <a:r>
              <a:rPr lang="en-US" dirty="0"/>
              <a:t>Purpose of the Improved Centralized Reporting System</a:t>
            </a:r>
          </a:p>
        </p:txBody>
      </p:sp>
      <p:sp>
        <p:nvSpPr>
          <p:cNvPr id="5" name="Slide Number Placeholder 4">
            <a:extLst>
              <a:ext uri="{FF2B5EF4-FFF2-40B4-BE49-F238E27FC236}">
                <a16:creationId xmlns:a16="http://schemas.microsoft.com/office/drawing/2014/main" id="{3D8FC038-8322-44B3-A699-5E5B74E99AD5}"/>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13" name="Picture 12" descr="A screenshot of a cell phone&#10;&#10;Description automatically generated">
            <a:extLst>
              <a:ext uri="{FF2B5EF4-FFF2-40B4-BE49-F238E27FC236}">
                <a16:creationId xmlns:a16="http://schemas.microsoft.com/office/drawing/2014/main" id="{689C940D-0029-4214-91DF-66EA1BA3A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09" y="1574336"/>
            <a:ext cx="10107820" cy="45461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0786194"/>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3BD91E-BF9B-4EA4-91A6-2274EA25D89D}"/>
              </a:ext>
            </a:extLst>
          </p:cNvPr>
          <p:cNvSpPr>
            <a:spLocks noGrp="1"/>
          </p:cNvSpPr>
          <p:nvPr>
            <p:ph type="title"/>
          </p:nvPr>
        </p:nvSpPr>
        <p:spPr/>
        <p:txBody>
          <a:bodyPr>
            <a:normAutofit/>
          </a:bodyPr>
          <a:lstStyle/>
          <a:p>
            <a:r>
              <a:rPr lang="en-US" dirty="0"/>
              <a:t>Standard Measurement Columns (cont.)</a:t>
            </a:r>
          </a:p>
        </p:txBody>
      </p:sp>
      <p:sp>
        <p:nvSpPr>
          <p:cNvPr id="23" name="Rectangle: Rounded Corners 22">
            <a:extLst>
              <a:ext uri="{FF2B5EF4-FFF2-40B4-BE49-F238E27FC236}">
                <a16:creationId xmlns:a16="http://schemas.microsoft.com/office/drawing/2014/main" id="{F86A06F4-B0BC-4300-99F9-881C95949964}"/>
              </a:ext>
            </a:extLst>
          </p:cNvPr>
          <p:cNvSpPr/>
          <p:nvPr/>
        </p:nvSpPr>
        <p:spPr>
          <a:xfrm>
            <a:off x="9055948" y="247135"/>
            <a:ext cx="2781202" cy="27386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SUM ELA/Grade 4 SUM MATH</a:t>
            </a:r>
          </a:p>
        </p:txBody>
      </p:sp>
      <p:sp>
        <p:nvSpPr>
          <p:cNvPr id="2" name="Slide Number Placeholder 1">
            <a:extLst>
              <a:ext uri="{FF2B5EF4-FFF2-40B4-BE49-F238E27FC236}">
                <a16:creationId xmlns:a16="http://schemas.microsoft.com/office/drawing/2014/main" id="{14E26BF7-A278-47A1-972C-B7D4A02DDACF}"/>
              </a:ext>
            </a:extLst>
          </p:cNvPr>
          <p:cNvSpPr>
            <a:spLocks noGrp="1"/>
          </p:cNvSpPr>
          <p:nvPr>
            <p:ph type="sldNum" sz="quarter" idx="10"/>
          </p:nvPr>
        </p:nvSpPr>
        <p:spPr/>
        <p:txBody>
          <a:bodyPr/>
          <a:lstStyle/>
          <a:p>
            <a:pPr algn="r"/>
            <a:fld id="{F3477EC8-074D-41C4-94AE-E9EA7CEEA348}" type="slidenum">
              <a:rPr lang="en-US" smtClean="0"/>
              <a:pPr algn="r"/>
              <a:t>20</a:t>
            </a:fld>
            <a:endParaRPr lang="en-US" dirty="0"/>
          </a:p>
        </p:txBody>
      </p:sp>
      <p:pic>
        <p:nvPicPr>
          <p:cNvPr id="3" name="Picture 2">
            <a:extLst>
              <a:ext uri="{FF2B5EF4-FFF2-40B4-BE49-F238E27FC236}">
                <a16:creationId xmlns:a16="http://schemas.microsoft.com/office/drawing/2014/main" id="{F76B1471-C922-458F-BA41-07511CCB6D6F}"/>
              </a:ext>
            </a:extLst>
          </p:cNvPr>
          <p:cNvPicPr>
            <a:picLocks noChangeAspect="1"/>
          </p:cNvPicPr>
          <p:nvPr/>
        </p:nvPicPr>
        <p:blipFill>
          <a:blip r:embed="rId3"/>
          <a:stretch>
            <a:fillRect/>
          </a:stretch>
        </p:blipFill>
        <p:spPr>
          <a:xfrm>
            <a:off x="1339732" y="765147"/>
            <a:ext cx="8839439" cy="539005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1838824" y="3392194"/>
            <a:ext cx="1249433" cy="1055009"/>
          </a:xfrm>
          <a:prstGeom prst="rect">
            <a:avLst/>
          </a:prstGeom>
        </p:spPr>
      </p:pic>
    </p:spTree>
    <p:extLst>
      <p:ext uri="{BB962C8B-B14F-4D97-AF65-F5344CB8AC3E}">
        <p14:creationId xmlns:p14="http://schemas.microsoft.com/office/powerpoint/2010/main" val="3958626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B907BBF6-A162-4EC7-AFCA-29AE27B7D6CA}"/>
              </a:ext>
            </a:extLst>
          </p:cNvPr>
          <p:cNvPicPr>
            <a:picLocks noChangeAspect="1"/>
          </p:cNvPicPr>
          <p:nvPr/>
        </p:nvPicPr>
        <p:blipFill rotWithShape="1">
          <a:blip r:embed="rId3">
            <a:extLst>
              <a:ext uri="{28A0092B-C50C-407E-A947-70E740481C1C}">
                <a14:useLocalDpi xmlns:a14="http://schemas.microsoft.com/office/drawing/2010/main" val="0"/>
              </a:ext>
            </a:extLst>
          </a:blip>
          <a:srcRect b="1092"/>
          <a:stretch/>
        </p:blipFill>
        <p:spPr>
          <a:xfrm>
            <a:off x="1455938" y="799269"/>
            <a:ext cx="9126253" cy="52912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56D7F62-75E9-41F6-84E8-EC61BAF19254}"/>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Writing Dimensions</a:t>
            </a:r>
          </a:p>
        </p:txBody>
      </p:sp>
      <p:sp>
        <p:nvSpPr>
          <p:cNvPr id="8" name="Oval 7">
            <a:extLst>
              <a:ext uri="{FF2B5EF4-FFF2-40B4-BE49-F238E27FC236}">
                <a16:creationId xmlns:a16="http://schemas.microsoft.com/office/drawing/2014/main" id="{80691681-1362-412A-A066-5A6B3DF6C191}"/>
              </a:ext>
            </a:extLst>
          </p:cNvPr>
          <p:cNvSpPr/>
          <p:nvPr/>
        </p:nvSpPr>
        <p:spPr>
          <a:xfrm>
            <a:off x="6179338" y="1875227"/>
            <a:ext cx="272065" cy="1250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2" name="Slide Number Placeholder 1">
            <a:extLst>
              <a:ext uri="{FF2B5EF4-FFF2-40B4-BE49-F238E27FC236}">
                <a16:creationId xmlns:a16="http://schemas.microsoft.com/office/drawing/2014/main" id="{68B19F8A-FBC2-4924-B266-7B294D1E2C61}"/>
              </a:ext>
            </a:extLst>
          </p:cNvPr>
          <p:cNvSpPr>
            <a:spLocks noGrp="1"/>
          </p:cNvSpPr>
          <p:nvPr>
            <p:ph type="sldNum" sz="quarter" idx="12"/>
          </p:nvPr>
        </p:nvSpPr>
        <p:spPr/>
        <p:txBody>
          <a:bodyPr/>
          <a:lstStyle/>
          <a:p>
            <a:fld id="{75173E23-C2B5-4929-BCF1-B99F4FA23982}" type="slidenum">
              <a:rPr lang="en-US" smtClean="0"/>
              <a:t>21</a:t>
            </a:fld>
            <a:endParaRPr lang="en-US"/>
          </a:p>
        </p:txBody>
      </p:sp>
      <p:pic>
        <p:nvPicPr>
          <p:cNvPr id="3" name="Picture 2"/>
          <p:cNvPicPr>
            <a:picLocks noChangeAspect="1"/>
          </p:cNvPicPr>
          <p:nvPr/>
        </p:nvPicPr>
        <p:blipFill rotWithShape="1">
          <a:blip r:embed="rId4"/>
          <a:srcRect t="31455"/>
          <a:stretch/>
        </p:blipFill>
        <p:spPr>
          <a:xfrm>
            <a:off x="2034540" y="3556000"/>
            <a:ext cx="1481919" cy="846264"/>
          </a:xfrm>
          <a:prstGeom prst="rect">
            <a:avLst/>
          </a:prstGeom>
        </p:spPr>
      </p:pic>
    </p:spTree>
    <p:extLst>
      <p:ext uri="{BB962C8B-B14F-4D97-AF65-F5344CB8AC3E}">
        <p14:creationId xmlns:p14="http://schemas.microsoft.com/office/powerpoint/2010/main" val="995216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23A4F-8B13-4423-B84A-9A1588B5D30D}"/>
              </a:ext>
            </a:extLst>
          </p:cNvPr>
          <p:cNvSpPr>
            <a:spLocks noGrp="1"/>
          </p:cNvSpPr>
          <p:nvPr>
            <p:ph type="title"/>
          </p:nvPr>
        </p:nvSpPr>
        <p:spPr/>
        <p:txBody>
          <a:bodyPr/>
          <a:lstStyle/>
          <a:p>
            <a:r>
              <a:rPr lang="en-US" dirty="0"/>
              <a:t>Writing Dimensions—Information Legends</a:t>
            </a:r>
          </a:p>
        </p:txBody>
      </p:sp>
      <p:sp>
        <p:nvSpPr>
          <p:cNvPr id="2" name="Slide Number Placeholder 1">
            <a:extLst>
              <a:ext uri="{FF2B5EF4-FFF2-40B4-BE49-F238E27FC236}">
                <a16:creationId xmlns:a16="http://schemas.microsoft.com/office/drawing/2014/main" id="{B8F3E975-915A-42EB-AD7B-5EC9186C1EEF}"/>
              </a:ext>
            </a:extLst>
          </p:cNvPr>
          <p:cNvSpPr>
            <a:spLocks noGrp="1"/>
          </p:cNvSpPr>
          <p:nvPr>
            <p:ph type="sldNum" sz="quarter" idx="11"/>
          </p:nvPr>
        </p:nvSpPr>
        <p:spPr/>
        <p:txBody>
          <a:bodyPr/>
          <a:lstStyle/>
          <a:p>
            <a:fld id="{58AE716E-68DD-2249-A7FA-8AEF0B14DF81}" type="slidenum">
              <a:rPr lang="en-US" smtClean="0"/>
              <a:pPr/>
              <a:t>22</a:t>
            </a:fld>
            <a:endParaRPr lang="en-US" dirty="0"/>
          </a:p>
        </p:txBody>
      </p:sp>
      <p:pic>
        <p:nvPicPr>
          <p:cNvPr id="5" name="Picture 4">
            <a:extLst>
              <a:ext uri="{FF2B5EF4-FFF2-40B4-BE49-F238E27FC236}">
                <a16:creationId xmlns:a16="http://schemas.microsoft.com/office/drawing/2014/main" id="{CD62B8BE-B2F5-4D53-9679-4FBAD202B4E9}"/>
              </a:ext>
            </a:extLst>
          </p:cNvPr>
          <p:cNvPicPr>
            <a:picLocks noChangeAspect="1"/>
          </p:cNvPicPr>
          <p:nvPr/>
        </p:nvPicPr>
        <p:blipFill rotWithShape="1">
          <a:blip r:embed="rId3">
            <a:extLst>
              <a:ext uri="{28A0092B-C50C-407E-A947-70E740481C1C}">
                <a14:useLocalDpi xmlns:a14="http://schemas.microsoft.com/office/drawing/2010/main" val="0"/>
              </a:ext>
            </a:extLst>
          </a:blip>
          <a:srcRect b="1276"/>
          <a:stretch/>
        </p:blipFill>
        <p:spPr>
          <a:xfrm>
            <a:off x="909554" y="816637"/>
            <a:ext cx="9153214" cy="52645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4"/>
          <a:srcRect t="30456"/>
          <a:stretch/>
        </p:blipFill>
        <p:spPr>
          <a:xfrm>
            <a:off x="1512741" y="3537820"/>
            <a:ext cx="1408260" cy="846409"/>
          </a:xfrm>
          <a:prstGeom prst="rect">
            <a:avLst/>
          </a:prstGeom>
        </p:spPr>
      </p:pic>
    </p:spTree>
    <p:extLst>
      <p:ext uri="{BB962C8B-B14F-4D97-AF65-F5344CB8AC3E}">
        <p14:creationId xmlns:p14="http://schemas.microsoft.com/office/powerpoint/2010/main" val="1950749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28CDEF4E-5FA8-4B50-A502-7847EB5A9CF5}"/>
              </a:ext>
            </a:extLst>
          </p:cNvPr>
          <p:cNvPicPr>
            <a:picLocks noChangeAspect="1"/>
          </p:cNvPicPr>
          <p:nvPr/>
        </p:nvPicPr>
        <p:blipFill rotWithShape="1">
          <a:blip r:embed="rId3">
            <a:extLst>
              <a:ext uri="{28A0092B-C50C-407E-A947-70E740481C1C}">
                <a14:useLocalDpi xmlns:a14="http://schemas.microsoft.com/office/drawing/2010/main" val="0"/>
              </a:ext>
            </a:extLst>
          </a:blip>
          <a:srcRect b="923"/>
          <a:stretch/>
        </p:blipFill>
        <p:spPr>
          <a:xfrm>
            <a:off x="1334662" y="817024"/>
            <a:ext cx="9247529" cy="537071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EABD0CB1-C25B-42C4-8F68-5538791888F4}"/>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Writing Dimensions—High and Low Point Values</a:t>
            </a:r>
          </a:p>
        </p:txBody>
      </p:sp>
      <p:grpSp>
        <p:nvGrpSpPr>
          <p:cNvPr id="15" name="Group 14">
            <a:extLst>
              <a:ext uri="{FF2B5EF4-FFF2-40B4-BE49-F238E27FC236}">
                <a16:creationId xmlns:a16="http://schemas.microsoft.com/office/drawing/2014/main" id="{7538F3C0-D942-4C3E-9C83-2976B41CDA03}"/>
              </a:ext>
            </a:extLst>
          </p:cNvPr>
          <p:cNvGrpSpPr/>
          <p:nvPr/>
        </p:nvGrpSpPr>
        <p:grpSpPr>
          <a:xfrm>
            <a:off x="6262009" y="3932542"/>
            <a:ext cx="3718053" cy="1941792"/>
            <a:chOff x="5374385" y="4097853"/>
            <a:chExt cx="3718053" cy="1941792"/>
          </a:xfrm>
          <a:effectLst>
            <a:outerShdw blurRad="50800" dist="38100" dir="2700000" algn="tl" rotWithShape="0">
              <a:prstClr val="black">
                <a:alpha val="40000"/>
              </a:prstClr>
            </a:outerShdw>
          </a:effectLst>
        </p:grpSpPr>
        <p:sp>
          <p:nvSpPr>
            <p:cNvPr id="5" name="Flowchart: Connector 4">
              <a:extLst>
                <a:ext uri="{FF2B5EF4-FFF2-40B4-BE49-F238E27FC236}">
                  <a16:creationId xmlns:a16="http://schemas.microsoft.com/office/drawing/2014/main" id="{5A43EB61-40AF-4780-943D-0DA57551AB94}"/>
                </a:ext>
              </a:extLst>
            </p:cNvPr>
            <p:cNvSpPr/>
            <p:nvPr/>
          </p:nvSpPr>
          <p:spPr>
            <a:xfrm>
              <a:off x="8304588" y="5361270"/>
              <a:ext cx="668837" cy="6783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Arrow: Left 5">
              <a:extLst>
                <a:ext uri="{FF2B5EF4-FFF2-40B4-BE49-F238E27FC236}">
                  <a16:creationId xmlns:a16="http://schemas.microsoft.com/office/drawing/2014/main" id="{380ED9A2-CB92-4939-9FDC-F885E0259610}"/>
                </a:ext>
              </a:extLst>
            </p:cNvPr>
            <p:cNvSpPr/>
            <p:nvPr/>
          </p:nvSpPr>
          <p:spPr>
            <a:xfrm rot="14918104">
              <a:off x="6191080" y="4318787"/>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Arrow: Left 11">
              <a:extLst>
                <a:ext uri="{FF2B5EF4-FFF2-40B4-BE49-F238E27FC236}">
                  <a16:creationId xmlns:a16="http://schemas.microsoft.com/office/drawing/2014/main" id="{F049F6F9-33B1-4142-B9A6-3F49D2616562}"/>
                </a:ext>
              </a:extLst>
            </p:cNvPr>
            <p:cNvSpPr/>
            <p:nvPr/>
          </p:nvSpPr>
          <p:spPr>
            <a:xfrm rot="14918104">
              <a:off x="7595028" y="4318785"/>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Arrow: Left 12">
              <a:extLst>
                <a:ext uri="{FF2B5EF4-FFF2-40B4-BE49-F238E27FC236}">
                  <a16:creationId xmlns:a16="http://schemas.microsoft.com/office/drawing/2014/main" id="{628895F8-932B-438B-92EF-B7600D7B7670}"/>
                </a:ext>
              </a:extLst>
            </p:cNvPr>
            <p:cNvSpPr/>
            <p:nvPr/>
          </p:nvSpPr>
          <p:spPr>
            <a:xfrm rot="14918104">
              <a:off x="8776066" y="4318785"/>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Flowchart: Connector 18">
              <a:extLst>
                <a:ext uri="{FF2B5EF4-FFF2-40B4-BE49-F238E27FC236}">
                  <a16:creationId xmlns:a16="http://schemas.microsoft.com/office/drawing/2014/main" id="{6A07E02F-B303-4452-897C-8FC41A4F89E1}"/>
                </a:ext>
              </a:extLst>
            </p:cNvPr>
            <p:cNvSpPr/>
            <p:nvPr/>
          </p:nvSpPr>
          <p:spPr>
            <a:xfrm>
              <a:off x="5374385" y="5360900"/>
              <a:ext cx="668837" cy="6783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2" name="Slide Number Placeholder 1">
            <a:extLst>
              <a:ext uri="{FF2B5EF4-FFF2-40B4-BE49-F238E27FC236}">
                <a16:creationId xmlns:a16="http://schemas.microsoft.com/office/drawing/2014/main" id="{39D60C22-89F7-45FE-9D03-4A94F661258D}"/>
              </a:ext>
            </a:extLst>
          </p:cNvPr>
          <p:cNvSpPr>
            <a:spLocks noGrp="1"/>
          </p:cNvSpPr>
          <p:nvPr>
            <p:ph type="sldNum" sz="quarter" idx="12"/>
          </p:nvPr>
        </p:nvSpPr>
        <p:spPr/>
        <p:txBody>
          <a:bodyPr/>
          <a:lstStyle/>
          <a:p>
            <a:fld id="{75173E23-C2B5-4929-BCF1-B99F4FA23982}" type="slidenum">
              <a:rPr lang="en-US" smtClean="0"/>
              <a:t>23</a:t>
            </a:fld>
            <a:endParaRPr lang="en-US"/>
          </a:p>
        </p:txBody>
      </p:sp>
      <p:pic>
        <p:nvPicPr>
          <p:cNvPr id="3" name="Picture 2"/>
          <p:cNvPicPr>
            <a:picLocks noChangeAspect="1"/>
          </p:cNvPicPr>
          <p:nvPr/>
        </p:nvPicPr>
        <p:blipFill rotWithShape="1">
          <a:blip r:embed="rId4"/>
          <a:srcRect t="31852"/>
          <a:stretch/>
        </p:blipFill>
        <p:spPr>
          <a:xfrm>
            <a:off x="1928148" y="3619500"/>
            <a:ext cx="1504007" cy="849269"/>
          </a:xfrm>
          <a:prstGeom prst="rect">
            <a:avLst/>
          </a:prstGeom>
        </p:spPr>
      </p:pic>
    </p:spTree>
    <p:extLst>
      <p:ext uri="{BB962C8B-B14F-4D97-AF65-F5344CB8AC3E}">
        <p14:creationId xmlns:p14="http://schemas.microsoft.com/office/powerpoint/2010/main" val="184041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51336FE-29C6-4473-9128-F6D2FA40969D}"/>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Longitudinal Report Buttons</a:t>
            </a:r>
          </a:p>
        </p:txBody>
      </p:sp>
      <p:grpSp>
        <p:nvGrpSpPr>
          <p:cNvPr id="6" name="Group 5">
            <a:extLst>
              <a:ext uri="{FF2B5EF4-FFF2-40B4-BE49-F238E27FC236}">
                <a16:creationId xmlns:a16="http://schemas.microsoft.com/office/drawing/2014/main" id="{299DABDB-E7DD-458B-B1B8-F4A3C889BF5C}"/>
              </a:ext>
            </a:extLst>
          </p:cNvPr>
          <p:cNvGrpSpPr/>
          <p:nvPr/>
        </p:nvGrpSpPr>
        <p:grpSpPr>
          <a:xfrm>
            <a:off x="1352893" y="1081165"/>
            <a:ext cx="8579634" cy="4942125"/>
            <a:chOff x="1379986" y="1067618"/>
            <a:chExt cx="8579634" cy="4942125"/>
          </a:xfrm>
        </p:grpSpPr>
        <p:pic>
          <p:nvPicPr>
            <p:cNvPr id="4" name="Picture 3" descr="A screenshot of a cell phone&#10;&#10;Description automatically generated">
              <a:extLst>
                <a:ext uri="{FF2B5EF4-FFF2-40B4-BE49-F238E27FC236}">
                  <a16:creationId xmlns:a16="http://schemas.microsoft.com/office/drawing/2014/main" id="{F4D75D86-FB1A-4B6E-99E2-CC446A66C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3" r="58036"/>
            <a:stretch/>
          </p:blipFill>
          <p:spPr>
            <a:xfrm>
              <a:off x="6370279" y="1067618"/>
              <a:ext cx="3589341" cy="4942125"/>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4" name="Group 13">
              <a:extLst>
                <a:ext uri="{FF2B5EF4-FFF2-40B4-BE49-F238E27FC236}">
                  <a16:creationId xmlns:a16="http://schemas.microsoft.com/office/drawing/2014/main" id="{7C4BD06D-78D8-48C7-A9A3-4FCFD927277F}"/>
                </a:ext>
              </a:extLst>
            </p:cNvPr>
            <p:cNvGrpSpPr/>
            <p:nvPr/>
          </p:nvGrpSpPr>
          <p:grpSpPr>
            <a:xfrm>
              <a:off x="1379986" y="1067618"/>
              <a:ext cx="3646694" cy="4729888"/>
              <a:chOff x="1391319" y="1064056"/>
              <a:chExt cx="3646694" cy="4729888"/>
            </a:xfrm>
            <a:effectLst>
              <a:outerShdw blurRad="50800" dist="38100" dir="2700000" algn="tl" rotWithShape="0">
                <a:prstClr val="black">
                  <a:alpha val="40000"/>
                </a:prstClr>
              </a:outerShdw>
            </a:effectLst>
          </p:grpSpPr>
          <p:pic>
            <p:nvPicPr>
              <p:cNvPr id="9" name="Picture 8" descr="A screenshot of a cell phone&#10;&#10;Description automatically generated">
                <a:extLst>
                  <a:ext uri="{FF2B5EF4-FFF2-40B4-BE49-F238E27FC236}">
                    <a16:creationId xmlns:a16="http://schemas.microsoft.com/office/drawing/2014/main" id="{70FDE5BC-0A7E-4819-8C4D-D1C733F53296}"/>
                  </a:ext>
                </a:extLst>
              </p:cNvPr>
              <p:cNvPicPr>
                <a:picLocks noChangeAspect="1"/>
              </p:cNvPicPr>
              <p:nvPr/>
            </p:nvPicPr>
            <p:blipFill rotWithShape="1">
              <a:blip r:embed="rId4">
                <a:extLst>
                  <a:ext uri="{28A0092B-C50C-407E-A947-70E740481C1C}">
                    <a14:useLocalDpi xmlns:a14="http://schemas.microsoft.com/office/drawing/2010/main" val="0"/>
                  </a:ext>
                </a:extLst>
              </a:blip>
              <a:srcRect t="7360" r="55206"/>
              <a:stretch/>
            </p:blipFill>
            <p:spPr>
              <a:xfrm>
                <a:off x="1391319" y="1064056"/>
                <a:ext cx="3646694" cy="4729888"/>
              </a:xfrm>
              <a:prstGeom prst="rect">
                <a:avLst/>
              </a:prstGeom>
              <a:ln w="12700">
                <a:solidFill>
                  <a:schemeClr val="bg1">
                    <a:lumMod val="75000"/>
                  </a:schemeClr>
                </a:solidFill>
              </a:ln>
              <a:effectLst/>
            </p:spPr>
          </p:pic>
          <p:sp>
            <p:nvSpPr>
              <p:cNvPr id="12" name="Oval 11">
                <a:extLst>
                  <a:ext uri="{FF2B5EF4-FFF2-40B4-BE49-F238E27FC236}">
                    <a16:creationId xmlns:a16="http://schemas.microsoft.com/office/drawing/2014/main" id="{4441A0F5-7A9E-4EF0-9440-BA8BEFEF8D87}"/>
                  </a:ext>
                </a:extLst>
              </p:cNvPr>
              <p:cNvSpPr/>
              <p:nvPr/>
            </p:nvSpPr>
            <p:spPr>
              <a:xfrm>
                <a:off x="1771217" y="1608513"/>
                <a:ext cx="1065583" cy="5180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5" name="Group 14">
              <a:extLst>
                <a:ext uri="{FF2B5EF4-FFF2-40B4-BE49-F238E27FC236}">
                  <a16:creationId xmlns:a16="http://schemas.microsoft.com/office/drawing/2014/main" id="{18A84A0A-68B9-489F-9A36-805EFD9DBF37}"/>
                </a:ext>
              </a:extLst>
            </p:cNvPr>
            <p:cNvGrpSpPr/>
            <p:nvPr/>
          </p:nvGrpSpPr>
          <p:grpSpPr>
            <a:xfrm>
              <a:off x="6789211" y="1262595"/>
              <a:ext cx="1549834" cy="920641"/>
              <a:chOff x="6422065" y="1259033"/>
              <a:chExt cx="1549834" cy="920641"/>
            </a:xfrm>
            <a:effectLst>
              <a:outerShdw blurRad="50800" dist="38100" dir="2700000" algn="tl" rotWithShape="0">
                <a:prstClr val="black">
                  <a:alpha val="40000"/>
                </a:prstClr>
              </a:outerShdw>
            </a:effectLst>
          </p:grpSpPr>
          <p:sp>
            <p:nvSpPr>
              <p:cNvPr id="7" name="Oval 6">
                <a:extLst>
                  <a:ext uri="{FF2B5EF4-FFF2-40B4-BE49-F238E27FC236}">
                    <a16:creationId xmlns:a16="http://schemas.microsoft.com/office/drawing/2014/main" id="{4B26B899-0106-4DDC-B191-067B0C709723}"/>
                  </a:ext>
                </a:extLst>
              </p:cNvPr>
              <p:cNvSpPr/>
              <p:nvPr/>
            </p:nvSpPr>
            <p:spPr>
              <a:xfrm>
                <a:off x="6422065" y="1259033"/>
                <a:ext cx="956930" cy="4155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Oval 12">
                <a:extLst>
                  <a:ext uri="{FF2B5EF4-FFF2-40B4-BE49-F238E27FC236}">
                    <a16:creationId xmlns:a16="http://schemas.microsoft.com/office/drawing/2014/main" id="{ABBFB02E-45A6-459E-818B-01A3124C9F89}"/>
                  </a:ext>
                </a:extLst>
              </p:cNvPr>
              <p:cNvSpPr/>
              <p:nvPr/>
            </p:nvSpPr>
            <p:spPr>
              <a:xfrm>
                <a:off x="6474721" y="1869605"/>
                <a:ext cx="1497178" cy="3100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sp>
        <p:nvSpPr>
          <p:cNvPr id="3" name="Slide Number Placeholder 2">
            <a:extLst>
              <a:ext uri="{FF2B5EF4-FFF2-40B4-BE49-F238E27FC236}">
                <a16:creationId xmlns:a16="http://schemas.microsoft.com/office/drawing/2014/main" id="{5CD1FE24-DACC-4242-B3AC-2CF528D5F64B}"/>
              </a:ext>
            </a:extLst>
          </p:cNvPr>
          <p:cNvSpPr>
            <a:spLocks noGrp="1"/>
          </p:cNvSpPr>
          <p:nvPr>
            <p:ph type="sldNum" sz="quarter" idx="12"/>
          </p:nvPr>
        </p:nvSpPr>
        <p:spPr/>
        <p:txBody>
          <a:bodyPr/>
          <a:lstStyle/>
          <a:p>
            <a:fld id="{B70F7035-E4E1-4BB6-A0A9-EB548548B6A5}" type="slidenum">
              <a:rPr lang="en-US" smtClean="0"/>
              <a:t>24</a:t>
            </a:fld>
            <a:endParaRPr lang="en-US"/>
          </a:p>
        </p:txBody>
      </p:sp>
      <p:pic>
        <p:nvPicPr>
          <p:cNvPr id="2" name="Picture 1"/>
          <p:cNvPicPr>
            <a:picLocks noChangeAspect="1"/>
          </p:cNvPicPr>
          <p:nvPr/>
        </p:nvPicPr>
        <p:blipFill>
          <a:blip r:embed="rId5"/>
          <a:stretch>
            <a:fillRect/>
          </a:stretch>
        </p:blipFill>
        <p:spPr>
          <a:xfrm>
            <a:off x="1873847" y="3175590"/>
            <a:ext cx="1126705" cy="829340"/>
          </a:xfrm>
          <a:prstGeom prst="rect">
            <a:avLst/>
          </a:prstGeom>
        </p:spPr>
      </p:pic>
      <p:pic>
        <p:nvPicPr>
          <p:cNvPr id="8" name="Picture 7"/>
          <p:cNvPicPr>
            <a:picLocks noChangeAspect="1"/>
          </p:cNvPicPr>
          <p:nvPr/>
        </p:nvPicPr>
        <p:blipFill rotWithShape="1">
          <a:blip r:embed="rId5"/>
          <a:srcRect b="66264"/>
          <a:stretch/>
        </p:blipFill>
        <p:spPr>
          <a:xfrm>
            <a:off x="6875721" y="3405515"/>
            <a:ext cx="1289135" cy="375859"/>
          </a:xfrm>
          <a:prstGeom prst="rect">
            <a:avLst/>
          </a:prstGeom>
        </p:spPr>
      </p:pic>
    </p:spTree>
    <p:extLst>
      <p:ext uri="{BB962C8B-B14F-4D97-AF65-F5344CB8AC3E}">
        <p14:creationId xmlns:p14="http://schemas.microsoft.com/office/powerpoint/2010/main" val="397995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6D47BA3-9826-4A7D-B416-F84680A1C348}"/>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What Does the Longitudinal Report Look Like?</a:t>
            </a:r>
          </a:p>
        </p:txBody>
      </p:sp>
      <p:sp>
        <p:nvSpPr>
          <p:cNvPr id="3" name="Slide Number Placeholder 2">
            <a:extLst>
              <a:ext uri="{FF2B5EF4-FFF2-40B4-BE49-F238E27FC236}">
                <a16:creationId xmlns:a16="http://schemas.microsoft.com/office/drawing/2014/main" id="{889095B6-7B47-485A-A068-6341DFA5B895}"/>
              </a:ext>
            </a:extLst>
          </p:cNvPr>
          <p:cNvSpPr>
            <a:spLocks noGrp="1"/>
          </p:cNvSpPr>
          <p:nvPr>
            <p:ph type="sldNum" sz="quarter" idx="12"/>
          </p:nvPr>
        </p:nvSpPr>
        <p:spPr/>
        <p:txBody>
          <a:bodyPr/>
          <a:lstStyle/>
          <a:p>
            <a:fld id="{B70F7035-E4E1-4BB6-A0A9-EB548548B6A5}" type="slidenum">
              <a:rPr lang="en-US" smtClean="0"/>
              <a:t>25</a:t>
            </a:fld>
            <a:endParaRPr lang="en-US"/>
          </a:p>
        </p:txBody>
      </p:sp>
      <p:pic>
        <p:nvPicPr>
          <p:cNvPr id="5" name="Picture 4" descr="A screenshot of a cell phone&#10;&#10;Description automatically generated">
            <a:extLst>
              <a:ext uri="{FF2B5EF4-FFF2-40B4-BE49-F238E27FC236}">
                <a16:creationId xmlns:a16="http://schemas.microsoft.com/office/drawing/2014/main" id="{DB3D05BA-41CB-42A6-B99A-356729973A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821"/>
          <a:stretch/>
        </p:blipFill>
        <p:spPr>
          <a:xfrm>
            <a:off x="5609040" y="1628784"/>
            <a:ext cx="5833392" cy="38628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2" name="Picture 11" descr="Longitudinal Report window: summative report for a single student with multiple reporting categories">
            <a:extLst>
              <a:ext uri="{FF2B5EF4-FFF2-40B4-BE49-F238E27FC236}">
                <a16:creationId xmlns:a16="http://schemas.microsoft.com/office/drawing/2014/main" id="{06FAD2A4-02E3-4A7F-99BD-C5C16BCE3F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1094" y="889577"/>
            <a:ext cx="4724841" cy="3862850"/>
          </a:xfrm>
          <a:prstGeom prst="rect">
            <a:avLst/>
          </a:prstGeom>
          <a:noFill/>
          <a:ln w="9525" cmpd="sng">
            <a:solidFill>
              <a:srgbClr val="A6A6A6"/>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71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C13288-102A-459F-9DF9-E064AB593DCB}"/>
              </a:ext>
            </a:extLst>
          </p:cNvPr>
          <p:cNvGrpSpPr/>
          <p:nvPr/>
        </p:nvGrpSpPr>
        <p:grpSpPr>
          <a:xfrm>
            <a:off x="1260087" y="3311912"/>
            <a:ext cx="9773641" cy="2602370"/>
            <a:chOff x="1260087" y="3311912"/>
            <a:chExt cx="9773641" cy="2602370"/>
          </a:xfrm>
        </p:grpSpPr>
        <p:sp>
          <p:nvSpPr>
            <p:cNvPr id="7" name="Rectangle: Rounded Corners 6">
              <a:extLst>
                <a:ext uri="{FF2B5EF4-FFF2-40B4-BE49-F238E27FC236}">
                  <a16:creationId xmlns:a16="http://schemas.microsoft.com/office/drawing/2014/main" id="{6B28983F-4217-4F55-85D1-57F68BCA35E7}"/>
                </a:ext>
              </a:extLst>
            </p:cNvPr>
            <p:cNvSpPr/>
            <p:nvPr/>
          </p:nvSpPr>
          <p:spPr>
            <a:xfrm>
              <a:off x="1260087" y="3311912"/>
              <a:ext cx="3501483" cy="1471961"/>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Drop-down options are:</a:t>
              </a:r>
            </a:p>
            <a:p>
              <a:pPr marL="342900" indent="-342900" algn="ctr">
                <a:buFont typeface="Arial" panose="020B0604020202020204" pitchFamily="34" charset="0"/>
                <a:buChar char="•"/>
              </a:pPr>
              <a:r>
                <a:rPr lang="en-US" sz="2000" dirty="0">
                  <a:solidFill>
                    <a:schemeClr val="tx1">
                      <a:lumMod val="50000"/>
                    </a:schemeClr>
                  </a:solidFill>
                </a:rPr>
                <a:t>Summatives</a:t>
              </a:r>
            </a:p>
            <a:p>
              <a:pPr marL="342900" indent="-342900" algn="ctr">
                <a:buFont typeface="Arial" panose="020B0604020202020204" pitchFamily="34" charset="0"/>
                <a:buChar char="•"/>
              </a:pPr>
              <a:r>
                <a:rPr lang="en-US" sz="2000" dirty="0">
                  <a:solidFill>
                    <a:schemeClr val="tx1">
                      <a:lumMod val="50000"/>
                    </a:schemeClr>
                  </a:solidFill>
                </a:rPr>
                <a:t>Interims</a:t>
              </a:r>
            </a:p>
            <a:p>
              <a:pPr marL="342900" indent="-342900" algn="ctr">
                <a:buFont typeface="Arial" panose="020B0604020202020204" pitchFamily="34" charset="0"/>
                <a:buChar char="•"/>
              </a:pPr>
              <a:r>
                <a:rPr lang="en-US" sz="2000" dirty="0">
                  <a:solidFill>
                    <a:schemeClr val="tx1">
                      <a:lumMod val="50000"/>
                    </a:schemeClr>
                  </a:solidFill>
                </a:rPr>
                <a:t>Both</a:t>
              </a:r>
            </a:p>
          </p:txBody>
        </p:sp>
        <p:sp>
          <p:nvSpPr>
            <p:cNvPr id="8" name="Rectangle: Rounded Corners 7">
              <a:extLst>
                <a:ext uri="{FF2B5EF4-FFF2-40B4-BE49-F238E27FC236}">
                  <a16:creationId xmlns:a16="http://schemas.microsoft.com/office/drawing/2014/main" id="{BB5C29B9-A3BE-45EE-8A3C-8F81AD25D8F4}"/>
                </a:ext>
              </a:extLst>
            </p:cNvPr>
            <p:cNvSpPr/>
            <p:nvPr/>
          </p:nvSpPr>
          <p:spPr>
            <a:xfrm>
              <a:off x="5893016" y="5364573"/>
              <a:ext cx="5140712" cy="54970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Only students highlighted in yellow will appear on the Longitudinal Report</a:t>
              </a:r>
            </a:p>
          </p:txBody>
        </p:sp>
      </p:grpSp>
      <p:sp>
        <p:nvSpPr>
          <p:cNvPr id="9" name="Title 3">
            <a:extLst>
              <a:ext uri="{FF2B5EF4-FFF2-40B4-BE49-F238E27FC236}">
                <a16:creationId xmlns:a16="http://schemas.microsoft.com/office/drawing/2014/main" id="{A3825412-37AB-48DA-B474-15E0EA5197D7}"/>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Progression Options Feature</a:t>
            </a:r>
          </a:p>
        </p:txBody>
      </p:sp>
      <p:grpSp>
        <p:nvGrpSpPr>
          <p:cNvPr id="4" name="Group 3">
            <a:extLst>
              <a:ext uri="{FF2B5EF4-FFF2-40B4-BE49-F238E27FC236}">
                <a16:creationId xmlns:a16="http://schemas.microsoft.com/office/drawing/2014/main" id="{DB7F530C-4CEA-4012-B817-4494F4167587}"/>
              </a:ext>
            </a:extLst>
          </p:cNvPr>
          <p:cNvGrpSpPr/>
          <p:nvPr/>
        </p:nvGrpSpPr>
        <p:grpSpPr>
          <a:xfrm>
            <a:off x="703411" y="966636"/>
            <a:ext cx="4610501" cy="2127827"/>
            <a:chOff x="703411" y="966636"/>
            <a:chExt cx="4610501" cy="2127827"/>
          </a:xfrm>
          <a:effectLst>
            <a:outerShdw blurRad="50800" dist="38100" dir="2700000" algn="tl" rotWithShape="0">
              <a:prstClr val="black">
                <a:alpha val="40000"/>
              </a:prstClr>
            </a:outerShdw>
          </a:effectLst>
        </p:grpSpPr>
        <p:pic>
          <p:nvPicPr>
            <p:cNvPr id="12" name="Picture 11" descr="A screenshot of a cell phone&#10;&#10;Description automatically generated">
              <a:extLst>
                <a:ext uri="{FF2B5EF4-FFF2-40B4-BE49-F238E27FC236}">
                  <a16:creationId xmlns:a16="http://schemas.microsoft.com/office/drawing/2014/main" id="{11AD9345-50F2-4034-8AD8-EAB155009C38}"/>
                </a:ext>
              </a:extLst>
            </p:cNvPr>
            <p:cNvPicPr>
              <a:picLocks noChangeAspect="1"/>
            </p:cNvPicPr>
            <p:nvPr/>
          </p:nvPicPr>
          <p:blipFill rotWithShape="1">
            <a:blip r:embed="rId3">
              <a:extLst>
                <a:ext uri="{28A0092B-C50C-407E-A947-70E740481C1C}">
                  <a14:useLocalDpi xmlns:a14="http://schemas.microsoft.com/office/drawing/2010/main" val="0"/>
                </a:ext>
              </a:extLst>
            </a:blip>
            <a:srcRect l="25239" t="11386" r="26363" b="52877"/>
            <a:stretch/>
          </p:blipFill>
          <p:spPr>
            <a:xfrm>
              <a:off x="703411" y="966636"/>
              <a:ext cx="4610501" cy="2127827"/>
            </a:xfrm>
            <a:prstGeom prst="rect">
              <a:avLst/>
            </a:prstGeom>
            <a:ln w="12700">
              <a:solidFill>
                <a:schemeClr val="bg1">
                  <a:lumMod val="75000"/>
                </a:schemeClr>
              </a:solidFill>
            </a:ln>
            <a:effectLst/>
          </p:spPr>
        </p:pic>
        <p:sp>
          <p:nvSpPr>
            <p:cNvPr id="13" name="Oval 12">
              <a:extLst>
                <a:ext uri="{FF2B5EF4-FFF2-40B4-BE49-F238E27FC236}">
                  <a16:creationId xmlns:a16="http://schemas.microsoft.com/office/drawing/2014/main" id="{318FBFEF-9018-4070-9D40-100A2DF8E05D}"/>
                </a:ext>
              </a:extLst>
            </p:cNvPr>
            <p:cNvSpPr/>
            <p:nvPr/>
          </p:nvSpPr>
          <p:spPr>
            <a:xfrm>
              <a:off x="2574379" y="1720603"/>
              <a:ext cx="1680708" cy="393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4" name="Group 13">
            <a:extLst>
              <a:ext uri="{FF2B5EF4-FFF2-40B4-BE49-F238E27FC236}">
                <a16:creationId xmlns:a16="http://schemas.microsoft.com/office/drawing/2014/main" id="{B06EBB84-C7AD-4CED-A01C-E0F6060B1C4B}"/>
              </a:ext>
            </a:extLst>
          </p:cNvPr>
          <p:cNvGrpSpPr/>
          <p:nvPr/>
        </p:nvGrpSpPr>
        <p:grpSpPr>
          <a:xfrm>
            <a:off x="5712071" y="966636"/>
            <a:ext cx="5502601" cy="4003196"/>
            <a:chOff x="5712071" y="966636"/>
            <a:chExt cx="5502601" cy="4003196"/>
          </a:xfrm>
        </p:grpSpPr>
        <p:pic>
          <p:nvPicPr>
            <p:cNvPr id="15" name="Picture 14" descr="A screenshot of a social media post&#10;&#10;Description automatically generated">
              <a:extLst>
                <a:ext uri="{FF2B5EF4-FFF2-40B4-BE49-F238E27FC236}">
                  <a16:creationId xmlns:a16="http://schemas.microsoft.com/office/drawing/2014/main" id="{90648676-DF70-49F4-AE3A-EB21B7642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071" y="966636"/>
              <a:ext cx="5502601" cy="400319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DCFE4E65-1517-4A0D-8246-001EE34B270E}"/>
                </a:ext>
              </a:extLst>
            </p:cNvPr>
            <p:cNvSpPr/>
            <p:nvPr/>
          </p:nvSpPr>
          <p:spPr>
            <a:xfrm>
              <a:off x="6602930" y="1478633"/>
              <a:ext cx="1328287" cy="393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Slide Number Placeholder 2">
            <a:extLst>
              <a:ext uri="{FF2B5EF4-FFF2-40B4-BE49-F238E27FC236}">
                <a16:creationId xmlns:a16="http://schemas.microsoft.com/office/drawing/2014/main" id="{D4091555-67BB-4EF4-9889-7C646C09E024}"/>
              </a:ext>
            </a:extLst>
          </p:cNvPr>
          <p:cNvSpPr>
            <a:spLocks noGrp="1"/>
          </p:cNvSpPr>
          <p:nvPr>
            <p:ph type="sldNum" sz="quarter" idx="12"/>
          </p:nvPr>
        </p:nvSpPr>
        <p:spPr/>
        <p:txBody>
          <a:bodyPr/>
          <a:lstStyle/>
          <a:p>
            <a:fld id="{B70F7035-E4E1-4BB6-A0A9-EB548548B6A5}" type="slidenum">
              <a:rPr lang="en-US" smtClean="0"/>
              <a:t>26</a:t>
            </a:fld>
            <a:endParaRPr lang="en-US"/>
          </a:p>
        </p:txBody>
      </p:sp>
      <p:sp>
        <p:nvSpPr>
          <p:cNvPr id="17" name="TextBox 7"/>
          <p:cNvSpPr txBox="1"/>
          <p:nvPr/>
        </p:nvSpPr>
        <p:spPr>
          <a:xfrm>
            <a:off x="4166083" y="1962124"/>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1</a:t>
            </a:r>
          </a:p>
        </p:txBody>
      </p:sp>
      <p:sp>
        <p:nvSpPr>
          <p:cNvPr id="18" name="TextBox 7"/>
          <p:cNvSpPr txBox="1"/>
          <p:nvPr/>
        </p:nvSpPr>
        <p:spPr>
          <a:xfrm>
            <a:off x="5577239" y="1469283"/>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2</a:t>
            </a:r>
          </a:p>
        </p:txBody>
      </p:sp>
      <p:sp>
        <p:nvSpPr>
          <p:cNvPr id="19" name="TextBox 7"/>
          <p:cNvSpPr txBox="1"/>
          <p:nvPr/>
        </p:nvSpPr>
        <p:spPr>
          <a:xfrm>
            <a:off x="8775768" y="2331456"/>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3</a:t>
            </a:r>
          </a:p>
        </p:txBody>
      </p:sp>
      <p:sp>
        <p:nvSpPr>
          <p:cNvPr id="20" name="TextBox 7"/>
          <p:cNvSpPr txBox="1"/>
          <p:nvPr/>
        </p:nvSpPr>
        <p:spPr>
          <a:xfrm>
            <a:off x="8737676" y="1200124"/>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4</a:t>
            </a:r>
          </a:p>
        </p:txBody>
      </p:sp>
    </p:spTree>
    <p:extLst>
      <p:ext uri="{BB962C8B-B14F-4D97-AF65-F5344CB8AC3E}">
        <p14:creationId xmlns:p14="http://schemas.microsoft.com/office/powerpoint/2010/main" val="2208150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CDC6FC6-04B7-4B3D-A267-2DCBFA419EC1}"/>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Students’ Overall Performance Over Time</a:t>
            </a:r>
          </a:p>
        </p:txBody>
      </p:sp>
      <p:grpSp>
        <p:nvGrpSpPr>
          <p:cNvPr id="2" name="Group 1">
            <a:extLst>
              <a:ext uri="{FF2B5EF4-FFF2-40B4-BE49-F238E27FC236}">
                <a16:creationId xmlns:a16="http://schemas.microsoft.com/office/drawing/2014/main" id="{D09FBE3C-B52C-4A3C-87BF-741E823DC4E8}"/>
              </a:ext>
            </a:extLst>
          </p:cNvPr>
          <p:cNvGrpSpPr/>
          <p:nvPr/>
        </p:nvGrpSpPr>
        <p:grpSpPr>
          <a:xfrm>
            <a:off x="1968260" y="799874"/>
            <a:ext cx="7627435" cy="5363040"/>
            <a:chOff x="1857424" y="747480"/>
            <a:chExt cx="7627435" cy="5363040"/>
          </a:xfrm>
        </p:grpSpPr>
        <p:pic>
          <p:nvPicPr>
            <p:cNvPr id="3" name="Picture 2" descr="A screenshot of a cell phone&#10;&#10;Description automatically generated">
              <a:extLst>
                <a:ext uri="{FF2B5EF4-FFF2-40B4-BE49-F238E27FC236}">
                  <a16:creationId xmlns:a16="http://schemas.microsoft.com/office/drawing/2014/main" id="{C463AEEA-C86E-4B82-9503-CEDDED8D4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7424" y="747480"/>
              <a:ext cx="7627435" cy="536304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Flowchart: Connector 11">
              <a:extLst>
                <a:ext uri="{FF2B5EF4-FFF2-40B4-BE49-F238E27FC236}">
                  <a16:creationId xmlns:a16="http://schemas.microsoft.com/office/drawing/2014/main" id="{2E5254D0-33DF-4EEC-AF5C-18A3E8B578F6}"/>
                </a:ext>
              </a:extLst>
            </p:cNvPr>
            <p:cNvSpPr/>
            <p:nvPr/>
          </p:nvSpPr>
          <p:spPr>
            <a:xfrm flipH="1">
              <a:off x="3610531" y="1990530"/>
              <a:ext cx="456086" cy="41259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Flowchart: Connector 12">
              <a:extLst>
                <a:ext uri="{FF2B5EF4-FFF2-40B4-BE49-F238E27FC236}">
                  <a16:creationId xmlns:a16="http://schemas.microsoft.com/office/drawing/2014/main" id="{EB306D4D-0FC6-439A-BDAD-F9EB6DBC8A56}"/>
                </a:ext>
              </a:extLst>
            </p:cNvPr>
            <p:cNvSpPr/>
            <p:nvPr/>
          </p:nvSpPr>
          <p:spPr>
            <a:xfrm flipH="1">
              <a:off x="2507723" y="2587245"/>
              <a:ext cx="456086" cy="41259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Flowchart: Connector 13">
              <a:extLst>
                <a:ext uri="{FF2B5EF4-FFF2-40B4-BE49-F238E27FC236}">
                  <a16:creationId xmlns:a16="http://schemas.microsoft.com/office/drawing/2014/main" id="{55B5B901-BEFE-405D-8251-6A90571099AC}"/>
                </a:ext>
              </a:extLst>
            </p:cNvPr>
            <p:cNvSpPr/>
            <p:nvPr/>
          </p:nvSpPr>
          <p:spPr>
            <a:xfrm flipH="1">
              <a:off x="2057656" y="3524301"/>
              <a:ext cx="2162224" cy="41259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Slide Number Placeholder 3">
            <a:extLst>
              <a:ext uri="{FF2B5EF4-FFF2-40B4-BE49-F238E27FC236}">
                <a16:creationId xmlns:a16="http://schemas.microsoft.com/office/drawing/2014/main" id="{2BEAB0B8-D1B5-4BC1-BD34-F1E437246A34}"/>
              </a:ext>
            </a:extLst>
          </p:cNvPr>
          <p:cNvSpPr>
            <a:spLocks noGrp="1"/>
          </p:cNvSpPr>
          <p:nvPr>
            <p:ph type="sldNum" sz="quarter" idx="12"/>
          </p:nvPr>
        </p:nvSpPr>
        <p:spPr/>
        <p:txBody>
          <a:bodyPr/>
          <a:lstStyle/>
          <a:p>
            <a:fld id="{B70F7035-E4E1-4BB6-A0A9-EB548548B6A5}" type="slidenum">
              <a:rPr lang="en-US" smtClean="0"/>
              <a:t>27</a:t>
            </a:fld>
            <a:endParaRPr lang="en-US"/>
          </a:p>
        </p:txBody>
      </p:sp>
    </p:spTree>
    <p:extLst>
      <p:ext uri="{BB962C8B-B14F-4D97-AF65-F5344CB8AC3E}">
        <p14:creationId xmlns:p14="http://schemas.microsoft.com/office/powerpoint/2010/main" val="1083297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5182CF4-004B-43D9-9A42-6293966BB896}"/>
              </a:ext>
            </a:extLst>
          </p:cNvPr>
          <p:cNvSpPr txBox="1">
            <a:spLocks/>
          </p:cNvSpPr>
          <p:nvPr/>
        </p:nvSpPr>
        <p:spPr>
          <a:xfrm>
            <a:off x="161421" y="0"/>
            <a:ext cx="11870745"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Filter Test Opportunities to Show Some and Not Others</a:t>
            </a:r>
          </a:p>
        </p:txBody>
      </p:sp>
      <p:sp>
        <p:nvSpPr>
          <p:cNvPr id="7" name="Rectangle: Rounded Corners 6">
            <a:extLst>
              <a:ext uri="{FF2B5EF4-FFF2-40B4-BE49-F238E27FC236}">
                <a16:creationId xmlns:a16="http://schemas.microsoft.com/office/drawing/2014/main" id="{020F24F0-0EDC-4B92-B957-FF151F531931}"/>
              </a:ext>
            </a:extLst>
          </p:cNvPr>
          <p:cNvSpPr/>
          <p:nvPr/>
        </p:nvSpPr>
        <p:spPr>
          <a:xfrm>
            <a:off x="7952366" y="918828"/>
            <a:ext cx="3968288" cy="514014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50000"/>
                  </a:schemeClr>
                </a:solidFill>
              </a:rPr>
              <a:t>School Year</a:t>
            </a:r>
            <a:r>
              <a:rPr lang="en-US" dirty="0">
                <a:solidFill>
                  <a:schemeClr val="tx1">
                    <a:lumMod val="50000"/>
                  </a:schemeClr>
                </a:solidFill>
              </a:rPr>
              <a:t>: By default, data is shown for all years. Selecting a date, such as “2019,” will filter the results for the 2019—2020 school year results.</a:t>
            </a:r>
          </a:p>
          <a:p>
            <a:r>
              <a:rPr lang="en-US" b="1" dirty="0">
                <a:solidFill>
                  <a:schemeClr val="tx1">
                    <a:lumMod val="50000"/>
                  </a:schemeClr>
                </a:solidFill>
              </a:rPr>
              <a:t>Test Reason</a:t>
            </a:r>
            <a:r>
              <a:rPr lang="en-US" dirty="0">
                <a:solidFill>
                  <a:schemeClr val="tx1">
                    <a:lumMod val="50000"/>
                  </a:schemeClr>
                </a:solidFill>
              </a:rPr>
              <a:t>: Most helpful for numerous interim and benchmark tests that can be screened by category, omitting those you do not need to see. Test reasons for summative tests are determined by administration date, typically the end of the school year or the course.</a:t>
            </a:r>
          </a:p>
          <a:p>
            <a:r>
              <a:rPr lang="en-US" b="1" dirty="0">
                <a:solidFill>
                  <a:schemeClr val="tx1">
                    <a:lumMod val="50000"/>
                  </a:schemeClr>
                </a:solidFill>
              </a:rPr>
              <a:t>Test Label</a:t>
            </a:r>
            <a:r>
              <a:rPr lang="en-US" dirty="0">
                <a:solidFill>
                  <a:schemeClr val="tx1">
                    <a:lumMod val="50000"/>
                  </a:schemeClr>
                </a:solidFill>
              </a:rPr>
              <a:t>: Deselect the names of the tests you don’t need to see.</a:t>
            </a:r>
          </a:p>
        </p:txBody>
      </p:sp>
      <p:grpSp>
        <p:nvGrpSpPr>
          <p:cNvPr id="8" name="Group 7">
            <a:extLst>
              <a:ext uri="{FF2B5EF4-FFF2-40B4-BE49-F238E27FC236}">
                <a16:creationId xmlns:a16="http://schemas.microsoft.com/office/drawing/2014/main" id="{6600F86A-C2D6-4321-872A-E9B1B5896CAE}"/>
              </a:ext>
            </a:extLst>
          </p:cNvPr>
          <p:cNvGrpSpPr/>
          <p:nvPr/>
        </p:nvGrpSpPr>
        <p:grpSpPr>
          <a:xfrm>
            <a:off x="530338" y="918828"/>
            <a:ext cx="7229390" cy="5083165"/>
            <a:chOff x="564974" y="1050447"/>
            <a:chExt cx="7229390" cy="5083165"/>
          </a:xfrm>
          <a:effectLst>
            <a:outerShdw blurRad="50800" dist="38100" dir="2700000" algn="tl" rotWithShape="0">
              <a:prstClr val="black">
                <a:alpha val="40000"/>
              </a:prstClr>
            </a:outerShdw>
          </a:effectLst>
        </p:grpSpPr>
        <p:pic>
          <p:nvPicPr>
            <p:cNvPr id="9" name="Picture 8" descr="A screenshot of a cell phone&#10;&#10;Description automatically generated">
              <a:extLst>
                <a:ext uri="{FF2B5EF4-FFF2-40B4-BE49-F238E27FC236}">
                  <a16:creationId xmlns:a16="http://schemas.microsoft.com/office/drawing/2014/main" id="{5E7F8E2D-9092-4EDB-9627-5E6F39483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74" y="1050447"/>
              <a:ext cx="7229390" cy="5083165"/>
            </a:xfrm>
            <a:prstGeom prst="rect">
              <a:avLst/>
            </a:prstGeom>
            <a:ln w="12700">
              <a:solidFill>
                <a:schemeClr val="bg1">
                  <a:lumMod val="75000"/>
                </a:schemeClr>
              </a:solidFill>
            </a:ln>
          </p:spPr>
        </p:pic>
        <p:sp>
          <p:nvSpPr>
            <p:cNvPr id="10" name="Rectangle 9">
              <a:extLst>
                <a:ext uri="{FF2B5EF4-FFF2-40B4-BE49-F238E27FC236}">
                  <a16:creationId xmlns:a16="http://schemas.microsoft.com/office/drawing/2014/main" id="{1F0E0963-DDEC-4411-9BBD-A82BAE55DD39}"/>
                </a:ext>
              </a:extLst>
            </p:cNvPr>
            <p:cNvSpPr/>
            <p:nvPr/>
          </p:nvSpPr>
          <p:spPr>
            <a:xfrm>
              <a:off x="5462919" y="1835727"/>
              <a:ext cx="1852279" cy="1600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Slide Number Placeholder 3">
            <a:extLst>
              <a:ext uri="{FF2B5EF4-FFF2-40B4-BE49-F238E27FC236}">
                <a16:creationId xmlns:a16="http://schemas.microsoft.com/office/drawing/2014/main" id="{48F4584F-3DE2-40DA-AECC-563B9D51B901}"/>
              </a:ext>
            </a:extLst>
          </p:cNvPr>
          <p:cNvSpPr>
            <a:spLocks noGrp="1"/>
          </p:cNvSpPr>
          <p:nvPr>
            <p:ph type="sldNum" sz="quarter" idx="12"/>
          </p:nvPr>
        </p:nvSpPr>
        <p:spPr/>
        <p:txBody>
          <a:bodyPr/>
          <a:lstStyle/>
          <a:p>
            <a:fld id="{B70F7035-E4E1-4BB6-A0A9-EB548548B6A5}" type="slidenum">
              <a:rPr lang="en-US" smtClean="0"/>
              <a:t>28</a:t>
            </a:fld>
            <a:endParaRPr lang="en-US"/>
          </a:p>
        </p:txBody>
      </p:sp>
    </p:spTree>
    <p:extLst>
      <p:ext uri="{BB962C8B-B14F-4D97-AF65-F5344CB8AC3E}">
        <p14:creationId xmlns:p14="http://schemas.microsoft.com/office/powerpoint/2010/main" val="132711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1A3CE5-B4AD-4B95-9724-467D7B4F2C06}"/>
              </a:ext>
            </a:extLst>
          </p:cNvPr>
          <p:cNvSpPr>
            <a:spLocks noGrp="1"/>
          </p:cNvSpPr>
          <p:nvPr>
            <p:ph type="body" idx="1"/>
          </p:nvPr>
        </p:nvSpPr>
        <p:spPr>
          <a:xfrm>
            <a:off x="651855" y="2449622"/>
            <a:ext cx="5344528" cy="844568"/>
          </a:xfrm>
          <a:noFill/>
          <a:ln w="28575">
            <a:solidFill>
              <a:srgbClr val="2C9ED9"/>
            </a:solidFill>
          </a:ln>
        </p:spPr>
        <p:txBody>
          <a:bodyPr anchor="ctr">
            <a:normAutofit/>
          </a:bodyPr>
          <a:lstStyle/>
          <a:p>
            <a:pPr algn="ctr">
              <a:spcBef>
                <a:spcPts val="0"/>
              </a:spcBef>
            </a:pPr>
            <a:r>
              <a:rPr lang="en-US" b="0" dirty="0">
                <a:solidFill>
                  <a:schemeClr val="accent1">
                    <a:lumMod val="50000"/>
                  </a:schemeClr>
                </a:solidFill>
              </a:rPr>
              <a:t>          </a:t>
            </a:r>
            <a:r>
              <a:rPr lang="en-US" sz="3200" b="0" dirty="0">
                <a:solidFill>
                  <a:schemeClr val="tx1">
                    <a:lumMod val="50000"/>
                  </a:schemeClr>
                </a:solidFill>
              </a:rPr>
              <a:t>INDIVIDUAL REPORTS</a:t>
            </a:r>
            <a:r>
              <a:rPr lang="en-US" dirty="0"/>
              <a:t>	</a:t>
            </a:r>
          </a:p>
        </p:txBody>
      </p:sp>
      <p:sp>
        <p:nvSpPr>
          <p:cNvPr id="4" name="Content Placeholder 3">
            <a:extLst>
              <a:ext uri="{FF2B5EF4-FFF2-40B4-BE49-F238E27FC236}">
                <a16:creationId xmlns:a16="http://schemas.microsoft.com/office/drawing/2014/main" id="{FFE94E0E-0B0B-428C-BAD7-FA70AEBFFBF0}"/>
              </a:ext>
            </a:extLst>
          </p:cNvPr>
          <p:cNvSpPr>
            <a:spLocks noGrp="1"/>
          </p:cNvSpPr>
          <p:nvPr>
            <p:ph sz="half" idx="2"/>
          </p:nvPr>
        </p:nvSpPr>
        <p:spPr>
          <a:xfrm>
            <a:off x="651855" y="3563811"/>
            <a:ext cx="5344529" cy="1957303"/>
          </a:xfrm>
          <a:solidFill>
            <a:schemeClr val="bg1">
              <a:lumMod val="95000"/>
            </a:schemeClr>
          </a:solidFill>
          <a:ln w="28575">
            <a:solidFill>
              <a:srgbClr val="2C9ED9"/>
            </a:solidFill>
          </a:ln>
        </p:spPr>
        <p:txBody>
          <a:bodyPr anchor="ctr">
            <a:normAutofit/>
          </a:bodyPr>
          <a:lstStyle/>
          <a:p>
            <a:pPr>
              <a:buFont typeface="Arial" panose="020B0604020202020204" pitchFamily="34" charset="0"/>
              <a:buChar char="•"/>
            </a:pPr>
            <a:r>
              <a:rPr lang="en-US" sz="2000" dirty="0">
                <a:solidFill>
                  <a:schemeClr val="tx1">
                    <a:lumMod val="50000"/>
                  </a:schemeClr>
                </a:solidFill>
              </a:rPr>
              <a:t>Multiple instances of the same test (interims and benchmarks)</a:t>
            </a:r>
          </a:p>
          <a:p>
            <a:pPr>
              <a:buFont typeface="Arial" panose="020B0604020202020204" pitchFamily="34" charset="0"/>
              <a:buChar char="•"/>
            </a:pPr>
            <a:r>
              <a:rPr lang="en-US" sz="2000" dirty="0">
                <a:solidFill>
                  <a:schemeClr val="tx1">
                    <a:lumMod val="50000"/>
                  </a:schemeClr>
                </a:solidFill>
              </a:rPr>
              <a:t>Related tests (typically related by standard and determined by school/district administration)</a:t>
            </a:r>
          </a:p>
        </p:txBody>
      </p:sp>
      <p:sp>
        <p:nvSpPr>
          <p:cNvPr id="5" name="Text Placeholder 4">
            <a:extLst>
              <a:ext uri="{FF2B5EF4-FFF2-40B4-BE49-F238E27FC236}">
                <a16:creationId xmlns:a16="http://schemas.microsoft.com/office/drawing/2014/main" id="{7103FE07-A814-4E00-957D-5EA7C315CC4B}"/>
              </a:ext>
            </a:extLst>
          </p:cNvPr>
          <p:cNvSpPr>
            <a:spLocks noGrp="1"/>
          </p:cNvSpPr>
          <p:nvPr>
            <p:ph type="body" sz="quarter" idx="3"/>
          </p:nvPr>
        </p:nvSpPr>
        <p:spPr>
          <a:xfrm>
            <a:off x="6251174" y="2495501"/>
            <a:ext cx="5344527" cy="844568"/>
          </a:xfrm>
          <a:noFill/>
          <a:ln w="28575">
            <a:solidFill>
              <a:srgbClr val="2C9ED9"/>
            </a:solidFill>
          </a:ln>
        </p:spPr>
        <p:txBody>
          <a:bodyPr anchor="ctr">
            <a:normAutofit/>
          </a:bodyPr>
          <a:lstStyle/>
          <a:p>
            <a:pPr algn="ctr">
              <a:lnSpc>
                <a:spcPct val="100000"/>
              </a:lnSpc>
              <a:spcBef>
                <a:spcPts val="0"/>
              </a:spcBef>
            </a:pPr>
            <a:r>
              <a:rPr lang="en-US" sz="3200" b="0" dirty="0">
                <a:solidFill>
                  <a:schemeClr val="tx1">
                    <a:lumMod val="50000"/>
                  </a:schemeClr>
                </a:solidFill>
              </a:rPr>
              <a:t>GROUP REPORTS</a:t>
            </a:r>
          </a:p>
        </p:txBody>
      </p:sp>
      <p:sp>
        <p:nvSpPr>
          <p:cNvPr id="6" name="Content Placeholder 5">
            <a:extLst>
              <a:ext uri="{FF2B5EF4-FFF2-40B4-BE49-F238E27FC236}">
                <a16:creationId xmlns:a16="http://schemas.microsoft.com/office/drawing/2014/main" id="{0A844CA5-E5DE-4ECA-9846-84C094195A71}"/>
              </a:ext>
            </a:extLst>
          </p:cNvPr>
          <p:cNvSpPr>
            <a:spLocks noGrp="1"/>
          </p:cNvSpPr>
          <p:nvPr>
            <p:ph sz="quarter" idx="4"/>
          </p:nvPr>
        </p:nvSpPr>
        <p:spPr>
          <a:xfrm>
            <a:off x="6251174" y="3563812"/>
            <a:ext cx="5344528" cy="1957302"/>
          </a:xfrm>
          <a:solidFill>
            <a:schemeClr val="bg1">
              <a:lumMod val="95000"/>
            </a:schemeClr>
          </a:solidFill>
          <a:ln w="28575">
            <a:solidFill>
              <a:srgbClr val="2C9ED9"/>
            </a:solidFill>
          </a:ln>
        </p:spPr>
        <p:txBody>
          <a:bodyPr anchor="ctr">
            <a:normAutofit/>
          </a:bodyPr>
          <a:lstStyle/>
          <a:p>
            <a:r>
              <a:rPr lang="en-US" sz="2000" dirty="0">
                <a:solidFill>
                  <a:schemeClr val="tx1">
                    <a:lumMod val="50000"/>
                  </a:schemeClr>
                </a:solidFill>
              </a:rPr>
              <a:t>Students who completed the same test multiple times (interims and benchmarks)</a:t>
            </a:r>
          </a:p>
          <a:p>
            <a:r>
              <a:rPr lang="en-US" sz="2000" dirty="0">
                <a:solidFill>
                  <a:schemeClr val="tx1">
                    <a:lumMod val="50000"/>
                  </a:schemeClr>
                </a:solidFill>
              </a:rPr>
              <a:t>Students who completed related tests</a:t>
            </a:r>
          </a:p>
        </p:txBody>
      </p:sp>
      <p:sp>
        <p:nvSpPr>
          <p:cNvPr id="7" name="Rectangle: Rounded Corners 6">
            <a:extLst>
              <a:ext uri="{FF2B5EF4-FFF2-40B4-BE49-F238E27FC236}">
                <a16:creationId xmlns:a16="http://schemas.microsoft.com/office/drawing/2014/main" id="{9FB5EDEC-C105-46FE-83CC-03FE13A71360}"/>
              </a:ext>
            </a:extLst>
          </p:cNvPr>
          <p:cNvSpPr/>
          <p:nvPr/>
        </p:nvSpPr>
        <p:spPr>
          <a:xfrm>
            <a:off x="906646" y="2581732"/>
            <a:ext cx="651922" cy="537961"/>
          </a:xfrm>
          <a:prstGeom prst="roundRect">
            <a:avLst>
              <a:gd name="adj" fmla="val 16670"/>
            </a:avLst>
          </a:prstGeom>
          <a: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000" r="-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Rounded Corners 7">
            <a:extLst>
              <a:ext uri="{FF2B5EF4-FFF2-40B4-BE49-F238E27FC236}">
                <a16:creationId xmlns:a16="http://schemas.microsoft.com/office/drawing/2014/main" id="{C962F9FA-68CC-48F8-BC86-88CFC5801DE9}"/>
              </a:ext>
            </a:extLst>
          </p:cNvPr>
          <p:cNvSpPr/>
          <p:nvPr/>
        </p:nvSpPr>
        <p:spPr>
          <a:xfrm>
            <a:off x="6579549" y="2648804"/>
            <a:ext cx="706194" cy="537961"/>
          </a:xfrm>
          <a:prstGeom prst="roundRect">
            <a:avLst>
              <a:gd name="adj" fmla="val 16670"/>
            </a:avLst>
          </a:prstGeom>
          <a: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 name="Group 9">
            <a:extLst>
              <a:ext uri="{FF2B5EF4-FFF2-40B4-BE49-F238E27FC236}">
                <a16:creationId xmlns:a16="http://schemas.microsoft.com/office/drawing/2014/main" id="{66A248A5-5FB4-4098-A7B2-8750C0897FF2}"/>
              </a:ext>
            </a:extLst>
          </p:cNvPr>
          <p:cNvGrpSpPr/>
          <p:nvPr/>
        </p:nvGrpSpPr>
        <p:grpSpPr>
          <a:xfrm>
            <a:off x="651855" y="1028456"/>
            <a:ext cx="10943068" cy="1169550"/>
            <a:chOff x="850901" y="1282531"/>
            <a:chExt cx="10544180" cy="820548"/>
          </a:xfrm>
          <a:solidFill>
            <a:schemeClr val="tx1">
              <a:lumMod val="20000"/>
              <a:lumOff val="80000"/>
            </a:schemeClr>
          </a:solidFill>
        </p:grpSpPr>
        <p:sp>
          <p:nvSpPr>
            <p:cNvPr id="9" name="TextBox 8">
              <a:extLst>
                <a:ext uri="{FF2B5EF4-FFF2-40B4-BE49-F238E27FC236}">
                  <a16:creationId xmlns:a16="http://schemas.microsoft.com/office/drawing/2014/main" id="{550EAF9C-A6A7-4758-A257-669384CF8D80}"/>
                </a:ext>
              </a:extLst>
            </p:cNvPr>
            <p:cNvSpPr txBox="1"/>
            <p:nvPr/>
          </p:nvSpPr>
          <p:spPr>
            <a:xfrm>
              <a:off x="850901" y="1282531"/>
              <a:ext cx="10544180" cy="820548"/>
            </a:xfrm>
            <a:prstGeom prst="rect">
              <a:avLst/>
            </a:prstGeom>
            <a:solidFill>
              <a:schemeClr val="bg1">
                <a:lumMod val="95000"/>
              </a:schemeClr>
            </a:solidFill>
            <a:ln w="28575">
              <a:solidFill>
                <a:srgbClr val="2C9ED9"/>
              </a:solidFill>
            </a:ln>
          </p:spPr>
          <p:txBody>
            <a:bodyPr wrap="square" rtlCol="0" anchor="ctr">
              <a:spAutoFit/>
            </a:bodyPr>
            <a:lstStyle/>
            <a:p>
              <a:pPr marL="285750" indent="-285750">
                <a:spcBef>
                  <a:spcPts val="600"/>
                </a:spcBef>
                <a:buFont typeface="Arial" panose="020B0604020202020204" pitchFamily="34" charset="0"/>
                <a:buChar char="•"/>
              </a:pPr>
              <a:r>
                <a:rPr lang="en-US" sz="2000" dirty="0">
                  <a:solidFill>
                    <a:schemeClr val="tx1">
                      <a:lumMod val="50000"/>
                    </a:schemeClr>
                  </a:solidFill>
                </a:rPr>
                <a:t>Results from current &amp; previous school years</a:t>
              </a:r>
            </a:p>
            <a:p>
              <a:pPr marL="285750" indent="-285750">
                <a:spcBef>
                  <a:spcPts val="600"/>
                </a:spcBef>
                <a:buFont typeface="Arial" panose="020B0604020202020204" pitchFamily="34" charset="0"/>
                <a:buChar char="•"/>
              </a:pPr>
              <a:r>
                <a:rPr lang="en-US" sz="2000" dirty="0">
                  <a:solidFill>
                    <a:schemeClr val="tx1">
                      <a:lumMod val="50000"/>
                    </a:schemeClr>
                  </a:solidFill>
                </a:rPr>
                <a:t>Results for current &amp; former students</a:t>
              </a:r>
            </a:p>
            <a:p>
              <a:pPr marL="285750" indent="-285750">
                <a:spcBef>
                  <a:spcPts val="600"/>
                </a:spcBef>
                <a:buFont typeface="Arial" panose="020B0604020202020204" pitchFamily="34" charset="0"/>
                <a:buChar char="•"/>
              </a:pPr>
              <a:r>
                <a:rPr lang="en-US" sz="2000" dirty="0">
                  <a:solidFill>
                    <a:schemeClr val="tx1">
                      <a:lumMod val="50000"/>
                    </a:schemeClr>
                  </a:solidFill>
                </a:rPr>
                <a:t>Filter options: school year, test reason, test label</a:t>
              </a:r>
            </a:p>
          </p:txBody>
        </p:sp>
        <p:pic>
          <p:nvPicPr>
            <p:cNvPr id="14" name="Picture 13">
              <a:extLst>
                <a:ext uri="{FF2B5EF4-FFF2-40B4-BE49-F238E27FC236}">
                  <a16:creationId xmlns:a16="http://schemas.microsoft.com/office/drawing/2014/main" id="{88C531AA-0651-4B42-9FEC-1307E39C465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231227" y="1396233"/>
              <a:ext cx="837498" cy="628123"/>
            </a:xfrm>
            <a:prstGeom prst="rect">
              <a:avLst/>
            </a:prstGeom>
            <a:grpFill/>
          </p:spPr>
        </p:pic>
      </p:grpSp>
      <p:sp>
        <p:nvSpPr>
          <p:cNvPr id="12" name="Title 3">
            <a:extLst>
              <a:ext uri="{FF2B5EF4-FFF2-40B4-BE49-F238E27FC236}">
                <a16:creationId xmlns:a16="http://schemas.microsoft.com/office/drawing/2014/main" id="{237E1F3B-F78E-4E9A-9A8C-8ABF35ECFE88}"/>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Longitudinal Reports—Ways to Customize</a:t>
            </a:r>
          </a:p>
        </p:txBody>
      </p:sp>
      <p:sp>
        <p:nvSpPr>
          <p:cNvPr id="2" name="Slide Number Placeholder 1">
            <a:extLst>
              <a:ext uri="{FF2B5EF4-FFF2-40B4-BE49-F238E27FC236}">
                <a16:creationId xmlns:a16="http://schemas.microsoft.com/office/drawing/2014/main" id="{45CC7F57-5B0B-442F-9331-3F5ED54F2256}"/>
              </a:ext>
            </a:extLst>
          </p:cNvPr>
          <p:cNvSpPr>
            <a:spLocks noGrp="1"/>
          </p:cNvSpPr>
          <p:nvPr>
            <p:ph type="sldNum" sz="quarter" idx="12"/>
          </p:nvPr>
        </p:nvSpPr>
        <p:spPr/>
        <p:txBody>
          <a:bodyPr/>
          <a:lstStyle/>
          <a:p>
            <a:fld id="{B70F7035-E4E1-4BB6-A0A9-EB548548B6A5}" type="slidenum">
              <a:rPr lang="en-US" smtClean="0"/>
              <a:t>29</a:t>
            </a:fld>
            <a:endParaRPr lang="en-US"/>
          </a:p>
        </p:txBody>
      </p:sp>
    </p:spTree>
    <p:extLst>
      <p:ext uri="{BB962C8B-B14F-4D97-AF65-F5344CB8AC3E}">
        <p14:creationId xmlns:p14="http://schemas.microsoft.com/office/powerpoint/2010/main" val="80858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9490" y="927918"/>
            <a:ext cx="10467821" cy="5714927"/>
          </a:xfrm>
        </p:spPr>
        <p:txBody>
          <a:bodyPr>
            <a:normAutofit fontScale="40000" lnSpcReduction="20000"/>
          </a:bodyPr>
          <a:lstStyle/>
          <a:p>
            <a:pPr marL="404813" lvl="1" indent="-404813" eaLnBrk="1" fontAlgn="auto" hangingPunct="1">
              <a:buFont typeface="Wingdings" pitchFamily="2" charset="2"/>
              <a:buChar char="§"/>
              <a:defRPr/>
            </a:pPr>
            <a:r>
              <a:rPr lang="en-US" sz="4800" dirty="0">
                <a:solidFill>
                  <a:schemeClr val="tx1">
                    <a:lumMod val="50000"/>
                  </a:schemeClr>
                </a:solidFill>
                <a:cs typeface="Franklin Gothic Book" pitchFamily="34" charset="0"/>
              </a:rPr>
              <a:t>Navigate the Centralized Reporting System for Summative and Interim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See your results, sort them for analysis, expand them to view standard targets and measures, and quickly compare results at the state, district, and school level.</a:t>
            </a:r>
          </a:p>
          <a:p>
            <a:pPr marL="865188" lvl="2" indent="-404813">
              <a:spcBef>
                <a:spcPts val="0"/>
              </a:spcBef>
              <a:buFont typeface="Wingdings" pitchFamily="2" charset="2"/>
              <a:buChar char="§"/>
              <a:defRPr/>
            </a:pPr>
            <a:r>
              <a:rPr lang="en-US" sz="4800" dirty="0">
                <a:solidFill>
                  <a:schemeClr val="tx1">
                    <a:lumMod val="50000"/>
                  </a:schemeClr>
                </a:solidFill>
              </a:rPr>
              <a:t>Interpret the Depth of Knowledge (</a:t>
            </a:r>
            <a:r>
              <a:rPr lang="en-US" sz="4800" dirty="0" err="1">
                <a:solidFill>
                  <a:schemeClr val="tx1">
                    <a:lumMod val="50000"/>
                  </a:schemeClr>
                </a:solidFill>
              </a:rPr>
              <a:t>DoK</a:t>
            </a:r>
            <a:r>
              <a:rPr lang="en-US" sz="4800" dirty="0">
                <a:solidFill>
                  <a:schemeClr val="tx1">
                    <a:lumMod val="50000"/>
                  </a:schemeClr>
                </a:solidFill>
              </a:rPr>
              <a:t>) section </a:t>
            </a:r>
            <a:endParaRPr lang="en-US" sz="4800" dirty="0">
              <a:solidFill>
                <a:schemeClr val="tx1">
                  <a:lumMod val="50000"/>
                </a:schemeClr>
              </a:solidFill>
              <a:cs typeface="Franklin Gothic Book" pitchFamily="34" charset="0"/>
            </a:endParaRP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Analyze the Writing Dimensions used for essay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Access the longitudinal reports to show performance trends over time, for associated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Use the Student Portfolio report.</a:t>
            </a:r>
          </a:p>
          <a:p>
            <a:pPr marL="342900" lvl="2" indent="-342900" eaLnBrk="1" fontAlgn="auto" hangingPunct="1">
              <a:buFont typeface="Wingdings" panose="05000000000000000000" pitchFamily="2" charset="2"/>
              <a:buChar char="§"/>
              <a:defRPr/>
            </a:pPr>
            <a:r>
              <a:rPr lang="en-US" sz="4800" dirty="0">
                <a:solidFill>
                  <a:schemeClr val="tx1">
                    <a:lumMod val="50000"/>
                  </a:schemeClr>
                </a:solidFill>
                <a:cs typeface="Franklin Gothic Book" pitchFamily="34" charset="0"/>
              </a:rPr>
              <a:t>Set Up Reports That Make Sense for Your Specific Needs</a:t>
            </a:r>
          </a:p>
          <a:p>
            <a:pPr marL="446087" lvl="3" indent="234950"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Set preferences and filters.</a:t>
            </a:r>
          </a:p>
          <a:p>
            <a:pPr marL="446087" lvl="3" indent="234950"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Use demographic sub-groups.</a:t>
            </a:r>
          </a:p>
          <a:p>
            <a:pPr marL="0" lvl="2" indent="0" eaLnBrk="1" fontAlgn="auto" hangingPunct="1">
              <a:buFont typeface="Wingdings" pitchFamily="2" charset="2"/>
              <a:buChar char="§"/>
              <a:tabLst>
                <a:tab pos="225425" algn="l"/>
              </a:tabLst>
              <a:defRPr/>
            </a:pPr>
            <a:r>
              <a:rPr lang="en-US" sz="4800" dirty="0">
                <a:solidFill>
                  <a:schemeClr val="tx1">
                    <a:lumMod val="50000"/>
                  </a:schemeClr>
                </a:solidFill>
                <a:cs typeface="Franklin Gothic Book" pitchFamily="34" charset="0"/>
              </a:rPr>
              <a:t>    Work with Interim Tests—Their Items, Rubrics, and Scoring Essentials</a:t>
            </a:r>
          </a:p>
          <a:p>
            <a:pPr marL="404813" lvl="2" indent="-404813" eaLnBrk="1" fontAlgn="auto" hangingPunct="1">
              <a:buFont typeface="Wingdings" pitchFamily="2" charset="2"/>
              <a:buChar char="§"/>
              <a:tabLst>
                <a:tab pos="225425" algn="l"/>
              </a:tabLst>
              <a:defRPr/>
            </a:pPr>
            <a:r>
              <a:rPr lang="en-US" sz="4800" dirty="0">
                <a:solidFill>
                  <a:schemeClr val="tx1">
                    <a:lumMod val="50000"/>
                  </a:schemeClr>
                </a:solidFill>
              </a:rPr>
              <a:t>Generate </a:t>
            </a:r>
            <a:r>
              <a:rPr lang="en-US" sz="4800" dirty="0">
                <a:solidFill>
                  <a:schemeClr val="tx1">
                    <a:lumMod val="50000"/>
                  </a:schemeClr>
                </a:solidFill>
                <a:cs typeface="Franklin Gothic Book" pitchFamily="34" charset="0"/>
              </a:rPr>
              <a:t>Individual Student Reports (ISRs) and Student </a:t>
            </a:r>
            <a:r>
              <a:rPr lang="en-US" sz="4800" dirty="0">
                <a:solidFill>
                  <a:schemeClr val="tx1">
                    <a:lumMod val="50000"/>
                  </a:schemeClr>
                </a:solidFill>
              </a:rPr>
              <a:t>D</a:t>
            </a:r>
            <a:r>
              <a:rPr lang="en-US" sz="4800" dirty="0">
                <a:solidFill>
                  <a:schemeClr val="tx1">
                    <a:lumMod val="50000"/>
                  </a:schemeClr>
                </a:solidFill>
                <a:cs typeface="Franklin Gothic Book" pitchFamily="34" charset="0"/>
              </a:rPr>
              <a:t>ata </a:t>
            </a:r>
            <a:r>
              <a:rPr lang="en-US" sz="4800" dirty="0">
                <a:solidFill>
                  <a:schemeClr val="tx1">
                    <a:lumMod val="50000"/>
                  </a:schemeClr>
                </a:solidFill>
              </a:rPr>
              <a:t>F</a:t>
            </a:r>
            <a:r>
              <a:rPr lang="en-US" sz="4800" dirty="0">
                <a:solidFill>
                  <a:schemeClr val="tx1">
                    <a:lumMod val="50000"/>
                  </a:schemeClr>
                </a:solidFill>
                <a:cs typeface="Franklin Gothic Book" pitchFamily="34" charset="0"/>
              </a:rPr>
              <a:t>iles</a:t>
            </a:r>
          </a:p>
          <a:p>
            <a:pPr marL="404813" lvl="2" indent="-404813" eaLnBrk="1" fontAlgn="auto" hangingPunct="1">
              <a:buFont typeface="Wingdings" pitchFamily="2" charset="2"/>
              <a:buChar char="§"/>
              <a:tabLst>
                <a:tab pos="225425" algn="l"/>
              </a:tabLst>
              <a:defRPr/>
            </a:pPr>
            <a:r>
              <a:rPr lang="en-US" sz="4800" dirty="0">
                <a:solidFill>
                  <a:schemeClr val="tx1">
                    <a:lumMod val="50000"/>
                  </a:schemeClr>
                </a:solidFill>
                <a:cs typeface="Franklin Gothic Book" pitchFamily="34" charset="0"/>
              </a:rPr>
              <a:t>Print and Export Any Data </a:t>
            </a:r>
            <a:r>
              <a:rPr lang="en-US" sz="4800" dirty="0">
                <a:solidFill>
                  <a:schemeClr val="tx1">
                    <a:lumMod val="50000"/>
                  </a:schemeClr>
                </a:solidFill>
              </a:rPr>
              <a:t>Y</a:t>
            </a:r>
            <a:r>
              <a:rPr lang="en-US" sz="4800" dirty="0">
                <a:solidFill>
                  <a:schemeClr val="tx1">
                    <a:lumMod val="50000"/>
                  </a:schemeClr>
                </a:solidFill>
                <a:cs typeface="Franklin Gothic Book" pitchFamily="34" charset="0"/>
              </a:rPr>
              <a:t>ou </a:t>
            </a:r>
            <a:r>
              <a:rPr lang="en-US" sz="4800" dirty="0">
                <a:solidFill>
                  <a:schemeClr val="tx1">
                    <a:lumMod val="50000"/>
                  </a:schemeClr>
                </a:solidFill>
              </a:rPr>
              <a:t>C</a:t>
            </a:r>
            <a:r>
              <a:rPr lang="en-US" sz="4800" dirty="0">
                <a:solidFill>
                  <a:schemeClr val="tx1">
                    <a:lumMod val="50000"/>
                  </a:schemeClr>
                </a:solidFill>
                <a:cs typeface="Franklin Gothic Book" pitchFamily="34" charset="0"/>
              </a:rPr>
              <a:t>an </a:t>
            </a:r>
            <a:r>
              <a:rPr lang="en-US" sz="4800" dirty="0">
                <a:solidFill>
                  <a:schemeClr val="tx1">
                    <a:lumMod val="50000"/>
                  </a:schemeClr>
                </a:solidFill>
              </a:rPr>
              <a:t>V</a:t>
            </a:r>
            <a:r>
              <a:rPr lang="en-US" sz="4800" dirty="0">
                <a:solidFill>
                  <a:schemeClr val="tx1">
                    <a:lumMod val="50000"/>
                  </a:schemeClr>
                </a:solidFill>
                <a:cs typeface="Franklin Gothic Book" pitchFamily="34" charset="0"/>
              </a:rPr>
              <a:t>iew in Reports</a:t>
            </a:r>
          </a:p>
          <a:p>
            <a:pPr marL="460375" lvl="2" indent="0" eaLnBrk="1" fontAlgn="auto" hangingPunct="1">
              <a:buFont typeface="Wingdings" pitchFamily="2" charset="2"/>
              <a:buNone/>
              <a:defRPr/>
            </a:pPr>
            <a:endParaRPr lang="en-US" sz="2000" dirty="0">
              <a:cs typeface="Franklin Gothic Book" pitchFamily="34" charset="0"/>
            </a:endParaRPr>
          </a:p>
        </p:txBody>
      </p:sp>
      <p:sp>
        <p:nvSpPr>
          <p:cNvPr id="3" name="Title 2"/>
          <p:cNvSpPr>
            <a:spLocks noGrp="1"/>
          </p:cNvSpPr>
          <p:nvPr>
            <p:ph type="title"/>
          </p:nvPr>
        </p:nvSpPr>
        <p:spPr/>
        <p:txBody>
          <a:bodyPr>
            <a:normAutofit/>
          </a:bodyPr>
          <a:lstStyle/>
          <a:p>
            <a:r>
              <a:rPr lang="en-US" dirty="0"/>
              <a:t>Objectives in Order of Presentation</a:t>
            </a:r>
          </a:p>
        </p:txBody>
      </p:sp>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spTree>
    <p:extLst>
      <p:ext uri="{BB962C8B-B14F-4D97-AF65-F5344CB8AC3E}">
        <p14:creationId xmlns:p14="http://schemas.microsoft.com/office/powerpoint/2010/main" val="148542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8263233-966E-4D8F-A108-58B746163741}"/>
              </a:ext>
            </a:extLst>
          </p:cNvPr>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5657697" y="2373792"/>
            <a:ext cx="6232550" cy="36068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7A7D5D03-90BC-4D93-9090-751C8932D9DE}"/>
              </a:ext>
            </a:extLst>
          </p:cNvPr>
          <p:cNvSpPr txBox="1"/>
          <p:nvPr/>
        </p:nvSpPr>
        <p:spPr>
          <a:xfrm>
            <a:off x="11461898" y="6443330"/>
            <a:ext cx="45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31</a:t>
            </a:r>
          </a:p>
        </p:txBody>
      </p:sp>
      <p:sp>
        <p:nvSpPr>
          <p:cNvPr id="15" name="TextBox 14">
            <a:extLst>
              <a:ext uri="{FF2B5EF4-FFF2-40B4-BE49-F238E27FC236}">
                <a16:creationId xmlns:a16="http://schemas.microsoft.com/office/drawing/2014/main" id="{770E74C4-5CDD-4E92-9B73-B5FA56DC16C4}"/>
              </a:ext>
            </a:extLst>
          </p:cNvPr>
          <p:cNvSpPr txBox="1"/>
          <p:nvPr/>
        </p:nvSpPr>
        <p:spPr>
          <a:xfrm>
            <a:off x="194220" y="58579"/>
            <a:ext cx="9548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The Student Portfolio Report</a:t>
            </a:r>
          </a:p>
        </p:txBody>
      </p:sp>
      <p:grpSp>
        <p:nvGrpSpPr>
          <p:cNvPr id="3" name="Group 2">
            <a:extLst>
              <a:ext uri="{FF2B5EF4-FFF2-40B4-BE49-F238E27FC236}">
                <a16:creationId xmlns:a16="http://schemas.microsoft.com/office/drawing/2014/main" id="{62F7613F-B1CA-42A9-82D8-59DD1EDC8630}"/>
              </a:ext>
            </a:extLst>
          </p:cNvPr>
          <p:cNvGrpSpPr/>
          <p:nvPr/>
        </p:nvGrpSpPr>
        <p:grpSpPr>
          <a:xfrm>
            <a:off x="194220" y="799478"/>
            <a:ext cx="6638380" cy="3622568"/>
            <a:chOff x="194220" y="799478"/>
            <a:chExt cx="6638380" cy="3622568"/>
          </a:xfrm>
        </p:grpSpPr>
        <p:pic>
          <p:nvPicPr>
            <p:cNvPr id="13" name="Picture 12" descr="A screenshot of a cell phone&#10;&#10;Description automatically generated">
              <a:extLst>
                <a:ext uri="{FF2B5EF4-FFF2-40B4-BE49-F238E27FC236}">
                  <a16:creationId xmlns:a16="http://schemas.microsoft.com/office/drawing/2014/main" id="{7E1A7E01-72DD-46B6-A39D-106A71C0D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220" y="799478"/>
              <a:ext cx="5130473" cy="3377714"/>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7EBDABAA-7706-4FE4-9299-70CB14A5CC6E}"/>
                </a:ext>
              </a:extLst>
            </p:cNvPr>
            <p:cNvGrpSpPr/>
            <p:nvPr/>
          </p:nvGrpSpPr>
          <p:grpSpPr>
            <a:xfrm>
              <a:off x="1364092" y="914400"/>
              <a:ext cx="5468508" cy="3507646"/>
              <a:chOff x="1047369" y="877551"/>
              <a:chExt cx="5468508" cy="3507646"/>
            </a:xfrm>
          </p:grpSpPr>
          <p:grpSp>
            <p:nvGrpSpPr>
              <p:cNvPr id="20" name="Group 19">
                <a:extLst>
                  <a:ext uri="{FF2B5EF4-FFF2-40B4-BE49-F238E27FC236}">
                    <a16:creationId xmlns:a16="http://schemas.microsoft.com/office/drawing/2014/main" id="{3095E6BC-AC64-4072-B8BF-2005AA70DB9F}"/>
                  </a:ext>
                </a:extLst>
              </p:cNvPr>
              <p:cNvGrpSpPr/>
              <p:nvPr/>
            </p:nvGrpSpPr>
            <p:grpSpPr>
              <a:xfrm>
                <a:off x="1047369" y="877551"/>
                <a:ext cx="3100752" cy="1887702"/>
                <a:chOff x="-223080" y="1285555"/>
                <a:chExt cx="3549250" cy="2250012"/>
              </a:xfrm>
            </p:grpSpPr>
            <p:sp>
              <p:nvSpPr>
                <p:cNvPr id="12" name="Oval 11">
                  <a:extLst>
                    <a:ext uri="{FF2B5EF4-FFF2-40B4-BE49-F238E27FC236}">
                      <a16:creationId xmlns:a16="http://schemas.microsoft.com/office/drawing/2014/main" id="{013900B9-AF26-4E2C-9074-E56A056BEF08}"/>
                    </a:ext>
                  </a:extLst>
                </p:cNvPr>
                <p:cNvSpPr/>
                <p:nvPr/>
              </p:nvSpPr>
              <p:spPr>
                <a:xfrm>
                  <a:off x="-223080" y="3337684"/>
                  <a:ext cx="446568" cy="1978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E2CBFA53-7F77-4C05-A02E-0BED3A417CD1}"/>
                    </a:ext>
                  </a:extLst>
                </p:cNvPr>
                <p:cNvCxnSpPr>
                  <a:cxnSpLocks/>
                  <a:stCxn id="12" idx="7"/>
                </p:cNvCxnSpPr>
                <p:nvPr/>
              </p:nvCxnSpPr>
              <p:spPr>
                <a:xfrm flipV="1">
                  <a:off x="158090" y="1285555"/>
                  <a:ext cx="3168080" cy="20811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5A999FA4-5C45-4EB7-8A3D-5EAC27AA74D1}"/>
                  </a:ext>
                </a:extLst>
              </p:cNvPr>
              <p:cNvSpPr/>
              <p:nvPr/>
            </p:nvSpPr>
            <p:spPr>
              <a:xfrm>
                <a:off x="5690526" y="4224000"/>
                <a:ext cx="825351" cy="1611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sp>
        <p:nvSpPr>
          <p:cNvPr id="14" name="Rectangle: Rounded Corners 13">
            <a:extLst>
              <a:ext uri="{FF2B5EF4-FFF2-40B4-BE49-F238E27FC236}">
                <a16:creationId xmlns:a16="http://schemas.microsoft.com/office/drawing/2014/main" id="{19D3D341-C0DF-4442-B421-22825300592F}"/>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pic>
        <p:nvPicPr>
          <p:cNvPr id="2" name="Picture 1"/>
          <p:cNvPicPr>
            <a:picLocks noChangeAspect="1"/>
          </p:cNvPicPr>
          <p:nvPr/>
        </p:nvPicPr>
        <p:blipFill>
          <a:blip r:embed="rId5"/>
          <a:stretch>
            <a:fillRect/>
          </a:stretch>
        </p:blipFill>
        <p:spPr>
          <a:xfrm>
            <a:off x="527044" y="2086712"/>
            <a:ext cx="620405" cy="486368"/>
          </a:xfrm>
          <a:prstGeom prst="rect">
            <a:avLst/>
          </a:prstGeom>
        </p:spPr>
      </p:pic>
      <p:sp>
        <p:nvSpPr>
          <p:cNvPr id="16" name="TextBox 7"/>
          <p:cNvSpPr txBox="1"/>
          <p:nvPr/>
        </p:nvSpPr>
        <p:spPr>
          <a:xfrm>
            <a:off x="4509765" y="1073603"/>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1</a:t>
            </a:r>
          </a:p>
        </p:txBody>
      </p:sp>
      <p:sp>
        <p:nvSpPr>
          <p:cNvPr id="17" name="TextBox 7"/>
          <p:cNvSpPr txBox="1"/>
          <p:nvPr/>
        </p:nvSpPr>
        <p:spPr>
          <a:xfrm>
            <a:off x="6894069" y="4345756"/>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2</a:t>
            </a:r>
          </a:p>
        </p:txBody>
      </p:sp>
    </p:spTree>
    <p:extLst>
      <p:ext uri="{BB962C8B-B14F-4D97-AF65-F5344CB8AC3E}">
        <p14:creationId xmlns:p14="http://schemas.microsoft.com/office/powerpoint/2010/main" val="2826504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B6042F4C-035A-4899-8EEB-278CC68D18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04" b="-1"/>
          <a:stretch/>
        </p:blipFill>
        <p:spPr>
          <a:xfrm>
            <a:off x="4249027" y="1280160"/>
            <a:ext cx="7720277" cy="44486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BBA0C00-E065-44E6-A6CD-08D37DF552C9}"/>
              </a:ext>
            </a:extLst>
          </p:cNvPr>
          <p:cNvSpPr>
            <a:spLocks noGrp="1"/>
          </p:cNvSpPr>
          <p:nvPr>
            <p:ph type="title"/>
          </p:nvPr>
        </p:nvSpPr>
        <p:spPr/>
        <p:txBody>
          <a:bodyPr>
            <a:noAutofit/>
          </a:bodyPr>
          <a:lstStyle/>
          <a:p>
            <a:r>
              <a:rPr lang="en-US" dirty="0"/>
              <a:t>Ways to Use the Student Portfolio Report</a:t>
            </a:r>
          </a:p>
        </p:txBody>
      </p:sp>
      <p:grpSp>
        <p:nvGrpSpPr>
          <p:cNvPr id="18" name="Group 17">
            <a:extLst>
              <a:ext uri="{FF2B5EF4-FFF2-40B4-BE49-F238E27FC236}">
                <a16:creationId xmlns:a16="http://schemas.microsoft.com/office/drawing/2014/main" id="{BE5EB5C0-14E7-4173-8F91-777523425F9B}"/>
              </a:ext>
            </a:extLst>
          </p:cNvPr>
          <p:cNvGrpSpPr/>
          <p:nvPr/>
        </p:nvGrpSpPr>
        <p:grpSpPr>
          <a:xfrm>
            <a:off x="171195" y="918271"/>
            <a:ext cx="10471637" cy="5094400"/>
            <a:chOff x="387580" y="881799"/>
            <a:chExt cx="10471637" cy="5094400"/>
          </a:xfrm>
        </p:grpSpPr>
        <p:sp>
          <p:nvSpPr>
            <p:cNvPr id="9" name="Rectangle: Rounded Corners 8">
              <a:extLst>
                <a:ext uri="{FF2B5EF4-FFF2-40B4-BE49-F238E27FC236}">
                  <a16:creationId xmlns:a16="http://schemas.microsoft.com/office/drawing/2014/main" id="{B65D9948-45B8-4C6C-9B03-8BEA2A71998E}"/>
                </a:ext>
              </a:extLst>
            </p:cNvPr>
            <p:cNvSpPr/>
            <p:nvPr/>
          </p:nvSpPr>
          <p:spPr>
            <a:xfrm>
              <a:off x="387580" y="881799"/>
              <a:ext cx="3902749" cy="509440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rabicPeriod"/>
              </a:pPr>
              <a:r>
                <a:rPr lang="en-US" sz="1600" dirty="0">
                  <a:solidFill>
                    <a:schemeClr val="tx1">
                      <a:lumMod val="50000"/>
                    </a:schemeClr>
                  </a:solidFill>
                </a:rPr>
                <a:t>Filter the report by Test Groups, Test Reasons, and School Year </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Compare a student’s results with state-, district-, school-, and teacher-level data</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Sort results in any column with a set of sorting arrows in it</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Generate and print an ISR or a Student Data File</a:t>
              </a:r>
            </a:p>
            <a:p>
              <a:pPr marL="342900" lvl="0" indent="-342900">
                <a:buFont typeface="+mj-lt"/>
                <a:buAutoNum type="arabicPeriod"/>
              </a:pPr>
              <a:endParaRPr lang="en-US" sz="1600" dirty="0">
                <a:solidFill>
                  <a:schemeClr val="tx1">
                    <a:lumMod val="50000"/>
                  </a:schemeClr>
                </a:solidFill>
              </a:endParaRPr>
            </a:p>
            <a:p>
              <a:pPr marL="342900" lvl="0" indent="-342900">
                <a:buFont typeface="+mj-lt"/>
                <a:buAutoNum type="arabicPeriod"/>
              </a:pPr>
              <a:r>
                <a:rPr lang="en-US" sz="1600" dirty="0">
                  <a:solidFill>
                    <a:schemeClr val="tx1">
                      <a:lumMod val="50000"/>
                    </a:schemeClr>
                  </a:solidFill>
                </a:rPr>
                <a:t>Access specific test data and individual student item responses directly from the report</a:t>
              </a:r>
            </a:p>
          </p:txBody>
        </p:sp>
        <p:sp>
          <p:nvSpPr>
            <p:cNvPr id="13" name="Flowchart: Connector 12">
              <a:extLst>
                <a:ext uri="{FF2B5EF4-FFF2-40B4-BE49-F238E27FC236}">
                  <a16:creationId xmlns:a16="http://schemas.microsoft.com/office/drawing/2014/main" id="{88E2EA47-0B47-4FF3-83EB-5C727B527974}"/>
                </a:ext>
              </a:extLst>
            </p:cNvPr>
            <p:cNvSpPr/>
            <p:nvPr/>
          </p:nvSpPr>
          <p:spPr>
            <a:xfrm>
              <a:off x="7203291" y="2072980"/>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Flowchart: Connector 13">
              <a:extLst>
                <a:ext uri="{FF2B5EF4-FFF2-40B4-BE49-F238E27FC236}">
                  <a16:creationId xmlns:a16="http://schemas.microsoft.com/office/drawing/2014/main" id="{92BF5CC4-0C0F-4954-B19B-BAE3A6FBDE25}"/>
                </a:ext>
              </a:extLst>
            </p:cNvPr>
            <p:cNvSpPr/>
            <p:nvPr/>
          </p:nvSpPr>
          <p:spPr>
            <a:xfrm>
              <a:off x="4900870" y="141392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Flowchart: Connector 14">
              <a:extLst>
                <a:ext uri="{FF2B5EF4-FFF2-40B4-BE49-F238E27FC236}">
                  <a16:creationId xmlns:a16="http://schemas.microsoft.com/office/drawing/2014/main" id="{9CB468EA-C0F7-415D-AEB2-1B15522DD2DA}"/>
                </a:ext>
              </a:extLst>
            </p:cNvPr>
            <p:cNvSpPr/>
            <p:nvPr/>
          </p:nvSpPr>
          <p:spPr>
            <a:xfrm>
              <a:off x="9276074" y="1550281"/>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6" name="Flowchart: Connector 15">
              <a:extLst>
                <a:ext uri="{FF2B5EF4-FFF2-40B4-BE49-F238E27FC236}">
                  <a16:creationId xmlns:a16="http://schemas.microsoft.com/office/drawing/2014/main" id="{63D323BD-2EE7-4A63-A9DB-ADD9BA2E59A1}"/>
                </a:ext>
              </a:extLst>
            </p:cNvPr>
            <p:cNvSpPr/>
            <p:nvPr/>
          </p:nvSpPr>
          <p:spPr>
            <a:xfrm>
              <a:off x="10602544" y="141392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7" name="Flowchart: Connector 16">
              <a:extLst>
                <a:ext uri="{FF2B5EF4-FFF2-40B4-BE49-F238E27FC236}">
                  <a16:creationId xmlns:a16="http://schemas.microsoft.com/office/drawing/2014/main" id="{730491AD-199A-4A63-97C8-ACE3AD53BD5B}"/>
                </a:ext>
              </a:extLst>
            </p:cNvPr>
            <p:cNvSpPr/>
            <p:nvPr/>
          </p:nvSpPr>
          <p:spPr>
            <a:xfrm>
              <a:off x="5894043" y="281395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sp>
        <p:nvSpPr>
          <p:cNvPr id="19" name="Rectangle: Rounded Corners 18">
            <a:extLst>
              <a:ext uri="{FF2B5EF4-FFF2-40B4-BE49-F238E27FC236}">
                <a16:creationId xmlns:a16="http://schemas.microsoft.com/office/drawing/2014/main" id="{0D2C64A4-B1CA-4F57-815A-34287D5474B1}"/>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sp>
        <p:nvSpPr>
          <p:cNvPr id="4" name="Slide Number Placeholder 3">
            <a:extLst>
              <a:ext uri="{FF2B5EF4-FFF2-40B4-BE49-F238E27FC236}">
                <a16:creationId xmlns:a16="http://schemas.microsoft.com/office/drawing/2014/main" id="{94602BA6-E7FB-401C-BC77-8D9F648E4EE9}"/>
              </a:ext>
            </a:extLst>
          </p:cNvPr>
          <p:cNvSpPr>
            <a:spLocks noGrp="1"/>
          </p:cNvSpPr>
          <p:nvPr>
            <p:ph type="sldNum" sz="quarter" idx="10"/>
          </p:nvPr>
        </p:nvSpPr>
        <p:spPr/>
        <p:txBody>
          <a:bodyPr/>
          <a:lstStyle/>
          <a:p>
            <a:pPr algn="r"/>
            <a:fld id="{F3477EC8-074D-41C4-94AE-E9EA7CEEA348}" type="slidenum">
              <a:rPr lang="en-US" smtClean="0"/>
              <a:pPr algn="r"/>
              <a:t>31</a:t>
            </a:fld>
            <a:endParaRPr lang="en-US" dirty="0"/>
          </a:p>
        </p:txBody>
      </p:sp>
    </p:spTree>
    <p:extLst>
      <p:ext uri="{BB962C8B-B14F-4D97-AF65-F5344CB8AC3E}">
        <p14:creationId xmlns:p14="http://schemas.microsoft.com/office/powerpoint/2010/main" val="1545048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BB207915-C3AF-4013-9A03-E79CF37FE118}"/>
              </a:ext>
            </a:extLst>
          </p:cNvPr>
          <p:cNvPicPr>
            <a:picLocks noChangeAspect="1"/>
          </p:cNvPicPr>
          <p:nvPr/>
        </p:nvPicPr>
        <p:blipFill rotWithShape="1">
          <a:blip r:embed="rId3">
            <a:extLst>
              <a:ext uri="{28A0092B-C50C-407E-A947-70E740481C1C}">
                <a14:useLocalDpi xmlns:a14="http://schemas.microsoft.com/office/drawing/2010/main" val="0"/>
              </a:ext>
            </a:extLst>
          </a:blip>
          <a:srcRect t="7328" b="21283"/>
          <a:stretch/>
        </p:blipFill>
        <p:spPr>
          <a:xfrm>
            <a:off x="277439" y="895350"/>
            <a:ext cx="11619285" cy="51842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B1EF8A7-8D06-4F5E-9B77-A9B98144BCC5}"/>
              </a:ext>
            </a:extLst>
          </p:cNvPr>
          <p:cNvSpPr>
            <a:spLocks noGrp="1"/>
          </p:cNvSpPr>
          <p:nvPr>
            <p:ph type="title"/>
          </p:nvPr>
        </p:nvSpPr>
        <p:spPr/>
        <p:txBody>
          <a:bodyPr>
            <a:noAutofit/>
          </a:bodyPr>
          <a:lstStyle/>
          <a:p>
            <a:r>
              <a:rPr lang="en-US" dirty="0"/>
              <a:t>Student Portfolio—Analysis By Sorting/Comparing</a:t>
            </a:r>
          </a:p>
        </p:txBody>
      </p:sp>
      <p:grpSp>
        <p:nvGrpSpPr>
          <p:cNvPr id="5" name="Group 4">
            <a:extLst>
              <a:ext uri="{FF2B5EF4-FFF2-40B4-BE49-F238E27FC236}">
                <a16:creationId xmlns:a16="http://schemas.microsoft.com/office/drawing/2014/main" id="{661296BF-FD63-43F0-9DBB-FD87A83135F2}"/>
              </a:ext>
            </a:extLst>
          </p:cNvPr>
          <p:cNvGrpSpPr/>
          <p:nvPr/>
        </p:nvGrpSpPr>
        <p:grpSpPr>
          <a:xfrm>
            <a:off x="971549" y="1756933"/>
            <a:ext cx="10726137" cy="3641414"/>
            <a:chOff x="1310705" y="1949833"/>
            <a:chExt cx="10726137" cy="3641414"/>
          </a:xfrm>
        </p:grpSpPr>
        <p:sp>
          <p:nvSpPr>
            <p:cNvPr id="10" name="Rectangle 9">
              <a:extLst>
                <a:ext uri="{FF2B5EF4-FFF2-40B4-BE49-F238E27FC236}">
                  <a16:creationId xmlns:a16="http://schemas.microsoft.com/office/drawing/2014/main" id="{7AE67E9E-A13B-476C-8035-D8F35E521BDE}"/>
                </a:ext>
              </a:extLst>
            </p:cNvPr>
            <p:cNvSpPr/>
            <p:nvPr/>
          </p:nvSpPr>
          <p:spPr>
            <a:xfrm>
              <a:off x="1310705" y="2364599"/>
              <a:ext cx="2733676" cy="2667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E4ED2E-CB18-4778-9723-AC320CA560BF}"/>
                </a:ext>
              </a:extLst>
            </p:cNvPr>
            <p:cNvSpPr/>
            <p:nvPr/>
          </p:nvSpPr>
          <p:spPr>
            <a:xfrm>
              <a:off x="8044881" y="1949833"/>
              <a:ext cx="904455" cy="3641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4D3CBE-C793-486F-89F6-4BB594E1CB73}"/>
                </a:ext>
              </a:extLst>
            </p:cNvPr>
            <p:cNvSpPr/>
            <p:nvPr/>
          </p:nvSpPr>
          <p:spPr>
            <a:xfrm>
              <a:off x="11132387" y="1949833"/>
              <a:ext cx="904455" cy="3641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Bent-Up 14">
              <a:extLst>
                <a:ext uri="{FF2B5EF4-FFF2-40B4-BE49-F238E27FC236}">
                  <a16:creationId xmlns:a16="http://schemas.microsoft.com/office/drawing/2014/main" id="{F7E0B6D7-5558-467F-A6DA-6CA159D7E631}"/>
                </a:ext>
              </a:extLst>
            </p:cNvPr>
            <p:cNvSpPr/>
            <p:nvPr/>
          </p:nvSpPr>
          <p:spPr>
            <a:xfrm rot="10800000">
              <a:off x="3371372" y="2612090"/>
              <a:ext cx="332729" cy="193236"/>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extLst>
              <a:ext uri="{FF2B5EF4-FFF2-40B4-BE49-F238E27FC236}">
                <a16:creationId xmlns:a16="http://schemas.microsoft.com/office/drawing/2014/main" id="{C0822997-B30D-46A9-9FAB-DD2F68932498}"/>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sp>
        <p:nvSpPr>
          <p:cNvPr id="4" name="Slide Number Placeholder 3">
            <a:extLst>
              <a:ext uri="{FF2B5EF4-FFF2-40B4-BE49-F238E27FC236}">
                <a16:creationId xmlns:a16="http://schemas.microsoft.com/office/drawing/2014/main" id="{A3E20893-82C9-43E0-8154-B39207F3CC0F}"/>
              </a:ext>
            </a:extLst>
          </p:cNvPr>
          <p:cNvSpPr>
            <a:spLocks noGrp="1"/>
          </p:cNvSpPr>
          <p:nvPr>
            <p:ph type="sldNum" sz="quarter" idx="10"/>
          </p:nvPr>
        </p:nvSpPr>
        <p:spPr/>
        <p:txBody>
          <a:bodyPr/>
          <a:lstStyle/>
          <a:p>
            <a:pPr algn="r"/>
            <a:fld id="{F3477EC8-074D-41C4-94AE-E9EA7CEEA348}" type="slidenum">
              <a:rPr lang="en-US" smtClean="0"/>
              <a:pPr algn="r"/>
              <a:t>32</a:t>
            </a:fld>
            <a:endParaRPr lang="en-US" dirty="0"/>
          </a:p>
        </p:txBody>
      </p:sp>
    </p:spTree>
    <p:extLst>
      <p:ext uri="{BB962C8B-B14F-4D97-AF65-F5344CB8AC3E}">
        <p14:creationId xmlns:p14="http://schemas.microsoft.com/office/powerpoint/2010/main" val="2243678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8554C81-BAF5-44CA-91E4-A55E9E4F0A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1" b="3407"/>
          <a:stretch/>
        </p:blipFill>
        <p:spPr>
          <a:xfrm>
            <a:off x="812311" y="852516"/>
            <a:ext cx="9428969" cy="519080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2EFB74A-61AA-4B56-9EF2-146A17A2C342}"/>
              </a:ext>
            </a:extLst>
          </p:cNvPr>
          <p:cNvSpPr>
            <a:spLocks noGrp="1"/>
          </p:cNvSpPr>
          <p:nvPr>
            <p:ph type="title"/>
          </p:nvPr>
        </p:nvSpPr>
        <p:spPr/>
        <p:txBody>
          <a:bodyPr>
            <a:normAutofit/>
          </a:bodyPr>
          <a:lstStyle/>
          <a:p>
            <a:r>
              <a:rPr lang="en-US" dirty="0"/>
              <a:t>Filter Assessments by School Year</a:t>
            </a:r>
          </a:p>
        </p:txBody>
      </p:sp>
      <p:grpSp>
        <p:nvGrpSpPr>
          <p:cNvPr id="5" name="Group 4">
            <a:extLst>
              <a:ext uri="{FF2B5EF4-FFF2-40B4-BE49-F238E27FC236}">
                <a16:creationId xmlns:a16="http://schemas.microsoft.com/office/drawing/2014/main" id="{44EC94D7-EC57-46E3-8890-42074EEE4FEA}"/>
              </a:ext>
            </a:extLst>
          </p:cNvPr>
          <p:cNvGrpSpPr/>
          <p:nvPr/>
        </p:nvGrpSpPr>
        <p:grpSpPr>
          <a:xfrm>
            <a:off x="1259840" y="3920378"/>
            <a:ext cx="1056642" cy="2122945"/>
            <a:chOff x="2388689" y="3960117"/>
            <a:chExt cx="1109521" cy="2159624"/>
          </a:xfrm>
        </p:grpSpPr>
        <p:sp>
          <p:nvSpPr>
            <p:cNvPr id="8" name="Arrow: Right 7">
              <a:extLst>
                <a:ext uri="{FF2B5EF4-FFF2-40B4-BE49-F238E27FC236}">
                  <a16:creationId xmlns:a16="http://schemas.microsoft.com/office/drawing/2014/main" id="{43210E0B-14AA-47C8-BA8D-A0B9130A3F2D}"/>
                </a:ext>
              </a:extLst>
            </p:cNvPr>
            <p:cNvSpPr/>
            <p:nvPr/>
          </p:nvSpPr>
          <p:spPr>
            <a:xfrm rot="10800000">
              <a:off x="2909637" y="3960117"/>
              <a:ext cx="232955" cy="1716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5C86C3-6254-40E9-9E94-569BB29A328B}"/>
                </a:ext>
              </a:extLst>
            </p:cNvPr>
            <p:cNvSpPr/>
            <p:nvPr/>
          </p:nvSpPr>
          <p:spPr>
            <a:xfrm>
              <a:off x="2388689" y="5477402"/>
              <a:ext cx="1109521" cy="6423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Rounded Corners 9">
            <a:extLst>
              <a:ext uri="{FF2B5EF4-FFF2-40B4-BE49-F238E27FC236}">
                <a16:creationId xmlns:a16="http://schemas.microsoft.com/office/drawing/2014/main" id="{7FCBF6FC-A5D2-4AF5-AF51-54A1C4059D89}"/>
              </a:ext>
            </a:extLst>
          </p:cNvPr>
          <p:cNvSpPr/>
          <p:nvPr/>
        </p:nvSpPr>
        <p:spPr>
          <a:xfrm>
            <a:off x="10437888" y="185193"/>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err="1">
                <a:solidFill>
                  <a:schemeClr val="tx1">
                    <a:lumMod val="50000"/>
                  </a:schemeClr>
                </a:solidFill>
              </a:rPr>
              <a:t>Sdt</a:t>
            </a:r>
            <a:r>
              <a:rPr lang="en-US" sz="1200" dirty="0">
                <a:solidFill>
                  <a:schemeClr val="tx1">
                    <a:lumMod val="50000"/>
                  </a:schemeClr>
                </a:solidFill>
              </a:rPr>
              <a:t> </a:t>
            </a:r>
            <a:r>
              <a:rPr lang="en-US" sz="1200" dirty="0" err="1">
                <a:solidFill>
                  <a:schemeClr val="tx1">
                    <a:lumMod val="50000"/>
                  </a:schemeClr>
                </a:solidFill>
              </a:rPr>
              <a:t>Porfolio</a:t>
            </a:r>
            <a:r>
              <a:rPr lang="en-US" sz="1200" dirty="0">
                <a:solidFill>
                  <a:schemeClr val="tx1">
                    <a:lumMod val="50000"/>
                  </a:schemeClr>
                </a:solidFill>
              </a:rPr>
              <a:t> Report</a:t>
            </a:r>
          </a:p>
        </p:txBody>
      </p:sp>
      <p:sp>
        <p:nvSpPr>
          <p:cNvPr id="7" name="Slide Number Placeholder 6">
            <a:extLst>
              <a:ext uri="{FF2B5EF4-FFF2-40B4-BE49-F238E27FC236}">
                <a16:creationId xmlns:a16="http://schemas.microsoft.com/office/drawing/2014/main" id="{29328F94-7BC4-4F6F-AF6F-AD37436F791D}"/>
              </a:ext>
            </a:extLst>
          </p:cNvPr>
          <p:cNvSpPr>
            <a:spLocks noGrp="1"/>
          </p:cNvSpPr>
          <p:nvPr>
            <p:ph type="sldNum" sz="quarter" idx="10"/>
          </p:nvPr>
        </p:nvSpPr>
        <p:spPr/>
        <p:txBody>
          <a:bodyPr/>
          <a:lstStyle/>
          <a:p>
            <a:pPr algn="r"/>
            <a:fld id="{F3477EC8-074D-41C4-94AE-E9EA7CEEA348}" type="slidenum">
              <a:rPr lang="en-US" smtClean="0"/>
              <a:pPr algn="r"/>
              <a:t>33</a:t>
            </a:fld>
            <a:endParaRPr lang="en-US" dirty="0"/>
          </a:p>
        </p:txBody>
      </p:sp>
    </p:spTree>
    <p:extLst>
      <p:ext uri="{BB962C8B-B14F-4D97-AF65-F5344CB8AC3E}">
        <p14:creationId xmlns:p14="http://schemas.microsoft.com/office/powerpoint/2010/main" val="3962763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739" y="1184392"/>
            <a:ext cx="7448521" cy="2530079"/>
          </a:xfrm>
        </p:spPr>
        <p:txBody>
          <a:bodyPr>
            <a:normAutofit/>
          </a:bodyPr>
          <a:lstStyle/>
          <a:p>
            <a:r>
              <a:rPr lang="en-US" sz="3600" dirty="0"/>
              <a:t>Set Up Reports That Make Sense For Your Specific Needs</a:t>
            </a:r>
          </a:p>
        </p:txBody>
      </p:sp>
    </p:spTree>
    <p:extLst>
      <p:ext uri="{BB962C8B-B14F-4D97-AF65-F5344CB8AC3E}">
        <p14:creationId xmlns:p14="http://schemas.microsoft.com/office/powerpoint/2010/main" val="114288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1763BEA-B018-46B6-A01B-938852E7AD5F}"/>
              </a:ext>
            </a:extLst>
          </p:cNvPr>
          <p:cNvGrpSpPr/>
          <p:nvPr/>
        </p:nvGrpSpPr>
        <p:grpSpPr>
          <a:xfrm>
            <a:off x="1101250" y="751293"/>
            <a:ext cx="10694510" cy="5355414"/>
            <a:chOff x="734778" y="811502"/>
            <a:chExt cx="9943253" cy="5037537"/>
          </a:xfrm>
          <a:effectLst>
            <a:outerShdw blurRad="50800" dist="38100" dir="2700000" algn="tl" rotWithShape="0">
              <a:prstClr val="black">
                <a:alpha val="40000"/>
              </a:prstClr>
            </a:outerShdw>
          </a:effectLst>
        </p:grpSpPr>
        <p:grpSp>
          <p:nvGrpSpPr>
            <p:cNvPr id="14" name="Group 13">
              <a:extLst>
                <a:ext uri="{FF2B5EF4-FFF2-40B4-BE49-F238E27FC236}">
                  <a16:creationId xmlns:a16="http://schemas.microsoft.com/office/drawing/2014/main" id="{FC787F6E-B03C-4E6E-A924-F7CE72F2ACA4}"/>
                </a:ext>
              </a:extLst>
            </p:cNvPr>
            <p:cNvGrpSpPr/>
            <p:nvPr/>
          </p:nvGrpSpPr>
          <p:grpSpPr>
            <a:xfrm>
              <a:off x="734778" y="811502"/>
              <a:ext cx="9943253" cy="4901780"/>
              <a:chOff x="1168516" y="763366"/>
              <a:chExt cx="10166586" cy="5011878"/>
            </a:xfrm>
          </p:grpSpPr>
          <p:sp>
            <p:nvSpPr>
              <p:cNvPr id="16" name="Rectangle 15">
                <a:extLst>
                  <a:ext uri="{FF2B5EF4-FFF2-40B4-BE49-F238E27FC236}">
                    <a16:creationId xmlns:a16="http://schemas.microsoft.com/office/drawing/2014/main" id="{AA35BC92-4EF4-424B-9003-3FC0E48796ED}"/>
                  </a:ext>
                </a:extLst>
              </p:cNvPr>
              <p:cNvSpPr/>
              <p:nvPr/>
            </p:nvSpPr>
            <p:spPr>
              <a:xfrm>
                <a:off x="1921717" y="4116255"/>
                <a:ext cx="3887375" cy="1658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7" name="Picture 16">
                <a:extLst>
                  <a:ext uri="{FF2B5EF4-FFF2-40B4-BE49-F238E27FC236}">
                    <a16:creationId xmlns:a16="http://schemas.microsoft.com/office/drawing/2014/main" id="{CC2FF830-3F4A-40AA-95FA-62C36F991BEF}"/>
                  </a:ext>
                </a:extLst>
              </p:cNvPr>
              <p:cNvPicPr>
                <a:picLocks noChangeAspect="1"/>
              </p:cNvPicPr>
              <p:nvPr/>
            </p:nvPicPr>
            <p:blipFill>
              <a:blip r:embed="rId3"/>
              <a:stretch>
                <a:fillRect/>
              </a:stretch>
            </p:blipFill>
            <p:spPr>
              <a:xfrm>
                <a:off x="1168516" y="763366"/>
                <a:ext cx="10166586" cy="578077"/>
              </a:xfrm>
              <a:prstGeom prst="rect">
                <a:avLst/>
              </a:prstGeom>
              <a:ln w="12700">
                <a:solidFill>
                  <a:schemeClr val="bg1">
                    <a:lumMod val="75000"/>
                  </a:schemeClr>
                </a:solidFill>
              </a:ln>
              <a:effectLst/>
            </p:spPr>
          </p:pic>
        </p:grpSp>
        <p:pic>
          <p:nvPicPr>
            <p:cNvPr id="15" name="Picture 14" descr="A screenshot of a cell phone&#10;&#10;Description automatically generated">
              <a:extLst>
                <a:ext uri="{FF2B5EF4-FFF2-40B4-BE49-F238E27FC236}">
                  <a16:creationId xmlns:a16="http://schemas.microsoft.com/office/drawing/2014/main" id="{9E6AEEC8-EAF7-4FE3-B95D-679658DDB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78" y="1376880"/>
              <a:ext cx="9943253" cy="4472159"/>
            </a:xfrm>
            <a:prstGeom prst="rect">
              <a:avLst/>
            </a:prstGeom>
            <a:ln w="12700">
              <a:solidFill>
                <a:schemeClr val="bg1">
                  <a:lumMod val="75000"/>
                </a:schemeClr>
              </a:solidFill>
            </a:ln>
          </p:spPr>
        </p:pic>
      </p:grpSp>
      <p:sp>
        <p:nvSpPr>
          <p:cNvPr id="2" name="Title 1">
            <a:extLst>
              <a:ext uri="{FF2B5EF4-FFF2-40B4-BE49-F238E27FC236}">
                <a16:creationId xmlns:a16="http://schemas.microsoft.com/office/drawing/2014/main" id="{9101B5D2-A3E2-406E-9E80-7709BDF7F3A6}"/>
              </a:ext>
            </a:extLst>
          </p:cNvPr>
          <p:cNvSpPr>
            <a:spLocks noGrp="1"/>
          </p:cNvSpPr>
          <p:nvPr>
            <p:ph type="title"/>
          </p:nvPr>
        </p:nvSpPr>
        <p:spPr/>
        <p:txBody>
          <a:bodyPr>
            <a:normAutofit/>
          </a:bodyPr>
          <a:lstStyle/>
          <a:p>
            <a:r>
              <a:rPr lang="en-US" dirty="0"/>
              <a:t>My Settings—Teacher Options</a:t>
            </a:r>
          </a:p>
        </p:txBody>
      </p:sp>
      <p:sp>
        <p:nvSpPr>
          <p:cNvPr id="4" name="Slide Number Placeholder 3">
            <a:extLst>
              <a:ext uri="{FF2B5EF4-FFF2-40B4-BE49-F238E27FC236}">
                <a16:creationId xmlns:a16="http://schemas.microsoft.com/office/drawing/2014/main" id="{0152A7F0-7AEA-477E-A494-FB962E40A9C0}"/>
              </a:ext>
            </a:extLst>
          </p:cNvPr>
          <p:cNvSpPr>
            <a:spLocks noGrp="1"/>
          </p:cNvSpPr>
          <p:nvPr>
            <p:ph type="sldNum" sz="quarter" idx="10"/>
          </p:nvPr>
        </p:nvSpPr>
        <p:spPr/>
        <p:txBody>
          <a:bodyPr/>
          <a:lstStyle/>
          <a:p>
            <a:pPr algn="r"/>
            <a:fld id="{F3477EC8-074D-41C4-94AE-E9EA7CEEA348}" type="slidenum">
              <a:rPr lang="en-US" smtClean="0"/>
              <a:pPr algn="r"/>
              <a:t>35</a:t>
            </a:fld>
            <a:endParaRPr lang="en-US" dirty="0"/>
          </a:p>
        </p:txBody>
      </p:sp>
      <p:grpSp>
        <p:nvGrpSpPr>
          <p:cNvPr id="10" name="Group 9">
            <a:extLst>
              <a:ext uri="{FF2B5EF4-FFF2-40B4-BE49-F238E27FC236}">
                <a16:creationId xmlns:a16="http://schemas.microsoft.com/office/drawing/2014/main" id="{90A953DB-33EA-438F-84AD-B16453C767C7}"/>
              </a:ext>
            </a:extLst>
          </p:cNvPr>
          <p:cNvGrpSpPr/>
          <p:nvPr/>
        </p:nvGrpSpPr>
        <p:grpSpPr>
          <a:xfrm>
            <a:off x="104983" y="1009078"/>
            <a:ext cx="11719239" cy="2677231"/>
            <a:chOff x="104983" y="1200890"/>
            <a:chExt cx="11719239" cy="2677231"/>
          </a:xfrm>
        </p:grpSpPr>
        <p:sp>
          <p:nvSpPr>
            <p:cNvPr id="18" name="Arrow: Left 17">
              <a:extLst>
                <a:ext uri="{FF2B5EF4-FFF2-40B4-BE49-F238E27FC236}">
                  <a16:creationId xmlns:a16="http://schemas.microsoft.com/office/drawing/2014/main" id="{44561105-9D6F-4591-B4D4-22C74C51104A}"/>
                </a:ext>
              </a:extLst>
            </p:cNvPr>
            <p:cNvSpPr/>
            <p:nvPr/>
          </p:nvSpPr>
          <p:spPr>
            <a:xfrm>
              <a:off x="10452683" y="1200890"/>
              <a:ext cx="989748" cy="3484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My Settings</a:t>
              </a:r>
            </a:p>
          </p:txBody>
        </p:sp>
        <p:grpSp>
          <p:nvGrpSpPr>
            <p:cNvPr id="9" name="Group 8">
              <a:extLst>
                <a:ext uri="{FF2B5EF4-FFF2-40B4-BE49-F238E27FC236}">
                  <a16:creationId xmlns:a16="http://schemas.microsoft.com/office/drawing/2014/main" id="{36DA4E75-8349-48BF-BD08-D9F04DE4F16E}"/>
                </a:ext>
              </a:extLst>
            </p:cNvPr>
            <p:cNvGrpSpPr/>
            <p:nvPr/>
          </p:nvGrpSpPr>
          <p:grpSpPr>
            <a:xfrm>
              <a:off x="104983" y="1553923"/>
              <a:ext cx="11719239" cy="2324198"/>
              <a:chOff x="-279182" y="1448820"/>
              <a:chExt cx="11719239" cy="2324198"/>
            </a:xfrm>
          </p:grpSpPr>
          <p:sp>
            <p:nvSpPr>
              <p:cNvPr id="8" name="Rectangle 7">
                <a:extLst>
                  <a:ext uri="{FF2B5EF4-FFF2-40B4-BE49-F238E27FC236}">
                    <a16:creationId xmlns:a16="http://schemas.microsoft.com/office/drawing/2014/main" id="{A05A5DBC-E426-45FA-8F3E-09CE9C59721F}"/>
                  </a:ext>
                </a:extLst>
              </p:cNvPr>
              <p:cNvSpPr/>
              <p:nvPr/>
            </p:nvSpPr>
            <p:spPr>
              <a:xfrm>
                <a:off x="9262936" y="1448820"/>
                <a:ext cx="2177121" cy="2324198"/>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Select Tests to Include on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Set Student Setting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Upload Rosters</a:t>
                </a:r>
              </a:p>
            </p:txBody>
          </p:sp>
          <p:sp>
            <p:nvSpPr>
              <p:cNvPr id="19" name="Arrow: Right 18">
                <a:extLst>
                  <a:ext uri="{FF2B5EF4-FFF2-40B4-BE49-F238E27FC236}">
                    <a16:creationId xmlns:a16="http://schemas.microsoft.com/office/drawing/2014/main" id="{B7FCE4C3-E957-491C-8B54-503DBBB15913}"/>
                  </a:ext>
                </a:extLst>
              </p:cNvPr>
              <p:cNvSpPr/>
              <p:nvPr/>
            </p:nvSpPr>
            <p:spPr>
              <a:xfrm>
                <a:off x="-279182" y="1764741"/>
                <a:ext cx="1021989" cy="3821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Filters Panel</a:t>
                </a:r>
              </a:p>
            </p:txBody>
          </p:sp>
        </p:grpSp>
      </p:grpSp>
      <p:sp>
        <p:nvSpPr>
          <p:cNvPr id="3" name="Rectangle 2"/>
          <p:cNvSpPr/>
          <p:nvPr/>
        </p:nvSpPr>
        <p:spPr>
          <a:xfrm>
            <a:off x="9731829" y="2109100"/>
            <a:ext cx="1915885" cy="4572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29643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923F-039D-4DE7-AC6C-EF890A20FF06}"/>
              </a:ext>
            </a:extLst>
          </p:cNvPr>
          <p:cNvSpPr>
            <a:spLocks noGrp="1"/>
          </p:cNvSpPr>
          <p:nvPr>
            <p:ph type="title"/>
          </p:nvPr>
        </p:nvSpPr>
        <p:spPr/>
        <p:txBody>
          <a:bodyPr>
            <a:normAutofit/>
          </a:bodyPr>
          <a:lstStyle/>
          <a:p>
            <a:r>
              <a:rPr lang="en-US" dirty="0"/>
              <a:t>3 Popular Options From My Settings—Teachers</a:t>
            </a:r>
          </a:p>
        </p:txBody>
      </p:sp>
      <p:grpSp>
        <p:nvGrpSpPr>
          <p:cNvPr id="8" name="Group 7">
            <a:extLst>
              <a:ext uri="{FF2B5EF4-FFF2-40B4-BE49-F238E27FC236}">
                <a16:creationId xmlns:a16="http://schemas.microsoft.com/office/drawing/2014/main" id="{695F38AE-53DB-4FE4-AB95-079234DB51E3}"/>
              </a:ext>
            </a:extLst>
          </p:cNvPr>
          <p:cNvGrpSpPr/>
          <p:nvPr/>
        </p:nvGrpSpPr>
        <p:grpSpPr>
          <a:xfrm>
            <a:off x="264078" y="869154"/>
            <a:ext cx="11178353" cy="5927492"/>
            <a:chOff x="264078" y="869154"/>
            <a:chExt cx="11178353" cy="5927492"/>
          </a:xfrm>
        </p:grpSpPr>
        <p:pic>
          <p:nvPicPr>
            <p:cNvPr id="19" name="Picture 18">
              <a:extLst>
                <a:ext uri="{FF2B5EF4-FFF2-40B4-BE49-F238E27FC236}">
                  <a16:creationId xmlns:a16="http://schemas.microsoft.com/office/drawing/2014/main" id="{060E2B84-CE2C-41DB-81CD-88CCFCFB3DBE}"/>
                </a:ext>
              </a:extLst>
            </p:cNvPr>
            <p:cNvPicPr>
              <a:picLocks noChangeAspect="1"/>
            </p:cNvPicPr>
            <p:nvPr/>
          </p:nvPicPr>
          <p:blipFill rotWithShape="1">
            <a:blip r:embed="rId3"/>
            <a:srcRect t="957" r="1022" b="261"/>
            <a:stretch/>
          </p:blipFill>
          <p:spPr>
            <a:xfrm>
              <a:off x="3641844" y="881124"/>
              <a:ext cx="3969067" cy="2231063"/>
            </a:xfrm>
            <a:prstGeom prst="rect">
              <a:avLst/>
            </a:prstGeom>
            <a:ln w="12700">
              <a:noFill/>
            </a:ln>
            <a:effectLst>
              <a:outerShdw blurRad="50800" dist="38100" dir="2700000" algn="tl" rotWithShape="0">
                <a:prstClr val="black">
                  <a:alpha val="40000"/>
                </a:prstClr>
              </a:outerShdw>
            </a:effectLst>
          </p:spPr>
        </p:pic>
        <p:sp>
          <p:nvSpPr>
            <p:cNvPr id="17" name="Arrow: Right 16">
              <a:extLst>
                <a:ext uri="{FF2B5EF4-FFF2-40B4-BE49-F238E27FC236}">
                  <a16:creationId xmlns:a16="http://schemas.microsoft.com/office/drawing/2014/main" id="{65173D79-C158-4C6A-A2D8-5C7E78DE1B5B}"/>
                </a:ext>
              </a:extLst>
            </p:cNvPr>
            <p:cNvSpPr/>
            <p:nvPr/>
          </p:nvSpPr>
          <p:spPr>
            <a:xfrm>
              <a:off x="3829470" y="2728659"/>
              <a:ext cx="705169" cy="1865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9D13F01-DCD6-481C-8E43-8129AF9EE0D2}"/>
                </a:ext>
              </a:extLst>
            </p:cNvPr>
            <p:cNvGrpSpPr/>
            <p:nvPr/>
          </p:nvGrpSpPr>
          <p:grpSpPr>
            <a:xfrm>
              <a:off x="4858685" y="3202589"/>
              <a:ext cx="6583746" cy="3594057"/>
              <a:chOff x="5863827" y="3139768"/>
              <a:chExt cx="6583746" cy="3594057"/>
            </a:xfrm>
          </p:grpSpPr>
          <p:grpSp>
            <p:nvGrpSpPr>
              <p:cNvPr id="13" name="Group 12">
                <a:extLst>
                  <a:ext uri="{FF2B5EF4-FFF2-40B4-BE49-F238E27FC236}">
                    <a16:creationId xmlns:a16="http://schemas.microsoft.com/office/drawing/2014/main" id="{7A544A95-CE16-47B7-B6FD-C53395700F55}"/>
                  </a:ext>
                </a:extLst>
              </p:cNvPr>
              <p:cNvGrpSpPr/>
              <p:nvPr/>
            </p:nvGrpSpPr>
            <p:grpSpPr>
              <a:xfrm>
                <a:off x="5863827" y="3139768"/>
                <a:ext cx="6583746" cy="3594057"/>
                <a:chOff x="4644660" y="915120"/>
                <a:chExt cx="8644179" cy="4718845"/>
              </a:xfrm>
            </p:grpSpPr>
            <p:pic>
              <p:nvPicPr>
                <p:cNvPr id="10" name="Picture 9">
                  <a:extLst>
                    <a:ext uri="{FF2B5EF4-FFF2-40B4-BE49-F238E27FC236}">
                      <a16:creationId xmlns:a16="http://schemas.microsoft.com/office/drawing/2014/main" id="{B14166E4-2367-44BD-967C-07A8F1BE0992}"/>
                    </a:ext>
                  </a:extLst>
                </p:cNvPr>
                <p:cNvPicPr>
                  <a:picLocks noChangeAspect="1"/>
                </p:cNvPicPr>
                <p:nvPr/>
              </p:nvPicPr>
              <p:blipFill>
                <a:blip r:embed="rId4"/>
                <a:stretch>
                  <a:fillRect/>
                </a:stretch>
              </p:blipFill>
              <p:spPr>
                <a:xfrm>
                  <a:off x="4644660" y="915120"/>
                  <a:ext cx="8644179" cy="4718845"/>
                </a:xfrm>
                <a:prstGeom prst="rect">
                  <a:avLst/>
                </a:prstGeom>
                <a:ln w="12700">
                  <a:solidFill>
                    <a:schemeClr val="bg1">
                      <a:lumMod val="75000"/>
                    </a:schemeClr>
                  </a:solid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FEFCEA6A-23C7-4806-88FA-95D4617B2032}"/>
                    </a:ext>
                  </a:extLst>
                </p:cNvPr>
                <p:cNvSpPr/>
                <p:nvPr/>
              </p:nvSpPr>
              <p:spPr>
                <a:xfrm>
                  <a:off x="10278322" y="3127462"/>
                  <a:ext cx="705168" cy="186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Arrow: Right 15">
                <a:extLst>
                  <a:ext uri="{FF2B5EF4-FFF2-40B4-BE49-F238E27FC236}">
                    <a16:creationId xmlns:a16="http://schemas.microsoft.com/office/drawing/2014/main" id="{2AF3DCD1-DAEC-417F-9E74-BFCC58063BFB}"/>
                  </a:ext>
                </a:extLst>
              </p:cNvPr>
              <p:cNvSpPr/>
              <p:nvPr/>
            </p:nvSpPr>
            <p:spPr>
              <a:xfrm>
                <a:off x="8018083" y="6532686"/>
                <a:ext cx="597970" cy="1005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851224AB-4602-452F-AFAE-9256D3793ABB}"/>
                </a:ext>
              </a:extLst>
            </p:cNvPr>
            <p:cNvGrpSpPr/>
            <p:nvPr/>
          </p:nvGrpSpPr>
          <p:grpSpPr>
            <a:xfrm>
              <a:off x="264078" y="869154"/>
              <a:ext cx="3177153" cy="4726983"/>
              <a:chOff x="354820" y="1120439"/>
              <a:chExt cx="3177153" cy="4726983"/>
            </a:xfrm>
          </p:grpSpPr>
          <p:pic>
            <p:nvPicPr>
              <p:cNvPr id="14" name="Picture 13">
                <a:extLst>
                  <a:ext uri="{FF2B5EF4-FFF2-40B4-BE49-F238E27FC236}">
                    <a16:creationId xmlns:a16="http://schemas.microsoft.com/office/drawing/2014/main" id="{714F6B6B-F538-442B-8338-71DF55E111F9}"/>
                  </a:ext>
                </a:extLst>
              </p:cNvPr>
              <p:cNvPicPr>
                <a:picLocks noChangeAspect="1"/>
              </p:cNvPicPr>
              <p:nvPr/>
            </p:nvPicPr>
            <p:blipFill rotWithShape="1">
              <a:blip r:embed="rId5"/>
              <a:srcRect l="4189" t="2013" r="28357" b="3119"/>
              <a:stretch/>
            </p:blipFill>
            <p:spPr>
              <a:xfrm>
                <a:off x="354820" y="1120439"/>
                <a:ext cx="3177153" cy="472698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5" name="Arrow: Right 14">
                <a:extLst>
                  <a:ext uri="{FF2B5EF4-FFF2-40B4-BE49-F238E27FC236}">
                    <a16:creationId xmlns:a16="http://schemas.microsoft.com/office/drawing/2014/main" id="{C1B40D52-2659-4927-B19B-8DC83B27B113}"/>
                  </a:ext>
                </a:extLst>
              </p:cNvPr>
              <p:cNvSpPr/>
              <p:nvPr/>
            </p:nvSpPr>
            <p:spPr>
              <a:xfrm>
                <a:off x="2426667" y="1207724"/>
                <a:ext cx="400563" cy="1445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EAEE408-0531-4A51-8DD3-896B21503B4F}"/>
                  </a:ext>
                </a:extLst>
              </p:cNvPr>
              <p:cNvPicPr>
                <a:picLocks noChangeAspect="1"/>
              </p:cNvPicPr>
              <p:nvPr/>
            </p:nvPicPr>
            <p:blipFill>
              <a:blip r:embed="rId6"/>
              <a:stretch>
                <a:fillRect/>
              </a:stretch>
            </p:blipFill>
            <p:spPr>
              <a:xfrm>
                <a:off x="385856" y="1161726"/>
                <a:ext cx="2009775" cy="190500"/>
              </a:xfrm>
              <a:prstGeom prst="rect">
                <a:avLst/>
              </a:prstGeom>
              <a:ln>
                <a:noFill/>
              </a:ln>
            </p:spPr>
          </p:pic>
        </p:grpSp>
      </p:grpSp>
      <p:sp>
        <p:nvSpPr>
          <p:cNvPr id="5" name="Slide Number Placeholder 4">
            <a:extLst>
              <a:ext uri="{FF2B5EF4-FFF2-40B4-BE49-F238E27FC236}">
                <a16:creationId xmlns:a16="http://schemas.microsoft.com/office/drawing/2014/main" id="{125FBA86-FFAA-43E4-B1C6-BD332EBDC410}"/>
              </a:ext>
            </a:extLst>
          </p:cNvPr>
          <p:cNvSpPr>
            <a:spLocks noGrp="1"/>
          </p:cNvSpPr>
          <p:nvPr>
            <p:ph type="sldNum" sz="quarter" idx="10"/>
          </p:nvPr>
        </p:nvSpPr>
        <p:spPr/>
        <p:txBody>
          <a:bodyPr/>
          <a:lstStyle/>
          <a:p>
            <a:pPr algn="r"/>
            <a:fld id="{F3477EC8-074D-41C4-94AE-E9EA7CEEA348}" type="slidenum">
              <a:rPr lang="en-US" smtClean="0"/>
              <a:pPr algn="r"/>
              <a:t>36</a:t>
            </a:fld>
            <a:endParaRPr lang="en-US" dirty="0"/>
          </a:p>
        </p:txBody>
      </p:sp>
      <p:sp>
        <p:nvSpPr>
          <p:cNvPr id="18" name="TextBox 7"/>
          <p:cNvSpPr txBox="1"/>
          <p:nvPr/>
        </p:nvSpPr>
        <p:spPr>
          <a:xfrm>
            <a:off x="-39523" y="910441"/>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1</a:t>
            </a:r>
          </a:p>
        </p:txBody>
      </p:sp>
      <p:sp>
        <p:nvSpPr>
          <p:cNvPr id="20" name="TextBox 7"/>
          <p:cNvSpPr txBox="1"/>
          <p:nvPr/>
        </p:nvSpPr>
        <p:spPr>
          <a:xfrm>
            <a:off x="4246556" y="2359327"/>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2</a:t>
            </a:r>
          </a:p>
        </p:txBody>
      </p:sp>
      <p:sp>
        <p:nvSpPr>
          <p:cNvPr id="21" name="TextBox 7"/>
          <p:cNvSpPr txBox="1"/>
          <p:nvPr/>
        </p:nvSpPr>
        <p:spPr>
          <a:xfrm>
            <a:off x="8669072" y="4773952"/>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3</a:t>
            </a:r>
          </a:p>
        </p:txBody>
      </p:sp>
    </p:spTree>
    <p:extLst>
      <p:ext uri="{BB962C8B-B14F-4D97-AF65-F5344CB8AC3E}">
        <p14:creationId xmlns:p14="http://schemas.microsoft.com/office/powerpoint/2010/main" val="1915560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701DA168-4823-4A86-904A-4DA5A166A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751" y="1293760"/>
            <a:ext cx="8407607" cy="456863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135A8F20-345F-40AC-861B-2CD1CF89C96B}"/>
              </a:ext>
            </a:extLst>
          </p:cNvPr>
          <p:cNvSpPr>
            <a:spLocks noGrp="1"/>
          </p:cNvSpPr>
          <p:nvPr>
            <p:ph type="title"/>
          </p:nvPr>
        </p:nvSpPr>
        <p:spPr/>
        <p:txBody>
          <a:bodyPr>
            <a:normAutofit/>
          </a:bodyPr>
          <a:lstStyle/>
          <a:p>
            <a:r>
              <a:rPr lang="en-US" dirty="0"/>
              <a:t>My Settings—School &amp; District Options</a:t>
            </a:r>
          </a:p>
        </p:txBody>
      </p:sp>
      <p:sp>
        <p:nvSpPr>
          <p:cNvPr id="4" name="Slide Number Placeholder 3">
            <a:extLst>
              <a:ext uri="{FF2B5EF4-FFF2-40B4-BE49-F238E27FC236}">
                <a16:creationId xmlns:a16="http://schemas.microsoft.com/office/drawing/2014/main" id="{6BC83488-9760-447E-AF50-2D8B016EE1D8}"/>
              </a:ext>
            </a:extLst>
          </p:cNvPr>
          <p:cNvSpPr>
            <a:spLocks noGrp="1"/>
          </p:cNvSpPr>
          <p:nvPr>
            <p:ph type="sldNum" sz="quarter" idx="10"/>
          </p:nvPr>
        </p:nvSpPr>
        <p:spPr/>
        <p:txBody>
          <a:bodyPr/>
          <a:lstStyle/>
          <a:p>
            <a:pPr algn="r"/>
            <a:fld id="{F3477EC8-074D-41C4-94AE-E9EA7CEEA348}" type="slidenum">
              <a:rPr lang="en-US" smtClean="0"/>
              <a:pPr algn="r"/>
              <a:t>37</a:t>
            </a:fld>
            <a:endParaRPr lang="en-US" dirty="0"/>
          </a:p>
        </p:txBody>
      </p:sp>
      <p:grpSp>
        <p:nvGrpSpPr>
          <p:cNvPr id="29" name="Group 28">
            <a:extLst>
              <a:ext uri="{FF2B5EF4-FFF2-40B4-BE49-F238E27FC236}">
                <a16:creationId xmlns:a16="http://schemas.microsoft.com/office/drawing/2014/main" id="{97B179A6-2F7A-4FEB-8305-48E62C8217D3}"/>
              </a:ext>
            </a:extLst>
          </p:cNvPr>
          <p:cNvGrpSpPr/>
          <p:nvPr/>
        </p:nvGrpSpPr>
        <p:grpSpPr>
          <a:xfrm>
            <a:off x="242104" y="856764"/>
            <a:ext cx="9369254" cy="2774027"/>
            <a:chOff x="323385" y="1066737"/>
            <a:chExt cx="9369254" cy="2774027"/>
          </a:xfrm>
        </p:grpSpPr>
        <p:pic>
          <p:nvPicPr>
            <p:cNvPr id="15" name="Picture 14">
              <a:extLst>
                <a:ext uri="{FF2B5EF4-FFF2-40B4-BE49-F238E27FC236}">
                  <a16:creationId xmlns:a16="http://schemas.microsoft.com/office/drawing/2014/main" id="{C7A9E4A7-823A-4904-AEC0-A6986850BF6E}"/>
                </a:ext>
              </a:extLst>
            </p:cNvPr>
            <p:cNvPicPr>
              <a:picLocks noChangeAspect="1"/>
            </p:cNvPicPr>
            <p:nvPr/>
          </p:nvPicPr>
          <p:blipFill>
            <a:blip r:embed="rId4"/>
            <a:stretch>
              <a:fillRect/>
            </a:stretch>
          </p:blipFill>
          <p:spPr>
            <a:xfrm>
              <a:off x="2677476" y="2473598"/>
              <a:ext cx="4676775" cy="1314450"/>
            </a:xfrm>
            <a:prstGeom prst="rect">
              <a:avLst/>
            </a:prstGeom>
            <a:ln w="28575">
              <a:solidFill>
                <a:schemeClr val="bg1">
                  <a:lumMod val="75000"/>
                </a:schemeClr>
              </a:solidFill>
            </a:ln>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F434D17F-A1BD-49C7-9BCE-D05274788045}"/>
                </a:ext>
              </a:extLst>
            </p:cNvPr>
            <p:cNvSpPr/>
            <p:nvPr/>
          </p:nvSpPr>
          <p:spPr>
            <a:xfrm>
              <a:off x="7515517" y="1516566"/>
              <a:ext cx="2177121" cy="2324198"/>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Use Teachers’ Test Selections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Set Student Setting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Calibri" panose="020F050202020403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a:ea typeface="+mn-ea"/>
                  <a:cs typeface="+mn-cs"/>
                </a:rPr>
                <a:t>  Upload Rosters</a:t>
              </a:r>
            </a:p>
          </p:txBody>
        </p:sp>
        <p:sp>
          <p:nvSpPr>
            <p:cNvPr id="19" name="Rectangle 18">
              <a:extLst>
                <a:ext uri="{FF2B5EF4-FFF2-40B4-BE49-F238E27FC236}">
                  <a16:creationId xmlns:a16="http://schemas.microsoft.com/office/drawing/2014/main" id="{61411F6C-0D3C-4049-874E-A5DFA4609C81}"/>
                </a:ext>
              </a:extLst>
            </p:cNvPr>
            <p:cNvSpPr/>
            <p:nvPr/>
          </p:nvSpPr>
          <p:spPr>
            <a:xfrm>
              <a:off x="323385" y="1104802"/>
              <a:ext cx="1761893" cy="400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20" name="Picture 19">
              <a:extLst>
                <a:ext uri="{FF2B5EF4-FFF2-40B4-BE49-F238E27FC236}">
                  <a16:creationId xmlns:a16="http://schemas.microsoft.com/office/drawing/2014/main" id="{44D9C040-DB7A-44B1-8CB3-8D6F9C043433}"/>
                </a:ext>
              </a:extLst>
            </p:cNvPr>
            <p:cNvPicPr>
              <a:picLocks noChangeAspect="1"/>
            </p:cNvPicPr>
            <p:nvPr/>
          </p:nvPicPr>
          <p:blipFill rotWithShape="1">
            <a:blip r:embed="rId5"/>
            <a:srcRect l="15640" t="1" b="-698"/>
            <a:stretch/>
          </p:blipFill>
          <p:spPr>
            <a:xfrm>
              <a:off x="1285032" y="1066737"/>
              <a:ext cx="8407607" cy="4234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8" name="Oval 27">
              <a:extLst>
                <a:ext uri="{FF2B5EF4-FFF2-40B4-BE49-F238E27FC236}">
                  <a16:creationId xmlns:a16="http://schemas.microsoft.com/office/drawing/2014/main" id="{EB97CE1F-843F-457C-854B-0D6E7EEB73CD}"/>
                </a:ext>
              </a:extLst>
            </p:cNvPr>
            <p:cNvSpPr/>
            <p:nvPr/>
          </p:nvSpPr>
          <p:spPr>
            <a:xfrm>
              <a:off x="7568383" y="2393578"/>
              <a:ext cx="1741948" cy="2850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0" name="Arrow: Right 9">
            <a:extLst>
              <a:ext uri="{FF2B5EF4-FFF2-40B4-BE49-F238E27FC236}">
                <a16:creationId xmlns:a16="http://schemas.microsoft.com/office/drawing/2014/main" id="{F68F4BF4-37B6-4BE6-A4C8-F53DD9B6AA5D}"/>
              </a:ext>
            </a:extLst>
          </p:cNvPr>
          <p:cNvSpPr/>
          <p:nvPr/>
        </p:nvSpPr>
        <p:spPr>
          <a:xfrm>
            <a:off x="7434237" y="1060155"/>
            <a:ext cx="609600" cy="20900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TextBox 7"/>
          <p:cNvSpPr txBox="1"/>
          <p:nvPr/>
        </p:nvSpPr>
        <p:spPr>
          <a:xfrm>
            <a:off x="7128928" y="937261"/>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1</a:t>
            </a:r>
          </a:p>
        </p:txBody>
      </p:sp>
      <p:sp>
        <p:nvSpPr>
          <p:cNvPr id="13" name="TextBox 7"/>
          <p:cNvSpPr txBox="1"/>
          <p:nvPr/>
        </p:nvSpPr>
        <p:spPr>
          <a:xfrm>
            <a:off x="8703577" y="1821258"/>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2</a:t>
            </a:r>
          </a:p>
        </p:txBody>
      </p:sp>
      <p:sp>
        <p:nvSpPr>
          <p:cNvPr id="14" name="TextBox 7"/>
          <p:cNvSpPr txBox="1"/>
          <p:nvPr/>
        </p:nvSpPr>
        <p:spPr>
          <a:xfrm>
            <a:off x="3683004" y="2960477"/>
            <a:ext cx="28808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FF0000"/>
                </a:solidFill>
              </a:rPr>
              <a:t>3</a:t>
            </a:r>
          </a:p>
        </p:txBody>
      </p:sp>
    </p:spTree>
    <p:extLst>
      <p:ext uri="{BB962C8B-B14F-4D97-AF65-F5344CB8AC3E}">
        <p14:creationId xmlns:p14="http://schemas.microsoft.com/office/powerpoint/2010/main" val="3850925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9696-383F-4CAB-AB1C-C67C1D76704E}"/>
              </a:ext>
            </a:extLst>
          </p:cNvPr>
          <p:cNvSpPr>
            <a:spLocks noGrp="1"/>
          </p:cNvSpPr>
          <p:nvPr>
            <p:ph type="title"/>
          </p:nvPr>
        </p:nvSpPr>
        <p:spPr>
          <a:xfrm>
            <a:off x="240952" y="49513"/>
            <a:ext cx="11201480" cy="729696"/>
          </a:xfrm>
        </p:spPr>
        <p:txBody>
          <a:bodyPr>
            <a:normAutofit/>
          </a:bodyPr>
          <a:lstStyle/>
          <a:p>
            <a:r>
              <a:rPr lang="en-US" dirty="0"/>
              <a:t>My Settings—Roster Management For All Users</a:t>
            </a:r>
          </a:p>
        </p:txBody>
      </p:sp>
      <p:grpSp>
        <p:nvGrpSpPr>
          <p:cNvPr id="13" name="Group 12">
            <a:extLst>
              <a:ext uri="{FF2B5EF4-FFF2-40B4-BE49-F238E27FC236}">
                <a16:creationId xmlns:a16="http://schemas.microsoft.com/office/drawing/2014/main" id="{B2E629B9-7071-46D3-8086-B82CFEB7B6E9}"/>
              </a:ext>
            </a:extLst>
          </p:cNvPr>
          <p:cNvGrpSpPr/>
          <p:nvPr/>
        </p:nvGrpSpPr>
        <p:grpSpPr>
          <a:xfrm>
            <a:off x="874642" y="1222254"/>
            <a:ext cx="10152608" cy="4581398"/>
            <a:chOff x="874642" y="1222254"/>
            <a:chExt cx="10152608" cy="4581398"/>
          </a:xfrm>
        </p:grpSpPr>
        <p:grpSp>
          <p:nvGrpSpPr>
            <p:cNvPr id="6" name="Group 5">
              <a:extLst>
                <a:ext uri="{FF2B5EF4-FFF2-40B4-BE49-F238E27FC236}">
                  <a16:creationId xmlns:a16="http://schemas.microsoft.com/office/drawing/2014/main" id="{E7A8E1A0-0BED-4F72-9E27-B27EEE9B9672}"/>
                </a:ext>
              </a:extLst>
            </p:cNvPr>
            <p:cNvGrpSpPr/>
            <p:nvPr/>
          </p:nvGrpSpPr>
          <p:grpSpPr>
            <a:xfrm>
              <a:off x="874642" y="1222254"/>
              <a:ext cx="4361396" cy="4581398"/>
              <a:chOff x="647914" y="1214794"/>
              <a:chExt cx="4270071" cy="4469940"/>
            </a:xfrm>
          </p:grpSpPr>
          <p:pic>
            <p:nvPicPr>
              <p:cNvPr id="7" name="Picture 6">
                <a:extLst>
                  <a:ext uri="{FF2B5EF4-FFF2-40B4-BE49-F238E27FC236}">
                    <a16:creationId xmlns:a16="http://schemas.microsoft.com/office/drawing/2014/main" id="{4E7B5387-7F32-4448-83E5-049DD2909A30}"/>
                  </a:ext>
                </a:extLst>
              </p:cNvPr>
              <p:cNvPicPr>
                <a:picLocks noChangeAspect="1"/>
              </p:cNvPicPr>
              <p:nvPr/>
            </p:nvPicPr>
            <p:blipFill>
              <a:blip r:embed="rId3"/>
              <a:stretch>
                <a:fillRect/>
              </a:stretch>
            </p:blipFill>
            <p:spPr>
              <a:xfrm>
                <a:off x="647916" y="1256325"/>
                <a:ext cx="4270069" cy="442840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1665D0B-EA9E-465D-931A-1D9AF3856391}"/>
                  </a:ext>
                </a:extLst>
              </p:cNvPr>
              <p:cNvSpPr/>
              <p:nvPr/>
            </p:nvSpPr>
            <p:spPr>
              <a:xfrm>
                <a:off x="647914" y="1214794"/>
                <a:ext cx="4270071" cy="44699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32019614-0091-4362-849A-8186F0B0A4BB}"/>
                </a:ext>
              </a:extLst>
            </p:cNvPr>
            <p:cNvGrpSpPr/>
            <p:nvPr/>
          </p:nvGrpSpPr>
          <p:grpSpPr>
            <a:xfrm>
              <a:off x="5669843" y="1222254"/>
              <a:ext cx="5357406" cy="2200146"/>
              <a:chOff x="5891318" y="1222252"/>
              <a:chExt cx="5652766" cy="2206749"/>
            </a:xfrm>
          </p:grpSpPr>
          <p:pic>
            <p:nvPicPr>
              <p:cNvPr id="8" name="Picture 7">
                <a:extLst>
                  <a:ext uri="{FF2B5EF4-FFF2-40B4-BE49-F238E27FC236}">
                    <a16:creationId xmlns:a16="http://schemas.microsoft.com/office/drawing/2014/main" id="{16A97DE7-2B40-481E-AF2C-4837EF2743B1}"/>
                  </a:ext>
                </a:extLst>
              </p:cNvPr>
              <p:cNvPicPr>
                <a:picLocks noChangeAspect="1"/>
              </p:cNvPicPr>
              <p:nvPr/>
            </p:nvPicPr>
            <p:blipFill>
              <a:blip r:embed="rId4"/>
              <a:stretch>
                <a:fillRect/>
              </a:stretch>
            </p:blipFill>
            <p:spPr>
              <a:xfrm>
                <a:off x="5891318" y="1256425"/>
                <a:ext cx="5619193" cy="217257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CAE32F32-1444-4F1A-9A34-8834107388A8}"/>
                  </a:ext>
                </a:extLst>
              </p:cNvPr>
              <p:cNvSpPr/>
              <p:nvPr/>
            </p:nvSpPr>
            <p:spPr>
              <a:xfrm>
                <a:off x="5910470" y="1222252"/>
                <a:ext cx="5633614" cy="220674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3643C1F0-023B-4B2F-9C7D-37D8B4E5B6E7}"/>
                </a:ext>
              </a:extLst>
            </p:cNvPr>
            <p:cNvGrpSpPr/>
            <p:nvPr/>
          </p:nvGrpSpPr>
          <p:grpSpPr>
            <a:xfrm>
              <a:off x="5669843" y="3596904"/>
              <a:ext cx="5357407" cy="2206748"/>
              <a:chOff x="5363267" y="4047637"/>
              <a:chExt cx="5662207" cy="2492310"/>
            </a:xfrm>
          </p:grpSpPr>
          <p:pic>
            <p:nvPicPr>
              <p:cNvPr id="10" name="Picture 9">
                <a:extLst>
                  <a:ext uri="{FF2B5EF4-FFF2-40B4-BE49-F238E27FC236}">
                    <a16:creationId xmlns:a16="http://schemas.microsoft.com/office/drawing/2014/main" id="{DA6AC2E1-85BE-411F-9479-0F16B73AA8DB}"/>
                  </a:ext>
                </a:extLst>
              </p:cNvPr>
              <p:cNvPicPr>
                <a:picLocks noChangeAspect="1"/>
              </p:cNvPicPr>
              <p:nvPr/>
            </p:nvPicPr>
            <p:blipFill>
              <a:blip r:embed="rId5"/>
              <a:stretch>
                <a:fillRect/>
              </a:stretch>
            </p:blipFill>
            <p:spPr>
              <a:xfrm>
                <a:off x="5363268" y="4055094"/>
                <a:ext cx="5662206" cy="2484853"/>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C1EDD6F5-C922-4E7A-B00F-D1A779F34548}"/>
                  </a:ext>
                </a:extLst>
              </p:cNvPr>
              <p:cNvSpPr/>
              <p:nvPr/>
            </p:nvSpPr>
            <p:spPr>
              <a:xfrm>
                <a:off x="5363267" y="4047637"/>
                <a:ext cx="5662205" cy="24923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 name="Slide Number Placeholder 13">
            <a:extLst>
              <a:ext uri="{FF2B5EF4-FFF2-40B4-BE49-F238E27FC236}">
                <a16:creationId xmlns:a16="http://schemas.microsoft.com/office/drawing/2014/main" id="{154253A9-66DA-4A93-A68C-63BD345F6D1D}"/>
              </a:ext>
            </a:extLst>
          </p:cNvPr>
          <p:cNvSpPr>
            <a:spLocks noGrp="1"/>
          </p:cNvSpPr>
          <p:nvPr>
            <p:ph type="sldNum" sz="quarter" idx="10"/>
          </p:nvPr>
        </p:nvSpPr>
        <p:spPr/>
        <p:txBody>
          <a:bodyPr/>
          <a:lstStyle/>
          <a:p>
            <a:pPr algn="r"/>
            <a:fld id="{F3477EC8-074D-41C4-94AE-E9EA7CEEA348}" type="slidenum">
              <a:rPr lang="en-US" smtClean="0"/>
              <a:pPr algn="r"/>
              <a:t>38</a:t>
            </a:fld>
            <a:endParaRPr lang="en-US" dirty="0"/>
          </a:p>
        </p:txBody>
      </p:sp>
    </p:spTree>
    <p:extLst>
      <p:ext uri="{BB962C8B-B14F-4D97-AF65-F5344CB8AC3E}">
        <p14:creationId xmlns:p14="http://schemas.microsoft.com/office/powerpoint/2010/main" val="902056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803" y="106738"/>
            <a:ext cx="11016200" cy="518012"/>
          </a:xfrm>
        </p:spPr>
        <p:txBody>
          <a:bodyPr>
            <a:noAutofit/>
          </a:bodyPr>
          <a:lstStyle/>
          <a:p>
            <a:r>
              <a:rPr lang="en-US" dirty="0"/>
              <a:t>Filters Panel: Options</a:t>
            </a:r>
          </a:p>
        </p:txBody>
      </p:sp>
      <p:graphicFrame>
        <p:nvGraphicFramePr>
          <p:cNvPr id="11" name="Table 10">
            <a:extLst>
              <a:ext uri="{FF2B5EF4-FFF2-40B4-BE49-F238E27FC236}">
                <a16:creationId xmlns:a16="http://schemas.microsoft.com/office/drawing/2014/main" id="{6A1AD02B-5A1A-4477-B465-BA9205495E9D}"/>
              </a:ext>
            </a:extLst>
          </p:cNvPr>
          <p:cNvGraphicFramePr>
            <a:graphicFrameLocks noGrp="1"/>
          </p:cNvGraphicFramePr>
          <p:nvPr>
            <p:extLst>
              <p:ext uri="{D42A27DB-BD31-4B8C-83A1-F6EECF244321}">
                <p14:modId xmlns:p14="http://schemas.microsoft.com/office/powerpoint/2010/main" val="496627241"/>
              </p:ext>
            </p:extLst>
          </p:nvPr>
        </p:nvGraphicFramePr>
        <p:xfrm>
          <a:off x="3552898" y="798216"/>
          <a:ext cx="8233981" cy="520880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66125">
                  <a:extLst>
                    <a:ext uri="{9D8B030D-6E8A-4147-A177-3AD203B41FA5}">
                      <a16:colId xmlns:a16="http://schemas.microsoft.com/office/drawing/2014/main" val="1305146319"/>
                    </a:ext>
                  </a:extLst>
                </a:gridCol>
                <a:gridCol w="6167856">
                  <a:extLst>
                    <a:ext uri="{9D8B030D-6E8A-4147-A177-3AD203B41FA5}">
                      <a16:colId xmlns:a16="http://schemas.microsoft.com/office/drawing/2014/main" val="3454727789"/>
                    </a:ext>
                  </a:extLst>
                </a:gridCol>
              </a:tblGrid>
              <a:tr h="494079">
                <a:tc>
                  <a:txBody>
                    <a:bodyPr/>
                    <a:lstStyle/>
                    <a:p>
                      <a:pPr algn="ctr"/>
                      <a:r>
                        <a:rPr lang="en-US" dirty="0"/>
                        <a:t>Filter Button</a:t>
                      </a:r>
                    </a:p>
                  </a:txBody>
                  <a:tcPr/>
                </a:tc>
                <a:tc>
                  <a:txBody>
                    <a:bodyPr/>
                    <a:lstStyle/>
                    <a:p>
                      <a:pPr algn="ctr"/>
                      <a:r>
                        <a:rPr lang="en-US" dirty="0"/>
                        <a:t>Description</a:t>
                      </a:r>
                    </a:p>
                  </a:txBody>
                  <a:tcPr/>
                </a:tc>
                <a:extLst>
                  <a:ext uri="{0D108BD9-81ED-4DB2-BD59-A6C34878D82A}">
                    <a16:rowId xmlns:a16="http://schemas.microsoft.com/office/drawing/2014/main" val="312845786"/>
                  </a:ext>
                </a:extLst>
              </a:tr>
              <a:tr h="606307">
                <a:tc>
                  <a:txBody>
                    <a:bodyPr/>
                    <a:lstStyle/>
                    <a:p>
                      <a:endParaRPr lang="en-US" dirty="0"/>
                    </a:p>
                  </a:txBody>
                  <a:tcPr/>
                </a:tc>
                <a:tc>
                  <a:txBody>
                    <a:bodyPr/>
                    <a:lstStyle/>
                    <a:p>
                      <a:r>
                        <a:rPr lang="en-US" sz="1200" dirty="0"/>
                        <a:t>Use to focus on a particular class’s performance. By switching filters, a user can easily compare one class with another. Data for a single roster is easier to understand. </a:t>
                      </a:r>
                    </a:p>
                  </a:txBody>
                  <a:tcPr/>
                </a:tc>
                <a:extLst>
                  <a:ext uri="{0D108BD9-81ED-4DB2-BD59-A6C34878D82A}">
                    <a16:rowId xmlns:a16="http://schemas.microsoft.com/office/drawing/2014/main" val="2388496041"/>
                  </a:ext>
                </a:extLst>
              </a:tr>
              <a:tr h="766833">
                <a:tc>
                  <a:txBody>
                    <a:bodyPr/>
                    <a:lstStyle/>
                    <a:p>
                      <a:endParaRPr lang="en-US" dirty="0"/>
                    </a:p>
                  </a:txBody>
                  <a:tcPr/>
                </a:tc>
                <a:tc>
                  <a:txBody>
                    <a:bodyPr/>
                    <a:lstStyle/>
                    <a:p>
                      <a:r>
                        <a:rPr lang="en-US" sz="1200" dirty="0"/>
                        <a:t>Use to focus on a single school. This filter option is for district-level users. Once applied, the School Performance on Test report displays</a:t>
                      </a:r>
                    </a:p>
                  </a:txBody>
                  <a:tcPr/>
                </a:tc>
                <a:extLst>
                  <a:ext uri="{0D108BD9-81ED-4DB2-BD59-A6C34878D82A}">
                    <a16:rowId xmlns:a16="http://schemas.microsoft.com/office/drawing/2014/main" val="368463800"/>
                  </a:ext>
                </a:extLst>
              </a:tr>
              <a:tr h="766833">
                <a:tc>
                  <a:txBody>
                    <a:bodyPr/>
                    <a:lstStyle/>
                    <a:p>
                      <a:endParaRPr lang="en-US" dirty="0"/>
                    </a:p>
                  </a:txBody>
                  <a:tcPr/>
                </a:tc>
                <a:tc>
                  <a:txBody>
                    <a:bodyPr/>
                    <a:lstStyle/>
                    <a:p>
                      <a:r>
                        <a:rPr lang="en-US" sz="1200" dirty="0"/>
                        <a:t>Use to filter out tests that you don’t want to see. For example, an ELA teacher might not want to see math scores. Set this group to exclude all math tests.</a:t>
                      </a:r>
                    </a:p>
                  </a:txBody>
                  <a:tcPr/>
                </a:tc>
                <a:extLst>
                  <a:ext uri="{0D108BD9-81ED-4DB2-BD59-A6C34878D82A}">
                    <a16:rowId xmlns:a16="http://schemas.microsoft.com/office/drawing/2014/main" val="3377059577"/>
                  </a:ext>
                </a:extLst>
              </a:tr>
              <a:tr h="1041091">
                <a:tc>
                  <a:txBody>
                    <a:bodyPr/>
                    <a:lstStyle/>
                    <a:p>
                      <a:endParaRPr lang="en-US" dirty="0"/>
                    </a:p>
                  </a:txBody>
                  <a:tcPr/>
                </a:tc>
                <a:tc>
                  <a:txBody>
                    <a:bodyPr/>
                    <a:lstStyle/>
                    <a:p>
                      <a:r>
                        <a:rPr lang="en-US" sz="1200" dirty="0"/>
                        <a:t>Test reasons are categories used to classify test opportunities for reporting purposes. They typically indicate the timeframe or season in which tests were taken. For example, a user may want to filter by fall and ELA, then filter by spring to see if students have improved. Not filtering brings up data for all different test reasons.</a:t>
                      </a:r>
                    </a:p>
                  </a:txBody>
                  <a:tcPr/>
                </a:tc>
                <a:extLst>
                  <a:ext uri="{0D108BD9-81ED-4DB2-BD59-A6C34878D82A}">
                    <a16:rowId xmlns:a16="http://schemas.microsoft.com/office/drawing/2014/main" val="3009202249"/>
                  </a:ext>
                </a:extLst>
              </a:tr>
              <a:tr h="766833">
                <a:tc>
                  <a:txBody>
                    <a:bodyPr/>
                    <a:lstStyle/>
                    <a:p>
                      <a:endParaRPr lang="en-US" dirty="0"/>
                    </a:p>
                  </a:txBody>
                  <a:tcPr/>
                </a:tc>
                <a:tc>
                  <a:txBody>
                    <a:bodyPr/>
                    <a:lstStyle/>
                    <a:p>
                      <a:r>
                        <a:rPr lang="en-US" sz="1200" dirty="0"/>
                        <a:t>Use this filter to limit test results to one or several standards. This filter works on fixed-form tests with item-level data or adaptive tests for individual students. </a:t>
                      </a:r>
                    </a:p>
                  </a:txBody>
                  <a:tcPr/>
                </a:tc>
                <a:extLst>
                  <a:ext uri="{0D108BD9-81ED-4DB2-BD59-A6C34878D82A}">
                    <a16:rowId xmlns:a16="http://schemas.microsoft.com/office/drawing/2014/main" val="1061554255"/>
                  </a:ext>
                </a:extLst>
              </a:tr>
              <a:tr h="76683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this filter to access data from previous school years. This is helpful when analyzing performance gains over time. Available for Longitudinal Reports or the Student Portfolio.</a:t>
                      </a:r>
                      <a:endParaRPr lang="en-US" sz="1200" dirty="0"/>
                    </a:p>
                  </a:txBody>
                  <a:tcPr/>
                </a:tc>
                <a:extLst>
                  <a:ext uri="{0D108BD9-81ED-4DB2-BD59-A6C34878D82A}">
                    <a16:rowId xmlns:a16="http://schemas.microsoft.com/office/drawing/2014/main" val="495174003"/>
                  </a:ext>
                </a:extLst>
              </a:tr>
            </a:tbl>
          </a:graphicData>
        </a:graphic>
      </p:graphicFrame>
      <p:grpSp>
        <p:nvGrpSpPr>
          <p:cNvPr id="29" name="Group 28">
            <a:extLst>
              <a:ext uri="{FF2B5EF4-FFF2-40B4-BE49-F238E27FC236}">
                <a16:creationId xmlns:a16="http://schemas.microsoft.com/office/drawing/2014/main" id="{AD619FFB-DE1F-4430-8000-CC5447EA8EB5}"/>
              </a:ext>
            </a:extLst>
          </p:cNvPr>
          <p:cNvGrpSpPr/>
          <p:nvPr/>
        </p:nvGrpSpPr>
        <p:grpSpPr>
          <a:xfrm>
            <a:off x="3925426" y="1379810"/>
            <a:ext cx="1424158" cy="4244145"/>
            <a:chOff x="3925426" y="1379810"/>
            <a:chExt cx="1424158" cy="4244145"/>
          </a:xfrm>
        </p:grpSpPr>
        <p:pic>
          <p:nvPicPr>
            <p:cNvPr id="12" name="Picture 11">
              <a:extLst>
                <a:ext uri="{FF2B5EF4-FFF2-40B4-BE49-F238E27FC236}">
                  <a16:creationId xmlns:a16="http://schemas.microsoft.com/office/drawing/2014/main" id="{AE3DC1B0-7372-4750-9221-1CB366C62102}"/>
                </a:ext>
              </a:extLst>
            </p:cNvPr>
            <p:cNvPicPr/>
            <p:nvPr/>
          </p:nvPicPr>
          <p:blipFill>
            <a:blip r:embed="rId3"/>
            <a:stretch>
              <a:fillRect/>
            </a:stretch>
          </p:blipFill>
          <p:spPr>
            <a:xfrm>
              <a:off x="3925426" y="1379810"/>
              <a:ext cx="1081829" cy="273686"/>
            </a:xfrm>
            <a:prstGeom prst="rect">
              <a:avLst/>
            </a:prstGeom>
            <a:ln w="12700">
              <a:solidFill>
                <a:schemeClr val="bg1">
                  <a:lumMod val="75000"/>
                </a:schemeClr>
              </a:solidFill>
            </a:ln>
          </p:spPr>
        </p:pic>
        <p:pic>
          <p:nvPicPr>
            <p:cNvPr id="16" name="Picture 15">
              <a:extLst>
                <a:ext uri="{FF2B5EF4-FFF2-40B4-BE49-F238E27FC236}">
                  <a16:creationId xmlns:a16="http://schemas.microsoft.com/office/drawing/2014/main" id="{EAB5245E-0B5C-4652-A1EA-43AED3AFD739}"/>
                </a:ext>
              </a:extLst>
            </p:cNvPr>
            <p:cNvPicPr>
              <a:picLocks noChangeAspect="1"/>
            </p:cNvPicPr>
            <p:nvPr/>
          </p:nvPicPr>
          <p:blipFill>
            <a:blip r:embed="rId4"/>
            <a:stretch>
              <a:fillRect/>
            </a:stretch>
          </p:blipFill>
          <p:spPr>
            <a:xfrm>
              <a:off x="3925426" y="5346553"/>
              <a:ext cx="1047962" cy="277402"/>
            </a:xfrm>
            <a:prstGeom prst="rect">
              <a:avLst/>
            </a:prstGeom>
            <a:ln w="12700">
              <a:solidFill>
                <a:schemeClr val="bg1">
                  <a:lumMod val="75000"/>
                </a:schemeClr>
              </a:solidFill>
            </a:ln>
          </p:spPr>
        </p:pic>
        <p:pic>
          <p:nvPicPr>
            <p:cNvPr id="21" name="Picture 20" descr="A screenshot of a cell phone&#10;&#10;Description automatically generated">
              <a:extLst>
                <a:ext uri="{FF2B5EF4-FFF2-40B4-BE49-F238E27FC236}">
                  <a16:creationId xmlns:a16="http://schemas.microsoft.com/office/drawing/2014/main" id="{E3D7D1AE-1E44-434A-AD15-CB4ED719A96A}"/>
                </a:ext>
              </a:extLst>
            </p:cNvPr>
            <p:cNvPicPr>
              <a:picLocks noChangeAspect="1"/>
            </p:cNvPicPr>
            <p:nvPr/>
          </p:nvPicPr>
          <p:blipFill rotWithShape="1">
            <a:blip r:embed="rId5">
              <a:extLst>
                <a:ext uri="{28A0092B-C50C-407E-A947-70E740481C1C}">
                  <a14:useLocalDpi xmlns:a14="http://schemas.microsoft.com/office/drawing/2010/main" val="0"/>
                </a:ext>
              </a:extLst>
            </a:blip>
            <a:srcRect t="47199" r="88401" b="48484"/>
            <a:stretch/>
          </p:blipFill>
          <p:spPr>
            <a:xfrm>
              <a:off x="3925426" y="3519592"/>
              <a:ext cx="1285858" cy="293166"/>
            </a:xfrm>
            <a:prstGeom prst="rect">
              <a:avLst/>
            </a:prstGeom>
            <a:ln w="12700">
              <a:solidFill>
                <a:schemeClr val="bg1">
                  <a:lumMod val="75000"/>
                </a:schemeClr>
              </a:solidFill>
            </a:ln>
          </p:spPr>
        </p:pic>
        <p:pic>
          <p:nvPicPr>
            <p:cNvPr id="22" name="Picture 21" descr="A screenshot of a cell phone&#10;&#10;Description automatically generated">
              <a:extLst>
                <a:ext uri="{FF2B5EF4-FFF2-40B4-BE49-F238E27FC236}">
                  <a16:creationId xmlns:a16="http://schemas.microsoft.com/office/drawing/2014/main" id="{C7B12812-1C36-4397-ADCD-B68688167034}"/>
                </a:ext>
              </a:extLst>
            </p:cNvPr>
            <p:cNvPicPr>
              <a:picLocks noChangeAspect="1"/>
            </p:cNvPicPr>
            <p:nvPr/>
          </p:nvPicPr>
          <p:blipFill rotWithShape="1">
            <a:blip r:embed="rId5">
              <a:extLst>
                <a:ext uri="{28A0092B-C50C-407E-A947-70E740481C1C}">
                  <a14:useLocalDpi xmlns:a14="http://schemas.microsoft.com/office/drawing/2010/main" val="0"/>
                </a:ext>
              </a:extLst>
            </a:blip>
            <a:srcRect l="264" t="10945" r="88137" b="84019"/>
            <a:stretch/>
          </p:blipFill>
          <p:spPr>
            <a:xfrm>
              <a:off x="3925426" y="2758039"/>
              <a:ext cx="1189783" cy="288015"/>
            </a:xfrm>
            <a:prstGeom prst="rect">
              <a:avLst/>
            </a:prstGeom>
            <a:ln w="12700">
              <a:solidFill>
                <a:schemeClr val="bg1">
                  <a:lumMod val="75000"/>
                </a:schemeClr>
              </a:solidFill>
            </a:ln>
          </p:spPr>
        </p:pic>
        <p:pic>
          <p:nvPicPr>
            <p:cNvPr id="23" name="Picture 22" descr="A screenshot of a cell phone&#10;&#10;Description automatically generated">
              <a:extLst>
                <a:ext uri="{FF2B5EF4-FFF2-40B4-BE49-F238E27FC236}">
                  <a16:creationId xmlns:a16="http://schemas.microsoft.com/office/drawing/2014/main" id="{F33C6D05-3F04-4667-8481-97ED8D8554EF}"/>
                </a:ext>
              </a:extLst>
            </p:cNvPr>
            <p:cNvPicPr>
              <a:picLocks noChangeAspect="1"/>
            </p:cNvPicPr>
            <p:nvPr/>
          </p:nvPicPr>
          <p:blipFill rotWithShape="1">
            <a:blip r:embed="rId6">
              <a:extLst>
                <a:ext uri="{28A0092B-C50C-407E-A947-70E740481C1C}">
                  <a14:useLocalDpi xmlns:a14="http://schemas.microsoft.com/office/drawing/2010/main" val="0"/>
                </a:ext>
              </a:extLst>
            </a:blip>
            <a:srcRect t="17099" r="87680" b="78626"/>
            <a:stretch/>
          </p:blipFill>
          <p:spPr>
            <a:xfrm>
              <a:off x="3925426" y="4565034"/>
              <a:ext cx="1318841" cy="286013"/>
            </a:xfrm>
            <a:prstGeom prst="rect">
              <a:avLst/>
            </a:prstGeom>
            <a:ln w="12700">
              <a:solidFill>
                <a:schemeClr val="bg1">
                  <a:lumMod val="75000"/>
                </a:schemeClr>
              </a:solidFill>
            </a:ln>
          </p:spPr>
        </p:pic>
        <p:pic>
          <p:nvPicPr>
            <p:cNvPr id="26" name="Picture 25" descr="A screenshot of a cell phone&#10;&#10;Description automatically generated">
              <a:extLst>
                <a:ext uri="{FF2B5EF4-FFF2-40B4-BE49-F238E27FC236}">
                  <a16:creationId xmlns:a16="http://schemas.microsoft.com/office/drawing/2014/main" id="{0339DE89-189D-4FC3-8974-A0D3CC9B0A38}"/>
                </a:ext>
              </a:extLst>
            </p:cNvPr>
            <p:cNvPicPr>
              <a:picLocks noChangeAspect="1"/>
            </p:cNvPicPr>
            <p:nvPr/>
          </p:nvPicPr>
          <p:blipFill rotWithShape="1">
            <a:blip r:embed="rId7">
              <a:extLst>
                <a:ext uri="{28A0092B-C50C-407E-A947-70E740481C1C}">
                  <a14:useLocalDpi xmlns:a14="http://schemas.microsoft.com/office/drawing/2010/main" val="0"/>
                </a:ext>
              </a:extLst>
            </a:blip>
            <a:srcRect t="17006" r="86500" b="78999"/>
            <a:stretch/>
          </p:blipFill>
          <p:spPr>
            <a:xfrm>
              <a:off x="3925426" y="2007298"/>
              <a:ext cx="1424158" cy="303212"/>
            </a:xfrm>
            <a:prstGeom prst="rect">
              <a:avLst/>
            </a:prstGeom>
            <a:ln w="12700">
              <a:solidFill>
                <a:schemeClr val="bg1">
                  <a:lumMod val="75000"/>
                </a:schemeClr>
              </a:solidFill>
            </a:ln>
            <a:effectLst/>
          </p:spPr>
        </p:pic>
      </p:grpSp>
      <p:grpSp>
        <p:nvGrpSpPr>
          <p:cNvPr id="10" name="Group 9">
            <a:extLst>
              <a:ext uri="{FF2B5EF4-FFF2-40B4-BE49-F238E27FC236}">
                <a16:creationId xmlns:a16="http://schemas.microsoft.com/office/drawing/2014/main" id="{C740C9DE-76DD-484D-8A68-C492C5B48772}"/>
              </a:ext>
            </a:extLst>
          </p:cNvPr>
          <p:cNvGrpSpPr/>
          <p:nvPr/>
        </p:nvGrpSpPr>
        <p:grpSpPr>
          <a:xfrm>
            <a:off x="271924" y="823488"/>
            <a:ext cx="3184325" cy="5318792"/>
            <a:chOff x="271924" y="823488"/>
            <a:chExt cx="3184325" cy="5318792"/>
          </a:xfrm>
        </p:grpSpPr>
        <p:pic>
          <p:nvPicPr>
            <p:cNvPr id="24" name="Picture 23" descr="A screenshot of a cell phone&#10;&#10;Description automatically generated">
              <a:extLst>
                <a:ext uri="{FF2B5EF4-FFF2-40B4-BE49-F238E27FC236}">
                  <a16:creationId xmlns:a16="http://schemas.microsoft.com/office/drawing/2014/main" id="{58D0F433-9E8F-4E6D-9D9C-88BBBF2EEA46}"/>
                </a:ext>
              </a:extLst>
            </p:cNvPr>
            <p:cNvPicPr>
              <a:picLocks noChangeAspect="1"/>
            </p:cNvPicPr>
            <p:nvPr/>
          </p:nvPicPr>
          <p:blipFill rotWithShape="1">
            <a:blip r:embed="rId8">
              <a:extLst>
                <a:ext uri="{28A0092B-C50C-407E-A947-70E740481C1C}">
                  <a14:useLocalDpi xmlns:a14="http://schemas.microsoft.com/office/drawing/2010/main" val="0"/>
                </a:ext>
              </a:extLst>
            </a:blip>
            <a:srcRect t="7293" r="79757"/>
            <a:stretch/>
          </p:blipFill>
          <p:spPr>
            <a:xfrm>
              <a:off x="271924" y="823488"/>
              <a:ext cx="1858206" cy="53187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F1D5EF6B-C3AA-4FBC-9D8B-23E67326BB70}"/>
                </a:ext>
              </a:extLst>
            </p:cNvPr>
            <p:cNvPicPr>
              <a:picLocks noChangeAspect="1"/>
            </p:cNvPicPr>
            <p:nvPr/>
          </p:nvPicPr>
          <p:blipFill rotWithShape="1">
            <a:blip r:embed="rId9">
              <a:extLst>
                <a:ext uri="{28A0092B-C50C-407E-A947-70E740481C1C}">
                  <a14:useLocalDpi xmlns:a14="http://schemas.microsoft.com/office/drawing/2010/main" val="0"/>
                </a:ext>
              </a:extLst>
            </a:blip>
            <a:srcRect t="15443" r="85094" b="72941"/>
            <a:stretch/>
          </p:blipFill>
          <p:spPr>
            <a:xfrm>
              <a:off x="2001182" y="4041933"/>
              <a:ext cx="1094822" cy="59339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descr="A screenshot of a cell phone&#10;&#10;Description automatically generated">
              <a:extLst>
                <a:ext uri="{FF2B5EF4-FFF2-40B4-BE49-F238E27FC236}">
                  <a16:creationId xmlns:a16="http://schemas.microsoft.com/office/drawing/2014/main" id="{01D1EE97-E7FA-4E79-BA59-27E8AE29D474}"/>
                </a:ext>
              </a:extLst>
            </p:cNvPr>
            <p:cNvPicPr>
              <a:picLocks noChangeAspect="1"/>
            </p:cNvPicPr>
            <p:nvPr/>
          </p:nvPicPr>
          <p:blipFill rotWithShape="1">
            <a:blip r:embed="rId10">
              <a:extLst>
                <a:ext uri="{28A0092B-C50C-407E-A947-70E740481C1C}">
                  <a14:useLocalDpi xmlns:a14="http://schemas.microsoft.com/office/drawing/2010/main" val="0"/>
                </a:ext>
              </a:extLst>
            </a:blip>
            <a:srcRect t="17201" r="80556" b="70731"/>
            <a:stretch/>
          </p:blipFill>
          <p:spPr>
            <a:xfrm>
              <a:off x="1860121" y="3305006"/>
              <a:ext cx="1596128" cy="61915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8" name="Picture 27" descr="A screenshot of a cell phone&#10;&#10;Description automatically generated">
              <a:extLst>
                <a:ext uri="{FF2B5EF4-FFF2-40B4-BE49-F238E27FC236}">
                  <a16:creationId xmlns:a16="http://schemas.microsoft.com/office/drawing/2014/main" id="{EC4440D3-E3F5-4546-B2D9-A2DE338C6FBE}"/>
                </a:ext>
              </a:extLst>
            </p:cNvPr>
            <p:cNvPicPr>
              <a:picLocks noChangeAspect="1"/>
            </p:cNvPicPr>
            <p:nvPr/>
          </p:nvPicPr>
          <p:blipFill rotWithShape="1">
            <a:blip r:embed="rId7">
              <a:extLst>
                <a:ext uri="{28A0092B-C50C-407E-A947-70E740481C1C}">
                  <a14:useLocalDpi xmlns:a14="http://schemas.microsoft.com/office/drawing/2010/main" val="0"/>
                </a:ext>
              </a:extLst>
            </a:blip>
            <a:srcRect t="16980" r="80290" b="53931"/>
            <a:stretch/>
          </p:blipFill>
          <p:spPr>
            <a:xfrm>
              <a:off x="1709306" y="1886659"/>
              <a:ext cx="1409986" cy="130057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
        <p:nvSpPr>
          <p:cNvPr id="4" name="Rectangle 3"/>
          <p:cNvSpPr/>
          <p:nvPr/>
        </p:nvSpPr>
        <p:spPr>
          <a:xfrm>
            <a:off x="297310" y="798216"/>
            <a:ext cx="1832820" cy="512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Slide Number Placeholder 1">
            <a:extLst>
              <a:ext uri="{FF2B5EF4-FFF2-40B4-BE49-F238E27FC236}">
                <a16:creationId xmlns:a16="http://schemas.microsoft.com/office/drawing/2014/main" id="{CC38FF76-66A6-4D62-9B40-94208F0BE0BE}"/>
              </a:ext>
            </a:extLst>
          </p:cNvPr>
          <p:cNvSpPr>
            <a:spLocks noGrp="1"/>
          </p:cNvSpPr>
          <p:nvPr>
            <p:ph type="sldNum" sz="quarter" idx="10"/>
          </p:nvPr>
        </p:nvSpPr>
        <p:spPr/>
        <p:txBody>
          <a:bodyPr/>
          <a:lstStyle/>
          <a:p>
            <a:pPr algn="r"/>
            <a:fld id="{F3477EC8-074D-41C4-94AE-E9EA7CEEA348}" type="slidenum">
              <a:rPr lang="en-US" smtClean="0"/>
              <a:pPr algn="r"/>
              <a:t>39</a:t>
            </a:fld>
            <a:endParaRPr lang="en-US" dirty="0"/>
          </a:p>
        </p:txBody>
      </p:sp>
      <p:sp>
        <p:nvSpPr>
          <p:cNvPr id="5" name="Rectangle 4"/>
          <p:cNvSpPr/>
          <p:nvPr/>
        </p:nvSpPr>
        <p:spPr>
          <a:xfrm>
            <a:off x="750498" y="5563571"/>
            <a:ext cx="871268" cy="2506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6" name="Oval 5"/>
          <p:cNvSpPr/>
          <p:nvPr/>
        </p:nvSpPr>
        <p:spPr>
          <a:xfrm>
            <a:off x="297310" y="4779033"/>
            <a:ext cx="278286" cy="379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0" name="Oval 19"/>
          <p:cNvSpPr/>
          <p:nvPr/>
        </p:nvSpPr>
        <p:spPr>
          <a:xfrm>
            <a:off x="303069" y="1887816"/>
            <a:ext cx="278286" cy="379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Oval 24"/>
          <p:cNvSpPr/>
          <p:nvPr/>
        </p:nvSpPr>
        <p:spPr>
          <a:xfrm>
            <a:off x="277683" y="1311215"/>
            <a:ext cx="278286" cy="3795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878946874"/>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08FF99A-9B24-4C94-ADDA-1A7C2268C24F}"/>
              </a:ext>
            </a:extLst>
          </p:cNvPr>
          <p:cNvGrpSpPr/>
          <p:nvPr/>
        </p:nvGrpSpPr>
        <p:grpSpPr>
          <a:xfrm>
            <a:off x="998938" y="910231"/>
            <a:ext cx="9943253" cy="5037537"/>
            <a:chOff x="734778" y="811502"/>
            <a:chExt cx="9943253" cy="5037537"/>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37C0025C-EA2F-42A7-B41E-09A7723810B3}"/>
                </a:ext>
              </a:extLst>
            </p:cNvPr>
            <p:cNvGrpSpPr/>
            <p:nvPr/>
          </p:nvGrpSpPr>
          <p:grpSpPr>
            <a:xfrm>
              <a:off x="734778" y="811502"/>
              <a:ext cx="9943253" cy="4901780"/>
              <a:chOff x="1168516" y="763366"/>
              <a:chExt cx="10166586" cy="5011878"/>
            </a:xfrm>
          </p:grpSpPr>
          <p:sp>
            <p:nvSpPr>
              <p:cNvPr id="5" name="Rectangle 4">
                <a:extLst>
                  <a:ext uri="{FF2B5EF4-FFF2-40B4-BE49-F238E27FC236}">
                    <a16:creationId xmlns:a16="http://schemas.microsoft.com/office/drawing/2014/main" id="{54D8F0FB-357E-458A-8804-D69BEBDF181C}"/>
                  </a:ext>
                </a:extLst>
              </p:cNvPr>
              <p:cNvSpPr/>
              <p:nvPr/>
            </p:nvSpPr>
            <p:spPr>
              <a:xfrm>
                <a:off x="1921717" y="4116255"/>
                <a:ext cx="3887375" cy="1658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a:extLst>
                  <a:ext uri="{FF2B5EF4-FFF2-40B4-BE49-F238E27FC236}">
                    <a16:creationId xmlns:a16="http://schemas.microsoft.com/office/drawing/2014/main" id="{F19DF59B-73E3-49CC-84FE-9F4BDFDCE502}"/>
                  </a:ext>
                </a:extLst>
              </p:cNvPr>
              <p:cNvPicPr>
                <a:picLocks noChangeAspect="1"/>
              </p:cNvPicPr>
              <p:nvPr/>
            </p:nvPicPr>
            <p:blipFill>
              <a:blip r:embed="rId3"/>
              <a:stretch>
                <a:fillRect/>
              </a:stretch>
            </p:blipFill>
            <p:spPr>
              <a:xfrm>
                <a:off x="1168516" y="763366"/>
                <a:ext cx="10166586" cy="578077"/>
              </a:xfrm>
              <a:prstGeom prst="rect">
                <a:avLst/>
              </a:prstGeom>
              <a:ln w="12700">
                <a:solidFill>
                  <a:schemeClr val="bg1">
                    <a:lumMod val="75000"/>
                  </a:schemeClr>
                </a:solidFill>
              </a:ln>
              <a:effectLst/>
            </p:spPr>
          </p:pic>
        </p:grpSp>
        <p:pic>
          <p:nvPicPr>
            <p:cNvPr id="11" name="Picture 10" descr="A screenshot of a cell phone&#10;&#10;Description automatically generated">
              <a:extLst>
                <a:ext uri="{FF2B5EF4-FFF2-40B4-BE49-F238E27FC236}">
                  <a16:creationId xmlns:a16="http://schemas.microsoft.com/office/drawing/2014/main" id="{590F652E-D9BA-4CCF-9F95-A9A50E8C8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78" y="1376880"/>
              <a:ext cx="9943253" cy="4472159"/>
            </a:xfrm>
            <a:prstGeom prst="rect">
              <a:avLst/>
            </a:prstGeom>
            <a:ln w="12700">
              <a:solidFill>
                <a:schemeClr val="bg1">
                  <a:lumMod val="75000"/>
                </a:schemeClr>
              </a:solidFill>
            </a:ln>
          </p:spPr>
        </p:pic>
      </p:grpSp>
      <p:pic>
        <p:nvPicPr>
          <p:cNvPr id="6" name="Picture 5"/>
          <p:cNvPicPr>
            <a:picLocks noChangeAspect="1"/>
          </p:cNvPicPr>
          <p:nvPr/>
        </p:nvPicPr>
        <p:blipFill>
          <a:blip r:embed="rId5"/>
          <a:stretch>
            <a:fillRect/>
          </a:stretch>
        </p:blipFill>
        <p:spPr>
          <a:xfrm>
            <a:off x="6057900" y="909876"/>
            <a:ext cx="4884291" cy="565734"/>
          </a:xfrm>
          <a:prstGeom prst="rect">
            <a:avLst/>
          </a:prstGeom>
        </p:spPr>
      </p:pic>
      <p:sp>
        <p:nvSpPr>
          <p:cNvPr id="2" name="Title 1">
            <a:extLst>
              <a:ext uri="{FF2B5EF4-FFF2-40B4-BE49-F238E27FC236}">
                <a16:creationId xmlns:a16="http://schemas.microsoft.com/office/drawing/2014/main" id="{951010EF-5278-4509-BD18-47B11CF62F0E}"/>
              </a:ext>
            </a:extLst>
          </p:cNvPr>
          <p:cNvSpPr>
            <a:spLocks noGrp="1"/>
          </p:cNvSpPr>
          <p:nvPr>
            <p:ph type="title"/>
          </p:nvPr>
        </p:nvSpPr>
        <p:spPr>
          <a:xfrm>
            <a:off x="266743" y="43951"/>
            <a:ext cx="11016200" cy="518012"/>
          </a:xfrm>
        </p:spPr>
        <p:txBody>
          <a:bodyPr>
            <a:noAutofit/>
          </a:bodyPr>
          <a:lstStyle/>
          <a:p>
            <a:r>
              <a:rPr lang="en-US" dirty="0"/>
              <a:t>Dashboard Layout</a:t>
            </a:r>
          </a:p>
        </p:txBody>
      </p:sp>
      <p:sp>
        <p:nvSpPr>
          <p:cNvPr id="4" name="Slide Number Placeholder 3">
            <a:extLst>
              <a:ext uri="{FF2B5EF4-FFF2-40B4-BE49-F238E27FC236}">
                <a16:creationId xmlns:a16="http://schemas.microsoft.com/office/drawing/2014/main" id="{609F5FF5-5EA0-4805-9547-DC811A8213EC}"/>
              </a:ext>
            </a:extLst>
          </p:cNvPr>
          <p:cNvSpPr>
            <a:spLocks noGrp="1"/>
          </p:cNvSpPr>
          <p:nvPr>
            <p:ph type="sldNum" sz="quarter" idx="10"/>
          </p:nvPr>
        </p:nvSpPr>
        <p:spPr/>
        <p:txBody>
          <a:bodyPr/>
          <a:lstStyle/>
          <a:p>
            <a:pPr algn="r"/>
            <a:fld id="{F3477EC8-074D-41C4-94AE-E9EA7CEEA348}" type="slidenum">
              <a:rPr lang="en-US" smtClean="0">
                <a:solidFill>
                  <a:srgbClr val="FFFFFF"/>
                </a:solidFill>
              </a:rPr>
              <a:pPr algn="r"/>
              <a:t>4</a:t>
            </a:fld>
            <a:endParaRPr lang="en-US" dirty="0">
              <a:solidFill>
                <a:srgbClr val="FFFFFF"/>
              </a:solidFill>
            </a:endParaRPr>
          </a:p>
        </p:txBody>
      </p:sp>
      <p:sp>
        <p:nvSpPr>
          <p:cNvPr id="13" name="Rectangle 12">
            <a:extLst>
              <a:ext uri="{FF2B5EF4-FFF2-40B4-BE49-F238E27FC236}">
                <a16:creationId xmlns:a16="http://schemas.microsoft.com/office/drawing/2014/main" id="{7B8823DB-639F-4853-8142-243DDC5D6332}"/>
              </a:ext>
            </a:extLst>
          </p:cNvPr>
          <p:cNvSpPr/>
          <p:nvPr/>
        </p:nvSpPr>
        <p:spPr>
          <a:xfrm>
            <a:off x="3176693" y="3894667"/>
            <a:ext cx="3650827" cy="14809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3" name="Picture 2"/>
          <p:cNvPicPr>
            <a:picLocks noChangeAspect="1"/>
          </p:cNvPicPr>
          <p:nvPr/>
        </p:nvPicPr>
        <p:blipFill>
          <a:blip r:embed="rId6"/>
          <a:stretch>
            <a:fillRect/>
          </a:stretch>
        </p:blipFill>
        <p:spPr>
          <a:xfrm>
            <a:off x="998938" y="910231"/>
            <a:ext cx="5058962" cy="565733"/>
          </a:xfrm>
          <a:prstGeom prst="rect">
            <a:avLst/>
          </a:prstGeom>
        </p:spPr>
      </p:pic>
      <p:pic>
        <p:nvPicPr>
          <p:cNvPr id="10" name="Picture 9"/>
          <p:cNvPicPr>
            <a:picLocks noChangeAspect="1"/>
          </p:cNvPicPr>
          <p:nvPr/>
        </p:nvPicPr>
        <p:blipFill>
          <a:blip r:embed="rId7"/>
          <a:stretch>
            <a:fillRect/>
          </a:stretch>
        </p:blipFill>
        <p:spPr>
          <a:xfrm>
            <a:off x="6920768" y="972488"/>
            <a:ext cx="4022126" cy="502765"/>
          </a:xfrm>
          <a:prstGeom prst="rect">
            <a:avLst/>
          </a:prstGeom>
        </p:spPr>
      </p:pic>
      <p:pic>
        <p:nvPicPr>
          <p:cNvPr id="9" name="Picture 8"/>
          <p:cNvPicPr>
            <a:picLocks noChangeAspect="1"/>
          </p:cNvPicPr>
          <p:nvPr/>
        </p:nvPicPr>
        <p:blipFill>
          <a:blip r:embed="rId8"/>
          <a:stretch>
            <a:fillRect/>
          </a:stretch>
        </p:blipFill>
        <p:spPr>
          <a:xfrm>
            <a:off x="5970564" y="1108302"/>
            <a:ext cx="857370" cy="200053"/>
          </a:xfrm>
          <a:prstGeom prst="rect">
            <a:avLst/>
          </a:prstGeom>
        </p:spPr>
      </p:pic>
    </p:spTree>
    <p:extLst>
      <p:ext uri="{BB962C8B-B14F-4D97-AF65-F5344CB8AC3E}">
        <p14:creationId xmlns:p14="http://schemas.microsoft.com/office/powerpoint/2010/main" val="1426438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7BB615E-27E4-4873-ADAC-5F4571566991}"/>
              </a:ext>
            </a:extLst>
          </p:cNvPr>
          <p:cNvSpPr txBox="1"/>
          <p:nvPr/>
        </p:nvSpPr>
        <p:spPr>
          <a:xfrm>
            <a:off x="150465" y="56288"/>
            <a:ext cx="10441174" cy="584775"/>
          </a:xfrm>
          <a:prstGeom prst="rect">
            <a:avLst/>
          </a:prstGeom>
          <a:noFill/>
        </p:spPr>
        <p:txBody>
          <a:bodyPr wrap="square" rtlCol="0">
            <a:spAutoFit/>
          </a:bodyPr>
          <a:lstStyle/>
          <a:p>
            <a:r>
              <a:rPr lang="en-US" sz="3200" dirty="0">
                <a:solidFill>
                  <a:schemeClr val="bg1"/>
                </a:solidFill>
                <a:latin typeface="+mj-lt"/>
              </a:rPr>
              <a:t>How to Build a Demographic Breakdown Report</a:t>
            </a:r>
          </a:p>
        </p:txBody>
      </p:sp>
      <p:sp>
        <p:nvSpPr>
          <p:cNvPr id="9" name="Rectangle: Rounded Corners 8">
            <a:extLst>
              <a:ext uri="{FF2B5EF4-FFF2-40B4-BE49-F238E27FC236}">
                <a16:creationId xmlns:a16="http://schemas.microsoft.com/office/drawing/2014/main" id="{F4828913-2036-4C2E-9ECD-029C2BD9AD01}"/>
              </a:ext>
            </a:extLst>
          </p:cNvPr>
          <p:cNvSpPr/>
          <p:nvPr/>
        </p:nvSpPr>
        <p:spPr>
          <a:xfrm>
            <a:off x="10234507" y="261359"/>
            <a:ext cx="178549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5 Interim MATH</a:t>
            </a:r>
          </a:p>
        </p:txBody>
      </p:sp>
      <p:sp>
        <p:nvSpPr>
          <p:cNvPr id="6" name="Slide Number Placeholder 5">
            <a:extLst>
              <a:ext uri="{FF2B5EF4-FFF2-40B4-BE49-F238E27FC236}">
                <a16:creationId xmlns:a16="http://schemas.microsoft.com/office/drawing/2014/main" id="{C52BD943-0630-4EBE-90B9-3DE0A5A1A381}"/>
              </a:ext>
            </a:extLst>
          </p:cNvPr>
          <p:cNvSpPr>
            <a:spLocks noGrp="1"/>
          </p:cNvSpPr>
          <p:nvPr>
            <p:ph type="sldNum" sz="quarter" idx="12"/>
          </p:nvPr>
        </p:nvSpPr>
        <p:spPr/>
        <p:txBody>
          <a:bodyPr/>
          <a:lstStyle/>
          <a:p>
            <a:fld id="{B70F7035-E4E1-4BB6-A0A9-EB548548B6A5}" type="slidenum">
              <a:rPr lang="en-US" smtClean="0"/>
              <a:t>40</a:t>
            </a:fld>
            <a:endParaRPr lang="en-US"/>
          </a:p>
        </p:txBody>
      </p:sp>
      <p:pic>
        <p:nvPicPr>
          <p:cNvPr id="8" name="Picture 7" descr="Graphical user interface, application, table&#10;&#10;Description automatically generated">
            <a:extLst>
              <a:ext uri="{FF2B5EF4-FFF2-40B4-BE49-F238E27FC236}">
                <a16:creationId xmlns:a16="http://schemas.microsoft.com/office/drawing/2014/main" id="{0B012734-FDFD-4415-8AAE-48450BC2C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73" y="883864"/>
            <a:ext cx="11711431" cy="5261304"/>
          </a:xfrm>
          <a:prstGeom prst="rect">
            <a:avLst/>
          </a:prstGeom>
        </p:spPr>
      </p:pic>
    </p:spTree>
    <p:extLst>
      <p:ext uri="{BB962C8B-B14F-4D97-AF65-F5344CB8AC3E}">
        <p14:creationId xmlns:p14="http://schemas.microsoft.com/office/powerpoint/2010/main" val="3278494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E2F0CE-C751-4560-8CE6-1DA231374E85}"/>
              </a:ext>
            </a:extLst>
          </p:cNvPr>
          <p:cNvSpPr txBox="1"/>
          <p:nvPr/>
        </p:nvSpPr>
        <p:spPr>
          <a:xfrm>
            <a:off x="372138" y="-15128"/>
            <a:ext cx="10441174" cy="584775"/>
          </a:xfrm>
          <a:prstGeom prst="rect">
            <a:avLst/>
          </a:prstGeom>
          <a:noFill/>
        </p:spPr>
        <p:txBody>
          <a:bodyPr wrap="square" rtlCol="0">
            <a:spAutoFit/>
          </a:bodyPr>
          <a:lstStyle/>
          <a:p>
            <a:r>
              <a:rPr lang="en-US" sz="3200" dirty="0">
                <a:solidFill>
                  <a:schemeClr val="bg1"/>
                </a:solidFill>
                <a:latin typeface="+mj-lt"/>
              </a:rPr>
              <a:t>The Demographic Breakdown Report</a:t>
            </a:r>
          </a:p>
        </p:txBody>
      </p:sp>
      <p:sp>
        <p:nvSpPr>
          <p:cNvPr id="9" name="Rectangle: Rounded Corners 8">
            <a:extLst>
              <a:ext uri="{FF2B5EF4-FFF2-40B4-BE49-F238E27FC236}">
                <a16:creationId xmlns:a16="http://schemas.microsoft.com/office/drawing/2014/main" id="{870518B1-6DBD-4FCB-B342-7C9E7E5CC7D1}"/>
              </a:ext>
            </a:extLst>
          </p:cNvPr>
          <p:cNvSpPr/>
          <p:nvPr/>
        </p:nvSpPr>
        <p:spPr>
          <a:xfrm>
            <a:off x="10180320" y="261359"/>
            <a:ext cx="183968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5 Interim MATH</a:t>
            </a:r>
          </a:p>
        </p:txBody>
      </p:sp>
      <p:sp>
        <p:nvSpPr>
          <p:cNvPr id="10" name="Slide Number Placeholder 9">
            <a:extLst>
              <a:ext uri="{FF2B5EF4-FFF2-40B4-BE49-F238E27FC236}">
                <a16:creationId xmlns:a16="http://schemas.microsoft.com/office/drawing/2014/main" id="{A4E2F3CC-0EC8-431A-A486-7EAF9D9CED15}"/>
              </a:ext>
            </a:extLst>
          </p:cNvPr>
          <p:cNvSpPr>
            <a:spLocks noGrp="1"/>
          </p:cNvSpPr>
          <p:nvPr>
            <p:ph type="sldNum" sz="quarter" idx="12"/>
          </p:nvPr>
        </p:nvSpPr>
        <p:spPr/>
        <p:txBody>
          <a:bodyPr/>
          <a:lstStyle/>
          <a:p>
            <a:fld id="{B70F7035-E4E1-4BB6-A0A9-EB548548B6A5}" type="slidenum">
              <a:rPr lang="en-US" smtClean="0"/>
              <a:t>41</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788A5054-8ECC-4CE2-92D2-0CA6EB9C1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38" y="846134"/>
            <a:ext cx="11313518" cy="5208437"/>
          </a:xfrm>
          <a:prstGeom prst="rect">
            <a:avLst/>
          </a:prstGeom>
        </p:spPr>
      </p:pic>
      <p:sp>
        <p:nvSpPr>
          <p:cNvPr id="2" name="TextBox 1"/>
          <p:cNvSpPr txBox="1"/>
          <p:nvPr/>
        </p:nvSpPr>
        <p:spPr>
          <a:xfrm>
            <a:off x="836762" y="3683479"/>
            <a:ext cx="1509623" cy="1754326"/>
          </a:xfrm>
          <a:prstGeom prst="rect">
            <a:avLst/>
          </a:prstGeom>
          <a:noFill/>
        </p:spPr>
        <p:txBody>
          <a:bodyPr wrap="square" rtlCol="0">
            <a:spAutoFit/>
          </a:bodyPr>
          <a:lstStyle/>
          <a:p>
            <a:r>
              <a:rPr lang="en-US" dirty="0">
                <a:solidFill>
                  <a:schemeClr val="tx2"/>
                </a:solidFill>
                <a:latin typeface="Calibri"/>
              </a:rPr>
              <a:t>To look closer into a specific sub-group, click the View Details button in that row.</a:t>
            </a:r>
          </a:p>
        </p:txBody>
      </p:sp>
      <p:sp>
        <p:nvSpPr>
          <p:cNvPr id="3" name="Speech Bubble: Rectangle 2"/>
          <p:cNvSpPr/>
          <p:nvPr/>
        </p:nvSpPr>
        <p:spPr>
          <a:xfrm>
            <a:off x="836762" y="3683479"/>
            <a:ext cx="1509623" cy="1871932"/>
          </a:xfrm>
          <a:prstGeom prst="wedgeRectCallout">
            <a:avLst>
              <a:gd name="adj1" fmla="val -66606"/>
              <a:gd name="adj2" fmla="val -52119"/>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408958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991DF0-EB91-4A96-BD3C-240C9A9A06A9}"/>
              </a:ext>
            </a:extLst>
          </p:cNvPr>
          <p:cNvSpPr txBox="1"/>
          <p:nvPr/>
        </p:nvSpPr>
        <p:spPr>
          <a:xfrm>
            <a:off x="372138" y="-15128"/>
            <a:ext cx="10441174" cy="584775"/>
          </a:xfrm>
          <a:prstGeom prst="rect">
            <a:avLst/>
          </a:prstGeom>
          <a:noFill/>
        </p:spPr>
        <p:txBody>
          <a:bodyPr wrap="square" rtlCol="0">
            <a:spAutoFit/>
          </a:bodyPr>
          <a:lstStyle/>
          <a:p>
            <a:r>
              <a:rPr lang="en-US" sz="3200" dirty="0">
                <a:solidFill>
                  <a:schemeClr val="bg1"/>
                </a:solidFill>
                <a:latin typeface="+mj-lt"/>
              </a:rPr>
              <a:t>The View Details Window/Breakdown Report</a:t>
            </a:r>
          </a:p>
        </p:txBody>
      </p:sp>
      <p:sp>
        <p:nvSpPr>
          <p:cNvPr id="8" name="Rectangle: Rounded Corners 7">
            <a:extLst>
              <a:ext uri="{FF2B5EF4-FFF2-40B4-BE49-F238E27FC236}">
                <a16:creationId xmlns:a16="http://schemas.microsoft.com/office/drawing/2014/main" id="{9082DB64-EBB6-4E3C-B760-2F0B6DB6558A}"/>
              </a:ext>
            </a:extLst>
          </p:cNvPr>
          <p:cNvSpPr/>
          <p:nvPr/>
        </p:nvSpPr>
        <p:spPr>
          <a:xfrm>
            <a:off x="10315787" y="261359"/>
            <a:ext cx="170421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5 Interim MATH</a:t>
            </a:r>
          </a:p>
        </p:txBody>
      </p:sp>
      <p:sp>
        <p:nvSpPr>
          <p:cNvPr id="4" name="Slide Number Placeholder 3">
            <a:extLst>
              <a:ext uri="{FF2B5EF4-FFF2-40B4-BE49-F238E27FC236}">
                <a16:creationId xmlns:a16="http://schemas.microsoft.com/office/drawing/2014/main" id="{946E2CD8-9592-4E6E-BC51-D209CFD06A12}"/>
              </a:ext>
            </a:extLst>
          </p:cNvPr>
          <p:cNvSpPr>
            <a:spLocks noGrp="1"/>
          </p:cNvSpPr>
          <p:nvPr>
            <p:ph type="sldNum" sz="quarter" idx="12"/>
          </p:nvPr>
        </p:nvSpPr>
        <p:spPr/>
        <p:txBody>
          <a:bodyPr/>
          <a:lstStyle/>
          <a:p>
            <a:fld id="{B70F7035-E4E1-4BB6-A0A9-EB548548B6A5}" type="slidenum">
              <a:rPr lang="en-US" smtClean="0"/>
              <a:t>42</a:t>
            </a:fld>
            <a:endParaRPr lang="en-US"/>
          </a:p>
        </p:txBody>
      </p:sp>
      <p:pic>
        <p:nvPicPr>
          <p:cNvPr id="10" name="Picture 9">
            <a:extLst>
              <a:ext uri="{FF2B5EF4-FFF2-40B4-BE49-F238E27FC236}">
                <a16:creationId xmlns:a16="http://schemas.microsoft.com/office/drawing/2014/main" id="{A16854F9-6E67-42FD-AB7D-37A959820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62" y="1354629"/>
            <a:ext cx="11922475" cy="3918705"/>
          </a:xfrm>
          <a:prstGeom prst="rect">
            <a:avLst/>
          </a:prstGeom>
        </p:spPr>
      </p:pic>
    </p:spTree>
    <p:extLst>
      <p:ext uri="{BB962C8B-B14F-4D97-AF65-F5344CB8AC3E}">
        <p14:creationId xmlns:p14="http://schemas.microsoft.com/office/powerpoint/2010/main" val="3413235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000" y="578336"/>
            <a:ext cx="6632003" cy="2530079"/>
          </a:xfrm>
        </p:spPr>
        <p:txBody>
          <a:bodyPr>
            <a:normAutofit/>
          </a:bodyPr>
          <a:lstStyle/>
          <a:p>
            <a:r>
              <a:rPr lang="en-US" sz="4000" dirty="0"/>
              <a:t>Work with Interim Tests</a:t>
            </a:r>
          </a:p>
        </p:txBody>
      </p:sp>
      <p:sp>
        <p:nvSpPr>
          <p:cNvPr id="3" name="Text Placeholder 2"/>
          <p:cNvSpPr>
            <a:spLocks noGrp="1"/>
          </p:cNvSpPr>
          <p:nvPr>
            <p:ph type="body" sz="quarter" idx="4294967295"/>
          </p:nvPr>
        </p:nvSpPr>
        <p:spPr>
          <a:xfrm>
            <a:off x="2780000" y="3135847"/>
            <a:ext cx="6632003" cy="1499616"/>
          </a:xfrm>
        </p:spPr>
        <p:txBody>
          <a:bodyPr>
            <a:normAutofit/>
          </a:bodyPr>
          <a:lstStyle/>
          <a:p>
            <a:pPr marL="0" indent="0" algn="ctr">
              <a:buNone/>
            </a:pPr>
            <a:r>
              <a:rPr lang="en-US" dirty="0">
                <a:solidFill>
                  <a:schemeClr val="bg1"/>
                </a:solidFill>
                <a:latin typeface="+mj-lt"/>
              </a:rPr>
              <a:t>Items, Rubrics, and Scoring Essentials</a:t>
            </a:r>
          </a:p>
        </p:txBody>
      </p:sp>
    </p:spTree>
    <p:extLst>
      <p:ext uri="{BB962C8B-B14F-4D97-AF65-F5344CB8AC3E}">
        <p14:creationId xmlns:p14="http://schemas.microsoft.com/office/powerpoint/2010/main" val="160021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56706FE-41C2-4846-9D0C-8D1D71078BFE}"/>
              </a:ext>
            </a:extLst>
          </p:cNvPr>
          <p:cNvGraphicFramePr/>
          <p:nvPr>
            <p:extLst>
              <p:ext uri="{D42A27DB-BD31-4B8C-83A1-F6EECF244321}">
                <p14:modId xmlns:p14="http://schemas.microsoft.com/office/powerpoint/2010/main" val="4233256695"/>
              </p:ext>
            </p:extLst>
          </p:nvPr>
        </p:nvGraphicFramePr>
        <p:xfrm>
          <a:off x="789058" y="-742411"/>
          <a:ext cx="8128000" cy="6713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Right Brace 30">
            <a:extLst>
              <a:ext uri="{FF2B5EF4-FFF2-40B4-BE49-F238E27FC236}">
                <a16:creationId xmlns:a16="http://schemas.microsoft.com/office/drawing/2014/main" id="{919E3BF4-2ABC-475D-89EC-CE5782A4C26B}"/>
              </a:ext>
            </a:extLst>
          </p:cNvPr>
          <p:cNvSpPr/>
          <p:nvPr/>
        </p:nvSpPr>
        <p:spPr>
          <a:xfrm>
            <a:off x="8917058" y="932180"/>
            <a:ext cx="705118" cy="5007270"/>
          </a:xfrm>
          <a:prstGeom prst="rightBrace">
            <a:avLst>
              <a:gd name="adj1" fmla="val 13662"/>
              <a:gd name="adj2" fmla="val 50000"/>
            </a:avLst>
          </a:prstGeom>
          <a:ln w="57150">
            <a:solidFill>
              <a:srgbClr val="2C9ED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panose="020B0503020102020204"/>
              <a:ea typeface="+mn-ea"/>
              <a:cs typeface="+mn-cs"/>
            </a:endParaRPr>
          </a:p>
        </p:txBody>
      </p:sp>
      <p:sp>
        <p:nvSpPr>
          <p:cNvPr id="40" name="TextBox 39">
            <a:extLst>
              <a:ext uri="{FF2B5EF4-FFF2-40B4-BE49-F238E27FC236}">
                <a16:creationId xmlns:a16="http://schemas.microsoft.com/office/drawing/2014/main" id="{39DE75D3-DA30-4778-B299-0373021D1094}"/>
              </a:ext>
            </a:extLst>
          </p:cNvPr>
          <p:cNvSpPr txBox="1"/>
          <p:nvPr/>
        </p:nvSpPr>
        <p:spPr>
          <a:xfrm>
            <a:off x="9916699" y="2721565"/>
            <a:ext cx="1879061" cy="1754326"/>
          </a:xfrm>
          <a:prstGeom prst="rect">
            <a:avLst/>
          </a:prstGeom>
          <a:noFill/>
          <a:ln w="38100">
            <a:solidFill>
              <a:srgbClr val="2C9ED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Our Focus</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Item-Level Data Included on Checkpoint and Interim Test Reports</a:t>
            </a:r>
          </a:p>
        </p:txBody>
      </p:sp>
      <p:sp>
        <p:nvSpPr>
          <p:cNvPr id="6" name="Title 2">
            <a:extLst>
              <a:ext uri="{FF2B5EF4-FFF2-40B4-BE49-F238E27FC236}">
                <a16:creationId xmlns:a16="http://schemas.microsoft.com/office/drawing/2014/main" id="{03101022-BFCE-4F59-81EA-AB1B83136451}"/>
              </a:ext>
            </a:extLst>
          </p:cNvPr>
          <p:cNvSpPr txBox="1">
            <a:spLocks/>
          </p:cNvSpPr>
          <p:nvPr/>
        </p:nvSpPr>
        <p:spPr>
          <a:xfrm>
            <a:off x="326505" y="21839"/>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Types of Non-Summative Tests that Report Item-Level Data</a:t>
            </a:r>
          </a:p>
        </p:txBody>
      </p:sp>
      <p:sp>
        <p:nvSpPr>
          <p:cNvPr id="3" name="Slide Number Placeholder 2">
            <a:extLst>
              <a:ext uri="{FF2B5EF4-FFF2-40B4-BE49-F238E27FC236}">
                <a16:creationId xmlns:a16="http://schemas.microsoft.com/office/drawing/2014/main" id="{A2EBE3DF-7758-4157-BA89-C3ECDF5F09D9}"/>
              </a:ext>
            </a:extLst>
          </p:cNvPr>
          <p:cNvSpPr>
            <a:spLocks noGrp="1"/>
          </p:cNvSpPr>
          <p:nvPr>
            <p:ph type="sldNum" sz="quarter" idx="12"/>
          </p:nvPr>
        </p:nvSpPr>
        <p:spPr/>
        <p:txBody>
          <a:bodyPr/>
          <a:lstStyle/>
          <a:p>
            <a:fld id="{B70F7035-E4E1-4BB6-A0A9-EB548548B6A5}" type="slidenum">
              <a:rPr lang="en-US" smtClean="0"/>
              <a:t>44</a:t>
            </a:fld>
            <a:endParaRPr lang="en-US"/>
          </a:p>
        </p:txBody>
      </p:sp>
    </p:spTree>
    <p:extLst>
      <p:ext uri="{BB962C8B-B14F-4D97-AF65-F5344CB8AC3E}">
        <p14:creationId xmlns:p14="http://schemas.microsoft.com/office/powerpoint/2010/main" val="2679928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75D18-C60A-433E-A59F-4AAFC49F9A28}"/>
              </a:ext>
            </a:extLst>
          </p:cNvPr>
          <p:cNvPicPr>
            <a:picLocks noChangeAspect="1"/>
          </p:cNvPicPr>
          <p:nvPr/>
        </p:nvPicPr>
        <p:blipFill>
          <a:blip r:embed="rId3"/>
          <a:stretch>
            <a:fillRect/>
          </a:stretch>
        </p:blipFill>
        <p:spPr>
          <a:xfrm>
            <a:off x="311560" y="892807"/>
            <a:ext cx="7070547" cy="380552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Title 2">
            <a:extLst>
              <a:ext uri="{FF2B5EF4-FFF2-40B4-BE49-F238E27FC236}">
                <a16:creationId xmlns:a16="http://schemas.microsoft.com/office/drawing/2014/main" id="{E0F5E48C-A1A0-4084-92C0-C7873FEF3BFC}"/>
              </a:ext>
            </a:extLst>
          </p:cNvPr>
          <p:cNvSpPr txBox="1">
            <a:spLocks/>
          </p:cNvSpPr>
          <p:nvPr/>
        </p:nvSpPr>
        <p:spPr>
          <a:xfrm>
            <a:off x="226977" y="17093"/>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Dashboard: Filtering</a:t>
            </a:r>
          </a:p>
        </p:txBody>
      </p:sp>
      <p:sp>
        <p:nvSpPr>
          <p:cNvPr id="13" name="Rectangle 12">
            <a:extLst>
              <a:ext uri="{FF2B5EF4-FFF2-40B4-BE49-F238E27FC236}">
                <a16:creationId xmlns:a16="http://schemas.microsoft.com/office/drawing/2014/main" id="{2A5ACD91-A596-4ACC-8073-5E62C42464A7}"/>
              </a:ext>
            </a:extLst>
          </p:cNvPr>
          <p:cNvSpPr/>
          <p:nvPr/>
        </p:nvSpPr>
        <p:spPr>
          <a:xfrm>
            <a:off x="311560" y="998236"/>
            <a:ext cx="11346493" cy="48615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7" name="Oval 16">
            <a:extLst>
              <a:ext uri="{FF2B5EF4-FFF2-40B4-BE49-F238E27FC236}">
                <a16:creationId xmlns:a16="http://schemas.microsoft.com/office/drawing/2014/main" id="{21575734-5242-4C79-8329-A307F2785936}"/>
              </a:ext>
            </a:extLst>
          </p:cNvPr>
          <p:cNvSpPr/>
          <p:nvPr/>
        </p:nvSpPr>
        <p:spPr>
          <a:xfrm>
            <a:off x="4903037" y="3776795"/>
            <a:ext cx="1769583" cy="4294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21" name="Flowchart: Connector 20">
            <a:extLst>
              <a:ext uri="{FF2B5EF4-FFF2-40B4-BE49-F238E27FC236}">
                <a16:creationId xmlns:a16="http://schemas.microsoft.com/office/drawing/2014/main" id="{A6D8B233-08EF-41FF-9A8D-212BE80880BF}"/>
              </a:ext>
            </a:extLst>
          </p:cNvPr>
          <p:cNvSpPr/>
          <p:nvPr/>
        </p:nvSpPr>
        <p:spPr>
          <a:xfrm>
            <a:off x="338887" y="4237190"/>
            <a:ext cx="984201" cy="451568"/>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FB10988C-C5A4-4927-87A9-AA388982000F}"/>
              </a:ext>
            </a:extLst>
          </p:cNvPr>
          <p:cNvSpPr>
            <a:spLocks noGrp="1"/>
          </p:cNvSpPr>
          <p:nvPr>
            <p:ph type="sldNum" sz="quarter" idx="12"/>
          </p:nvPr>
        </p:nvSpPr>
        <p:spPr/>
        <p:txBody>
          <a:bodyPr/>
          <a:lstStyle/>
          <a:p>
            <a:fld id="{B70F7035-E4E1-4BB6-A0A9-EB548548B6A5}" type="slidenum">
              <a:rPr lang="en-US" smtClean="0"/>
              <a:t>45</a:t>
            </a:fld>
            <a:endParaRPr lang="en-US"/>
          </a:p>
        </p:txBody>
      </p:sp>
      <p:pic>
        <p:nvPicPr>
          <p:cNvPr id="5" name="Picture 4">
            <a:extLst>
              <a:ext uri="{FF2B5EF4-FFF2-40B4-BE49-F238E27FC236}">
                <a16:creationId xmlns:a16="http://schemas.microsoft.com/office/drawing/2014/main" id="{53A4D704-7E8B-4CE5-B691-18CD87AB5FDE}"/>
              </a:ext>
            </a:extLst>
          </p:cNvPr>
          <p:cNvPicPr>
            <a:picLocks noChangeAspect="1"/>
          </p:cNvPicPr>
          <p:nvPr/>
        </p:nvPicPr>
        <p:blipFill>
          <a:blip r:embed="rId4"/>
          <a:stretch>
            <a:fillRect/>
          </a:stretch>
        </p:blipFill>
        <p:spPr>
          <a:xfrm>
            <a:off x="4903037" y="2418386"/>
            <a:ext cx="6875487" cy="36916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3231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E1EC72-5A50-4611-825D-2AB738F0C97E}"/>
              </a:ext>
            </a:extLst>
          </p:cNvPr>
          <p:cNvPicPr>
            <a:picLocks noChangeAspect="1"/>
          </p:cNvPicPr>
          <p:nvPr/>
        </p:nvPicPr>
        <p:blipFill>
          <a:blip r:embed="rId3"/>
          <a:stretch>
            <a:fillRect/>
          </a:stretch>
        </p:blipFill>
        <p:spPr>
          <a:xfrm>
            <a:off x="1044816" y="864173"/>
            <a:ext cx="9879980" cy="529920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Title 2">
            <a:extLst>
              <a:ext uri="{FF2B5EF4-FFF2-40B4-BE49-F238E27FC236}">
                <a16:creationId xmlns:a16="http://schemas.microsoft.com/office/drawing/2014/main" id="{E0F5E48C-A1A0-4084-92C0-C7873FEF3BFC}"/>
              </a:ext>
            </a:extLst>
          </p:cNvPr>
          <p:cNvSpPr txBox="1">
            <a:spLocks/>
          </p:cNvSpPr>
          <p:nvPr/>
        </p:nvSpPr>
        <p:spPr>
          <a:xfrm>
            <a:off x="226977" y="3025"/>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Performance on Tests Report View</a:t>
            </a:r>
          </a:p>
        </p:txBody>
      </p:sp>
      <p:sp>
        <p:nvSpPr>
          <p:cNvPr id="13" name="Rectangle 12">
            <a:extLst>
              <a:ext uri="{FF2B5EF4-FFF2-40B4-BE49-F238E27FC236}">
                <a16:creationId xmlns:a16="http://schemas.microsoft.com/office/drawing/2014/main" id="{2A5ACD91-A596-4ACC-8073-5E62C42464A7}"/>
              </a:ext>
            </a:extLst>
          </p:cNvPr>
          <p:cNvSpPr/>
          <p:nvPr/>
        </p:nvSpPr>
        <p:spPr>
          <a:xfrm>
            <a:off x="311560" y="998236"/>
            <a:ext cx="11346493" cy="48615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Oval 7">
            <a:extLst>
              <a:ext uri="{FF2B5EF4-FFF2-40B4-BE49-F238E27FC236}">
                <a16:creationId xmlns:a16="http://schemas.microsoft.com/office/drawing/2014/main" id="{32C1D10B-B85E-48E5-A382-640F8D2F9A46}"/>
              </a:ext>
            </a:extLst>
          </p:cNvPr>
          <p:cNvSpPr/>
          <p:nvPr/>
        </p:nvSpPr>
        <p:spPr>
          <a:xfrm>
            <a:off x="1393682" y="1683834"/>
            <a:ext cx="2631907" cy="2382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7C25CE67-9FE7-488F-9695-933B5A01F930}"/>
              </a:ext>
            </a:extLst>
          </p:cNvPr>
          <p:cNvSpPr>
            <a:spLocks noGrp="1"/>
          </p:cNvSpPr>
          <p:nvPr>
            <p:ph type="sldNum" sz="quarter" idx="12"/>
          </p:nvPr>
        </p:nvSpPr>
        <p:spPr/>
        <p:txBody>
          <a:bodyPr/>
          <a:lstStyle/>
          <a:p>
            <a:fld id="{B70F7035-E4E1-4BB6-A0A9-EB548548B6A5}" type="slidenum">
              <a:rPr lang="en-US" smtClean="0"/>
              <a:t>46</a:t>
            </a:fld>
            <a:endParaRPr lang="en-US"/>
          </a:p>
        </p:txBody>
      </p:sp>
    </p:spTree>
    <p:extLst>
      <p:ext uri="{BB962C8B-B14F-4D97-AF65-F5344CB8AC3E}">
        <p14:creationId xmlns:p14="http://schemas.microsoft.com/office/powerpoint/2010/main" val="878396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E2DAEDD-6F88-442C-B896-782A12423F2B}"/>
              </a:ext>
            </a:extLst>
          </p:cNvPr>
          <p:cNvSpPr txBox="1">
            <a:spLocks/>
          </p:cNvSpPr>
          <p:nvPr/>
        </p:nvSpPr>
        <p:spPr>
          <a:xfrm>
            <a:off x="308821" y="-5204"/>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a:t>
            </a:r>
          </a:p>
        </p:txBody>
      </p:sp>
      <p:sp>
        <p:nvSpPr>
          <p:cNvPr id="3" name="Slide Number Placeholder 2">
            <a:extLst>
              <a:ext uri="{FF2B5EF4-FFF2-40B4-BE49-F238E27FC236}">
                <a16:creationId xmlns:a16="http://schemas.microsoft.com/office/drawing/2014/main" id="{42B9EF48-6A71-4E71-A385-9CCC3C1724D5}"/>
              </a:ext>
            </a:extLst>
          </p:cNvPr>
          <p:cNvSpPr>
            <a:spLocks noGrp="1"/>
          </p:cNvSpPr>
          <p:nvPr>
            <p:ph type="sldNum" sz="quarter" idx="12"/>
          </p:nvPr>
        </p:nvSpPr>
        <p:spPr/>
        <p:txBody>
          <a:bodyPr/>
          <a:lstStyle/>
          <a:p>
            <a:fld id="{B70F7035-E4E1-4BB6-A0A9-EB548548B6A5}" type="slidenum">
              <a:rPr lang="en-US" smtClean="0"/>
              <a:t>47</a:t>
            </a:fld>
            <a:endParaRPr lang="en-US"/>
          </a:p>
        </p:txBody>
      </p:sp>
      <p:sp>
        <p:nvSpPr>
          <p:cNvPr id="2" name="Rectangle: Rounded Corners 1">
            <a:extLst>
              <a:ext uri="{FF2B5EF4-FFF2-40B4-BE49-F238E27FC236}">
                <a16:creationId xmlns:a16="http://schemas.microsoft.com/office/drawing/2014/main" id="{634F1998-563C-45CB-BCB9-5BBAF045930C}"/>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6 Interim ELA</a:t>
            </a:r>
          </a:p>
        </p:txBody>
      </p:sp>
      <p:pic>
        <p:nvPicPr>
          <p:cNvPr id="10" name="Picture 9">
            <a:extLst>
              <a:ext uri="{FF2B5EF4-FFF2-40B4-BE49-F238E27FC236}">
                <a16:creationId xmlns:a16="http://schemas.microsoft.com/office/drawing/2014/main" id="{943D4F72-3544-439C-90D7-36A05F1BF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55" y="733799"/>
            <a:ext cx="10912786" cy="5517358"/>
          </a:xfrm>
          <a:prstGeom prst="rect">
            <a:avLst/>
          </a:prstGeom>
        </p:spPr>
      </p:pic>
      <p:pic>
        <p:nvPicPr>
          <p:cNvPr id="6" name="Picture 5"/>
          <p:cNvPicPr>
            <a:picLocks noChangeAspect="1"/>
          </p:cNvPicPr>
          <p:nvPr/>
        </p:nvPicPr>
        <p:blipFill>
          <a:blip r:embed="rId4"/>
          <a:stretch>
            <a:fillRect/>
          </a:stretch>
        </p:blipFill>
        <p:spPr>
          <a:xfrm>
            <a:off x="1002026" y="2687360"/>
            <a:ext cx="1254001" cy="1109844"/>
          </a:xfrm>
          <a:prstGeom prst="rect">
            <a:avLst/>
          </a:prstGeom>
        </p:spPr>
      </p:pic>
    </p:spTree>
    <p:extLst>
      <p:ext uri="{BB962C8B-B14F-4D97-AF65-F5344CB8AC3E}">
        <p14:creationId xmlns:p14="http://schemas.microsoft.com/office/powerpoint/2010/main" val="1611864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E725564-1145-458D-ACAB-8FED57AFFC3A}"/>
              </a:ext>
            </a:extLst>
          </p:cNvPr>
          <p:cNvSpPr txBox="1">
            <a:spLocks/>
          </p:cNvSpPr>
          <p:nvPr/>
        </p:nvSpPr>
        <p:spPr>
          <a:xfrm>
            <a:off x="286008" y="39136"/>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 (continued)</a:t>
            </a:r>
          </a:p>
        </p:txBody>
      </p:sp>
      <p:sp>
        <p:nvSpPr>
          <p:cNvPr id="6" name="Slide Number Placeholder 5">
            <a:extLst>
              <a:ext uri="{FF2B5EF4-FFF2-40B4-BE49-F238E27FC236}">
                <a16:creationId xmlns:a16="http://schemas.microsoft.com/office/drawing/2014/main" id="{776863FC-2373-4348-B580-20263304A5F3}"/>
              </a:ext>
            </a:extLst>
          </p:cNvPr>
          <p:cNvSpPr>
            <a:spLocks noGrp="1"/>
          </p:cNvSpPr>
          <p:nvPr>
            <p:ph type="sldNum" sz="quarter" idx="12"/>
          </p:nvPr>
        </p:nvSpPr>
        <p:spPr/>
        <p:txBody>
          <a:bodyPr/>
          <a:lstStyle/>
          <a:p>
            <a:fld id="{B70F7035-E4E1-4BB6-A0A9-EB548548B6A5}" type="slidenum">
              <a:rPr lang="en-US" smtClean="0"/>
              <a:t>48</a:t>
            </a:fld>
            <a:endParaRPr lang="en-US"/>
          </a:p>
        </p:txBody>
      </p:sp>
      <p:sp>
        <p:nvSpPr>
          <p:cNvPr id="2" name="Rectangle: Rounded Corners 1">
            <a:extLst>
              <a:ext uri="{FF2B5EF4-FFF2-40B4-BE49-F238E27FC236}">
                <a16:creationId xmlns:a16="http://schemas.microsoft.com/office/drawing/2014/main" id="{9E0A6911-E73A-4B52-9DB0-45E69F6462D6}"/>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6 Interim ELA</a:t>
            </a:r>
          </a:p>
        </p:txBody>
      </p:sp>
      <p:pic>
        <p:nvPicPr>
          <p:cNvPr id="10" name="Picture 9" descr="Graphical user interface, application&#10;&#10;Description automatically generated">
            <a:extLst>
              <a:ext uri="{FF2B5EF4-FFF2-40B4-BE49-F238E27FC236}">
                <a16:creationId xmlns:a16="http://schemas.microsoft.com/office/drawing/2014/main" id="{8DB2275B-0DB7-4EBB-AB53-745939998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63" y="871506"/>
            <a:ext cx="11461473" cy="51149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960145" y="3076299"/>
            <a:ext cx="1254001" cy="1335157"/>
          </a:xfrm>
          <a:prstGeom prst="rect">
            <a:avLst/>
          </a:prstGeom>
        </p:spPr>
      </p:pic>
    </p:spTree>
    <p:extLst>
      <p:ext uri="{BB962C8B-B14F-4D97-AF65-F5344CB8AC3E}">
        <p14:creationId xmlns:p14="http://schemas.microsoft.com/office/powerpoint/2010/main" val="1590583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7EE7C2E-3795-49C5-939F-68B78B5D3344}"/>
              </a:ext>
            </a:extLst>
          </p:cNvPr>
          <p:cNvSpPr txBox="1">
            <a:spLocks/>
          </p:cNvSpPr>
          <p:nvPr/>
        </p:nvSpPr>
        <p:spPr>
          <a:xfrm>
            <a:off x="286008" y="39136"/>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 (&lt;10 items)</a:t>
            </a:r>
          </a:p>
        </p:txBody>
      </p:sp>
      <p:sp>
        <p:nvSpPr>
          <p:cNvPr id="4" name="Slide Number Placeholder 3">
            <a:extLst>
              <a:ext uri="{FF2B5EF4-FFF2-40B4-BE49-F238E27FC236}">
                <a16:creationId xmlns:a16="http://schemas.microsoft.com/office/drawing/2014/main" id="{7EB2176B-D527-45F0-BD40-DDBDEF964FB0}"/>
              </a:ext>
            </a:extLst>
          </p:cNvPr>
          <p:cNvSpPr>
            <a:spLocks noGrp="1"/>
          </p:cNvSpPr>
          <p:nvPr>
            <p:ph type="sldNum" sz="quarter" idx="12"/>
          </p:nvPr>
        </p:nvSpPr>
        <p:spPr/>
        <p:txBody>
          <a:bodyPr/>
          <a:lstStyle/>
          <a:p>
            <a:fld id="{B70F7035-E4E1-4BB6-A0A9-EB548548B6A5}" type="slidenum">
              <a:rPr lang="en-US" smtClean="0"/>
              <a:t>49</a:t>
            </a:fld>
            <a:endParaRPr lang="en-US"/>
          </a:p>
        </p:txBody>
      </p:sp>
      <p:sp>
        <p:nvSpPr>
          <p:cNvPr id="3" name="Rectangle: Rounded Corners 2">
            <a:extLst>
              <a:ext uri="{FF2B5EF4-FFF2-40B4-BE49-F238E27FC236}">
                <a16:creationId xmlns:a16="http://schemas.microsoft.com/office/drawing/2014/main" id="{12B5509C-642A-4DE8-B5B1-DD82C61D664E}"/>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Interim ELA</a:t>
            </a:r>
          </a:p>
        </p:txBody>
      </p:sp>
      <p:pic>
        <p:nvPicPr>
          <p:cNvPr id="9" name="Picture 8" descr="A picture containing graphical user interface&#10;&#10;Description automatically generated">
            <a:extLst>
              <a:ext uri="{FF2B5EF4-FFF2-40B4-BE49-F238E27FC236}">
                <a16:creationId xmlns:a16="http://schemas.microsoft.com/office/drawing/2014/main" id="{F43761DD-E0C8-437D-B136-CFA960EA1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69" y="844072"/>
            <a:ext cx="10778662" cy="5169856"/>
          </a:xfrm>
          <a:prstGeom prst="rect">
            <a:avLst/>
          </a:prstGeom>
        </p:spPr>
      </p:pic>
      <p:pic>
        <p:nvPicPr>
          <p:cNvPr id="2" name="Picture 1"/>
          <p:cNvPicPr>
            <a:picLocks noChangeAspect="1"/>
          </p:cNvPicPr>
          <p:nvPr/>
        </p:nvPicPr>
        <p:blipFill>
          <a:blip r:embed="rId4"/>
          <a:stretch>
            <a:fillRect/>
          </a:stretch>
        </p:blipFill>
        <p:spPr>
          <a:xfrm>
            <a:off x="1238084" y="2697061"/>
            <a:ext cx="1204970" cy="1029489"/>
          </a:xfrm>
          <a:prstGeom prst="rect">
            <a:avLst/>
          </a:prstGeom>
        </p:spPr>
      </p:pic>
    </p:spTree>
    <p:extLst>
      <p:ext uri="{BB962C8B-B14F-4D97-AF65-F5344CB8AC3E}">
        <p14:creationId xmlns:p14="http://schemas.microsoft.com/office/powerpoint/2010/main" val="169536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5BAAE8-FA4B-40A0-8AE1-B60FCBC43F54}"/>
              </a:ext>
            </a:extLst>
          </p:cNvPr>
          <p:cNvSpPr>
            <a:spLocks noGrp="1"/>
          </p:cNvSpPr>
          <p:nvPr>
            <p:ph type="title"/>
          </p:nvPr>
        </p:nvSpPr>
        <p:spPr/>
        <p:txBody>
          <a:bodyPr/>
          <a:lstStyle/>
          <a:p>
            <a:r>
              <a:rPr lang="en-US" dirty="0"/>
              <a:t>State Dashboard Selector—State View Selected</a:t>
            </a:r>
          </a:p>
        </p:txBody>
      </p:sp>
      <p:sp>
        <p:nvSpPr>
          <p:cNvPr id="2" name="Slide Number Placeholder 1">
            <a:extLst>
              <a:ext uri="{FF2B5EF4-FFF2-40B4-BE49-F238E27FC236}">
                <a16:creationId xmlns:a16="http://schemas.microsoft.com/office/drawing/2014/main" id="{FE2D093E-B749-42C1-A77A-F51E6C7AAB22}"/>
              </a:ext>
            </a:extLst>
          </p:cNvPr>
          <p:cNvSpPr>
            <a:spLocks noGrp="1"/>
          </p:cNvSpPr>
          <p:nvPr>
            <p:ph type="sldNum" sz="quarter" idx="11"/>
          </p:nvPr>
        </p:nvSpPr>
        <p:spPr/>
        <p:txBody>
          <a:bodyPr/>
          <a:lstStyle/>
          <a:p>
            <a:fld id="{58AE716E-68DD-2249-A7FA-8AEF0B14DF81}" type="slidenum">
              <a:rPr lang="en-US" smtClean="0"/>
              <a:pPr/>
              <a:t>5</a:t>
            </a:fld>
            <a:endParaRPr lang="en-US" dirty="0"/>
          </a:p>
        </p:txBody>
      </p:sp>
      <p:grpSp>
        <p:nvGrpSpPr>
          <p:cNvPr id="25" name="Group 24">
            <a:extLst>
              <a:ext uri="{FF2B5EF4-FFF2-40B4-BE49-F238E27FC236}">
                <a16:creationId xmlns:a16="http://schemas.microsoft.com/office/drawing/2014/main" id="{454F5108-9E3C-4468-AA79-1CEBD520EBD2}"/>
              </a:ext>
            </a:extLst>
          </p:cNvPr>
          <p:cNvGrpSpPr/>
          <p:nvPr/>
        </p:nvGrpSpPr>
        <p:grpSpPr>
          <a:xfrm>
            <a:off x="714703" y="840277"/>
            <a:ext cx="3949794" cy="3642697"/>
            <a:chOff x="714703" y="840277"/>
            <a:chExt cx="3949794" cy="3642697"/>
          </a:xfrm>
          <a:effectLst>
            <a:outerShdw blurRad="50800" dist="38100" dir="2700000" algn="tl" rotWithShape="0">
              <a:prstClr val="black">
                <a:alpha val="40000"/>
              </a:prstClr>
            </a:outerShdw>
          </a:effectLst>
        </p:grpSpPr>
        <p:sp>
          <p:nvSpPr>
            <p:cNvPr id="14" name="Arrow: Right 13">
              <a:extLst>
                <a:ext uri="{FF2B5EF4-FFF2-40B4-BE49-F238E27FC236}">
                  <a16:creationId xmlns:a16="http://schemas.microsoft.com/office/drawing/2014/main" id="{B45DFBE7-329B-42F1-9D8F-359447266837}"/>
                </a:ext>
              </a:extLst>
            </p:cNvPr>
            <p:cNvSpPr/>
            <p:nvPr/>
          </p:nvSpPr>
          <p:spPr>
            <a:xfrm>
              <a:off x="793280" y="2167278"/>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3" name="Picture 2">
              <a:extLst>
                <a:ext uri="{FF2B5EF4-FFF2-40B4-BE49-F238E27FC236}">
                  <a16:creationId xmlns:a16="http://schemas.microsoft.com/office/drawing/2014/main" id="{2BB9A7DB-363E-4926-B021-FCB4D810F40A}"/>
                </a:ext>
              </a:extLst>
            </p:cNvPr>
            <p:cNvPicPr>
              <a:picLocks noChangeAspect="1"/>
            </p:cNvPicPr>
            <p:nvPr/>
          </p:nvPicPr>
          <p:blipFill>
            <a:blip r:embed="rId3"/>
            <a:stretch>
              <a:fillRect/>
            </a:stretch>
          </p:blipFill>
          <p:spPr>
            <a:xfrm>
              <a:off x="714703" y="840277"/>
              <a:ext cx="3949794" cy="1543597"/>
            </a:xfrm>
            <a:prstGeom prst="rect">
              <a:avLst/>
            </a:prstGeom>
            <a:ln w="12700">
              <a:solidFill>
                <a:schemeClr val="bg1">
                  <a:lumMod val="75000"/>
                </a:schemeClr>
              </a:solidFill>
            </a:ln>
            <a:effectLst/>
          </p:spPr>
        </p:pic>
        <p:pic>
          <p:nvPicPr>
            <p:cNvPr id="6" name="Picture 5">
              <a:extLst>
                <a:ext uri="{FF2B5EF4-FFF2-40B4-BE49-F238E27FC236}">
                  <a16:creationId xmlns:a16="http://schemas.microsoft.com/office/drawing/2014/main" id="{86632791-CD9A-4498-B7A6-10E2B75AA522}"/>
                </a:ext>
              </a:extLst>
            </p:cNvPr>
            <p:cNvPicPr>
              <a:picLocks noChangeAspect="1"/>
            </p:cNvPicPr>
            <p:nvPr/>
          </p:nvPicPr>
          <p:blipFill>
            <a:blip r:embed="rId4"/>
            <a:stretch>
              <a:fillRect/>
            </a:stretch>
          </p:blipFill>
          <p:spPr>
            <a:xfrm>
              <a:off x="714703" y="1701820"/>
              <a:ext cx="3949794" cy="2781154"/>
            </a:xfrm>
            <a:prstGeom prst="rect">
              <a:avLst/>
            </a:prstGeom>
            <a:ln w="12700">
              <a:solidFill>
                <a:schemeClr val="bg1">
                  <a:lumMod val="75000"/>
                </a:schemeClr>
              </a:solidFill>
            </a:ln>
            <a:effectLst/>
          </p:spPr>
        </p:pic>
        <p:sp>
          <p:nvSpPr>
            <p:cNvPr id="15" name="Arrow: Right 14">
              <a:extLst>
                <a:ext uri="{FF2B5EF4-FFF2-40B4-BE49-F238E27FC236}">
                  <a16:creationId xmlns:a16="http://schemas.microsoft.com/office/drawing/2014/main" id="{358F454E-C1DE-4DC0-9ACF-821CE98B511F}"/>
                </a:ext>
              </a:extLst>
            </p:cNvPr>
            <p:cNvSpPr/>
            <p:nvPr/>
          </p:nvSpPr>
          <p:spPr>
            <a:xfrm>
              <a:off x="1394899" y="4256472"/>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1" name="Group 10">
            <a:extLst>
              <a:ext uri="{FF2B5EF4-FFF2-40B4-BE49-F238E27FC236}">
                <a16:creationId xmlns:a16="http://schemas.microsoft.com/office/drawing/2014/main" id="{3993F7A3-C2FC-4CD4-9293-DF0C8E998D82}"/>
              </a:ext>
            </a:extLst>
          </p:cNvPr>
          <p:cNvGrpSpPr/>
          <p:nvPr/>
        </p:nvGrpSpPr>
        <p:grpSpPr>
          <a:xfrm>
            <a:off x="2926471" y="3337437"/>
            <a:ext cx="9026678" cy="2390078"/>
            <a:chOff x="2910972" y="3287935"/>
            <a:chExt cx="9026678" cy="2390078"/>
          </a:xfrm>
        </p:grpSpPr>
        <p:grpSp>
          <p:nvGrpSpPr>
            <p:cNvPr id="19" name="Group 18">
              <a:extLst>
                <a:ext uri="{FF2B5EF4-FFF2-40B4-BE49-F238E27FC236}">
                  <a16:creationId xmlns:a16="http://schemas.microsoft.com/office/drawing/2014/main" id="{7042FCFC-817D-42A0-B65C-9C9CDD606322}"/>
                </a:ext>
              </a:extLst>
            </p:cNvPr>
            <p:cNvGrpSpPr/>
            <p:nvPr/>
          </p:nvGrpSpPr>
          <p:grpSpPr>
            <a:xfrm>
              <a:off x="2910972" y="3287935"/>
              <a:ext cx="9026678" cy="2390078"/>
              <a:chOff x="4813541" y="2478091"/>
              <a:chExt cx="9026678" cy="2390078"/>
            </a:xfrm>
          </p:grpSpPr>
          <p:pic>
            <p:nvPicPr>
              <p:cNvPr id="20" name="Picture 19" descr="A screenshot of a video game&#10;&#10;Description automatically generated">
                <a:extLst>
                  <a:ext uri="{FF2B5EF4-FFF2-40B4-BE49-F238E27FC236}">
                    <a16:creationId xmlns:a16="http://schemas.microsoft.com/office/drawing/2014/main" id="{6E898BA8-E7C0-42F9-9B43-20F0D1BC3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541" y="2478091"/>
                <a:ext cx="9026678" cy="239007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1A3743E6-80F9-4366-A769-70B10BB710C9}"/>
                  </a:ext>
                </a:extLst>
              </p:cNvPr>
              <p:cNvSpPr/>
              <p:nvPr/>
            </p:nvSpPr>
            <p:spPr>
              <a:xfrm>
                <a:off x="8471522" y="2838386"/>
                <a:ext cx="1588392" cy="2571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900" dirty="0">
                    <a:solidFill>
                      <a:schemeClr val="tx2">
                        <a:lumMod val="85000"/>
                        <a:lumOff val="15000"/>
                      </a:schemeClr>
                    </a:solidFill>
                  </a:rPr>
                  <a:t>Demo School 2018-2019</a:t>
                </a:r>
              </a:p>
            </p:txBody>
          </p:sp>
        </p:grpSp>
        <p:sp>
          <p:nvSpPr>
            <p:cNvPr id="9" name="Oval 8">
              <a:extLst>
                <a:ext uri="{FF2B5EF4-FFF2-40B4-BE49-F238E27FC236}">
                  <a16:creationId xmlns:a16="http://schemas.microsoft.com/office/drawing/2014/main" id="{B73A1C2B-00EA-4780-9F7A-0754D8B818D4}"/>
                </a:ext>
              </a:extLst>
            </p:cNvPr>
            <p:cNvSpPr/>
            <p:nvPr/>
          </p:nvSpPr>
          <p:spPr>
            <a:xfrm>
              <a:off x="2910972" y="3287935"/>
              <a:ext cx="2143454" cy="2878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 name="Flowchart: Connector 4">
            <a:extLst>
              <a:ext uri="{FF2B5EF4-FFF2-40B4-BE49-F238E27FC236}">
                <a16:creationId xmlns:a16="http://schemas.microsoft.com/office/drawing/2014/main" id="{FAB0C431-F46E-47AA-A8A6-AA0992C4C404}"/>
              </a:ext>
            </a:extLst>
          </p:cNvPr>
          <p:cNvSpPr/>
          <p:nvPr/>
        </p:nvSpPr>
        <p:spPr>
          <a:xfrm>
            <a:off x="714703" y="1371600"/>
            <a:ext cx="1100549" cy="25649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008114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CB21DA8-ACAD-4CC1-A279-FD6A61AC30B8}"/>
              </a:ext>
            </a:extLst>
          </p:cNvPr>
          <p:cNvSpPr txBox="1">
            <a:spLocks/>
          </p:cNvSpPr>
          <p:nvPr/>
        </p:nvSpPr>
        <p:spPr>
          <a:xfrm>
            <a:off x="315625" y="0"/>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Reports with Multiple Reporting Categories</a:t>
            </a:r>
          </a:p>
        </p:txBody>
      </p:sp>
      <p:sp>
        <p:nvSpPr>
          <p:cNvPr id="3" name="Slide Number Placeholder 2">
            <a:extLst>
              <a:ext uri="{FF2B5EF4-FFF2-40B4-BE49-F238E27FC236}">
                <a16:creationId xmlns:a16="http://schemas.microsoft.com/office/drawing/2014/main" id="{D83A85E6-BD2B-4D37-AADD-B0EE452B54D1}"/>
              </a:ext>
            </a:extLst>
          </p:cNvPr>
          <p:cNvSpPr>
            <a:spLocks noGrp="1"/>
          </p:cNvSpPr>
          <p:nvPr>
            <p:ph type="sldNum" sz="quarter" idx="12"/>
          </p:nvPr>
        </p:nvSpPr>
        <p:spPr/>
        <p:txBody>
          <a:bodyPr/>
          <a:lstStyle/>
          <a:p>
            <a:fld id="{B70F7035-E4E1-4BB6-A0A9-EB548548B6A5}" type="slidenum">
              <a:rPr lang="en-US" smtClean="0"/>
              <a:t>50</a:t>
            </a:fld>
            <a:endParaRPr lang="en-US"/>
          </a:p>
        </p:txBody>
      </p:sp>
      <p:sp>
        <p:nvSpPr>
          <p:cNvPr id="2" name="Rectangle: Rounded Corners 1">
            <a:extLst>
              <a:ext uri="{FF2B5EF4-FFF2-40B4-BE49-F238E27FC236}">
                <a16:creationId xmlns:a16="http://schemas.microsoft.com/office/drawing/2014/main" id="{7418EC12-51BB-48F3-B26F-027265192EC0}"/>
              </a:ext>
            </a:extLst>
          </p:cNvPr>
          <p:cNvSpPr/>
          <p:nvPr/>
        </p:nvSpPr>
        <p:spPr>
          <a:xfrm>
            <a:off x="9421707" y="261359"/>
            <a:ext cx="259829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3 Comprehensive Interim ELA</a:t>
            </a:r>
          </a:p>
        </p:txBody>
      </p:sp>
      <p:pic>
        <p:nvPicPr>
          <p:cNvPr id="12" name="Picture 11" descr="Graphical user interface, application&#10;&#10;Description automatically generated">
            <a:extLst>
              <a:ext uri="{FF2B5EF4-FFF2-40B4-BE49-F238E27FC236}">
                <a16:creationId xmlns:a16="http://schemas.microsoft.com/office/drawing/2014/main" id="{A28E6585-57E2-4014-A704-D01759CBF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338" y="860540"/>
            <a:ext cx="7940968" cy="5263875"/>
          </a:xfrm>
          <a:prstGeom prst="rect">
            <a:avLst/>
          </a:prstGeom>
        </p:spPr>
      </p:pic>
      <p:pic>
        <p:nvPicPr>
          <p:cNvPr id="6" name="Picture 5"/>
          <p:cNvPicPr>
            <a:picLocks noChangeAspect="1"/>
          </p:cNvPicPr>
          <p:nvPr/>
        </p:nvPicPr>
        <p:blipFill rotWithShape="1">
          <a:blip r:embed="rId4"/>
          <a:srcRect t="32418"/>
          <a:stretch/>
        </p:blipFill>
        <p:spPr>
          <a:xfrm>
            <a:off x="2083950" y="2938645"/>
            <a:ext cx="1273931" cy="704996"/>
          </a:xfrm>
          <a:prstGeom prst="rect">
            <a:avLst/>
          </a:prstGeom>
        </p:spPr>
      </p:pic>
    </p:spTree>
    <p:extLst>
      <p:ext uri="{BB962C8B-B14F-4D97-AF65-F5344CB8AC3E}">
        <p14:creationId xmlns:p14="http://schemas.microsoft.com/office/powerpoint/2010/main" val="986806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20FFEC-84BA-4C04-83AD-42E616C61AC8}"/>
              </a:ext>
            </a:extLst>
          </p:cNvPr>
          <p:cNvSpPr>
            <a:spLocks noGrp="1"/>
          </p:cNvSpPr>
          <p:nvPr>
            <p:ph type="sldNum" sz="quarter" idx="11"/>
          </p:nvPr>
        </p:nvSpPr>
        <p:spPr/>
        <p:txBody>
          <a:bodyPr/>
          <a:lstStyle/>
          <a:p>
            <a:fld id="{58AE716E-68DD-2249-A7FA-8AEF0B14DF81}" type="slidenum">
              <a:rPr lang="en-US" smtClean="0"/>
              <a:pPr/>
              <a:t>51</a:t>
            </a:fld>
            <a:endParaRPr lang="en-US" dirty="0"/>
          </a:p>
        </p:txBody>
      </p:sp>
      <p:sp>
        <p:nvSpPr>
          <p:cNvPr id="4" name="Title 3">
            <a:extLst>
              <a:ext uri="{FF2B5EF4-FFF2-40B4-BE49-F238E27FC236}">
                <a16:creationId xmlns:a16="http://schemas.microsoft.com/office/drawing/2014/main" id="{86080072-A51B-48B9-A349-30063C436C1C}"/>
              </a:ext>
            </a:extLst>
          </p:cNvPr>
          <p:cNvSpPr>
            <a:spLocks noGrp="1"/>
          </p:cNvSpPr>
          <p:nvPr>
            <p:ph type="title"/>
          </p:nvPr>
        </p:nvSpPr>
        <p:spPr/>
        <p:txBody>
          <a:bodyPr/>
          <a:lstStyle/>
          <a:p>
            <a:r>
              <a:rPr lang="en-US" dirty="0"/>
              <a:t>How to View Standards for Each Item</a:t>
            </a:r>
          </a:p>
        </p:txBody>
      </p:sp>
      <p:pic>
        <p:nvPicPr>
          <p:cNvPr id="6" name="Picture 5" descr="A picture containing graphical user interface&#10;&#10;Description automatically generated">
            <a:extLst>
              <a:ext uri="{FF2B5EF4-FFF2-40B4-BE49-F238E27FC236}">
                <a16:creationId xmlns:a16="http://schemas.microsoft.com/office/drawing/2014/main" id="{FFB017EC-B63A-49DB-A8DA-A86CBB0FF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31" y="826498"/>
            <a:ext cx="11951537" cy="520500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7CDA1127-0762-4C3E-8A3A-EEA707EB062E}"/>
              </a:ext>
            </a:extLst>
          </p:cNvPr>
          <p:cNvPicPr>
            <a:picLocks noChangeAspect="1"/>
          </p:cNvPicPr>
          <p:nvPr/>
        </p:nvPicPr>
        <p:blipFill>
          <a:blip r:embed="rId4"/>
          <a:stretch>
            <a:fillRect/>
          </a:stretch>
        </p:blipFill>
        <p:spPr>
          <a:xfrm rot="10800000">
            <a:off x="5684615" y="1411098"/>
            <a:ext cx="420660" cy="182896"/>
          </a:xfrm>
          <a:prstGeom prst="rect">
            <a:avLst/>
          </a:prstGeom>
        </p:spPr>
      </p:pic>
      <p:pic>
        <p:nvPicPr>
          <p:cNvPr id="11" name="Picture 10">
            <a:extLst>
              <a:ext uri="{FF2B5EF4-FFF2-40B4-BE49-F238E27FC236}">
                <a16:creationId xmlns:a16="http://schemas.microsoft.com/office/drawing/2014/main" id="{6AA5078E-6C85-4C84-9933-9A3AE34B76E6}"/>
              </a:ext>
            </a:extLst>
          </p:cNvPr>
          <p:cNvPicPr>
            <a:picLocks noChangeAspect="1"/>
          </p:cNvPicPr>
          <p:nvPr/>
        </p:nvPicPr>
        <p:blipFill>
          <a:blip r:embed="rId4"/>
          <a:stretch>
            <a:fillRect/>
          </a:stretch>
        </p:blipFill>
        <p:spPr>
          <a:xfrm>
            <a:off x="2361235" y="2440908"/>
            <a:ext cx="420660" cy="182896"/>
          </a:xfrm>
          <a:prstGeom prst="rect">
            <a:avLst/>
          </a:prstGeom>
        </p:spPr>
      </p:pic>
      <p:sp>
        <p:nvSpPr>
          <p:cNvPr id="12" name="Flowchart: Connector 11">
            <a:extLst>
              <a:ext uri="{FF2B5EF4-FFF2-40B4-BE49-F238E27FC236}">
                <a16:creationId xmlns:a16="http://schemas.microsoft.com/office/drawing/2014/main" id="{86A31682-F947-43BE-9E48-31A797F2CD11}"/>
              </a:ext>
            </a:extLst>
          </p:cNvPr>
          <p:cNvSpPr/>
          <p:nvPr/>
        </p:nvSpPr>
        <p:spPr>
          <a:xfrm>
            <a:off x="7395099" y="2370338"/>
            <a:ext cx="358516" cy="34622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Rounded Corners 13">
            <a:extLst>
              <a:ext uri="{FF2B5EF4-FFF2-40B4-BE49-F238E27FC236}">
                <a16:creationId xmlns:a16="http://schemas.microsoft.com/office/drawing/2014/main" id="{80277A50-B921-4091-A696-142A7ACAC3A5}"/>
              </a:ext>
            </a:extLst>
          </p:cNvPr>
          <p:cNvSpPr/>
          <p:nvPr/>
        </p:nvSpPr>
        <p:spPr>
          <a:xfrm>
            <a:off x="9277165" y="261359"/>
            <a:ext cx="2742839" cy="32225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Grade11 Interim Comprehensive Math</a:t>
            </a:r>
          </a:p>
        </p:txBody>
      </p:sp>
      <p:pic>
        <p:nvPicPr>
          <p:cNvPr id="10" name="Picture 9"/>
          <p:cNvPicPr>
            <a:picLocks noChangeAspect="1"/>
          </p:cNvPicPr>
          <p:nvPr/>
        </p:nvPicPr>
        <p:blipFill>
          <a:blip r:embed="rId5"/>
          <a:stretch>
            <a:fillRect/>
          </a:stretch>
        </p:blipFill>
        <p:spPr>
          <a:xfrm>
            <a:off x="653019" y="3257783"/>
            <a:ext cx="1434047" cy="1244415"/>
          </a:xfrm>
          <a:prstGeom prst="rect">
            <a:avLst/>
          </a:prstGeom>
        </p:spPr>
      </p:pic>
      <p:sp>
        <p:nvSpPr>
          <p:cNvPr id="2" name="TextBox 1"/>
          <p:cNvSpPr txBox="1"/>
          <p:nvPr/>
        </p:nvSpPr>
        <p:spPr>
          <a:xfrm>
            <a:off x="6105275" y="1317879"/>
            <a:ext cx="483606" cy="369332"/>
          </a:xfrm>
          <a:prstGeom prst="rect">
            <a:avLst/>
          </a:prstGeom>
          <a:noFill/>
        </p:spPr>
        <p:txBody>
          <a:bodyPr wrap="square" rtlCol="0">
            <a:spAutoFit/>
          </a:bodyPr>
          <a:lstStyle/>
          <a:p>
            <a:r>
              <a:rPr lang="en-US" b="1" dirty="0">
                <a:solidFill>
                  <a:srgbClr val="FF0000"/>
                </a:solidFill>
              </a:rPr>
              <a:t>1</a:t>
            </a:r>
          </a:p>
        </p:txBody>
      </p:sp>
      <p:sp>
        <p:nvSpPr>
          <p:cNvPr id="15" name="TextBox 14"/>
          <p:cNvSpPr txBox="1"/>
          <p:nvPr/>
        </p:nvSpPr>
        <p:spPr>
          <a:xfrm>
            <a:off x="2087066" y="2287052"/>
            <a:ext cx="483606" cy="369332"/>
          </a:xfrm>
          <a:prstGeom prst="rect">
            <a:avLst/>
          </a:prstGeom>
          <a:noFill/>
        </p:spPr>
        <p:txBody>
          <a:bodyPr wrap="square" rtlCol="0">
            <a:spAutoFit/>
          </a:bodyPr>
          <a:lstStyle/>
          <a:p>
            <a:r>
              <a:rPr lang="en-US" b="1" dirty="0">
                <a:solidFill>
                  <a:srgbClr val="FF0000"/>
                </a:solidFill>
              </a:rPr>
              <a:t>2</a:t>
            </a:r>
          </a:p>
        </p:txBody>
      </p:sp>
      <p:sp>
        <p:nvSpPr>
          <p:cNvPr id="16" name="TextBox 15"/>
          <p:cNvSpPr txBox="1"/>
          <p:nvPr/>
        </p:nvSpPr>
        <p:spPr>
          <a:xfrm>
            <a:off x="7270009" y="2064228"/>
            <a:ext cx="483606" cy="369332"/>
          </a:xfrm>
          <a:prstGeom prst="rect">
            <a:avLst/>
          </a:prstGeom>
          <a:noFill/>
        </p:spPr>
        <p:txBody>
          <a:bodyPr wrap="square" rtlCol="0">
            <a:spAutoFit/>
          </a:bodyPr>
          <a:lstStyle/>
          <a:p>
            <a:r>
              <a:rPr lang="en-US" b="1" dirty="0">
                <a:solidFill>
                  <a:srgbClr val="FF0000"/>
                </a:solidFill>
              </a:rPr>
              <a:t>3</a:t>
            </a:r>
          </a:p>
        </p:txBody>
      </p:sp>
    </p:spTree>
    <p:extLst>
      <p:ext uri="{BB962C8B-B14F-4D97-AF65-F5344CB8AC3E}">
        <p14:creationId xmlns:p14="http://schemas.microsoft.com/office/powerpoint/2010/main" val="4015873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71C1A-F971-40E9-BD24-98B4B9E2696C}"/>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Viewing an Item and Student Response</a:t>
            </a:r>
          </a:p>
        </p:txBody>
      </p:sp>
      <p:sp>
        <p:nvSpPr>
          <p:cNvPr id="4" name="Slide Number Placeholder 4">
            <a:extLst>
              <a:ext uri="{FF2B5EF4-FFF2-40B4-BE49-F238E27FC236}">
                <a16:creationId xmlns:a16="http://schemas.microsoft.com/office/drawing/2014/main" id="{E76463E5-72EA-43EB-A10A-129906B3ED20}"/>
              </a:ext>
            </a:extLst>
          </p:cNvPr>
          <p:cNvSpPr txBox="1">
            <a:spLocks/>
          </p:cNvSpPr>
          <p:nvPr/>
        </p:nvSpPr>
        <p:spPr>
          <a:xfrm>
            <a:off x="11442432" y="6444777"/>
            <a:ext cx="706657" cy="2788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6" name="Group 5">
            <a:extLst>
              <a:ext uri="{FF2B5EF4-FFF2-40B4-BE49-F238E27FC236}">
                <a16:creationId xmlns:a16="http://schemas.microsoft.com/office/drawing/2014/main" id="{2A1D2D70-4AE4-4948-82C3-289CD8BA4F12}"/>
              </a:ext>
            </a:extLst>
          </p:cNvPr>
          <p:cNvGrpSpPr/>
          <p:nvPr/>
        </p:nvGrpSpPr>
        <p:grpSpPr>
          <a:xfrm>
            <a:off x="902790" y="949307"/>
            <a:ext cx="9809572" cy="5081551"/>
            <a:chOff x="902790" y="949307"/>
            <a:chExt cx="9809572" cy="5081551"/>
          </a:xfrm>
        </p:grpSpPr>
        <p:pic>
          <p:nvPicPr>
            <p:cNvPr id="5" name="Picture 4" descr="A screenshot of a computer&#10;&#10;Description automatically generated">
              <a:extLst>
                <a:ext uri="{FF2B5EF4-FFF2-40B4-BE49-F238E27FC236}">
                  <a16:creationId xmlns:a16="http://schemas.microsoft.com/office/drawing/2014/main" id="{8A07E699-020A-42E4-A32C-5C24AC56B666}"/>
                </a:ext>
              </a:extLst>
            </p:cNvPr>
            <p:cNvPicPr>
              <a:picLocks noChangeAspect="1"/>
            </p:cNvPicPr>
            <p:nvPr/>
          </p:nvPicPr>
          <p:blipFill rotWithShape="1">
            <a:blip r:embed="rId3">
              <a:extLst>
                <a:ext uri="{28A0092B-C50C-407E-A947-70E740481C1C}">
                  <a14:useLocalDpi xmlns:a14="http://schemas.microsoft.com/office/drawing/2010/main" val="0"/>
                </a:ext>
              </a:extLst>
            </a:blip>
            <a:srcRect l="41971" t="20157" r="33534" b="924"/>
            <a:stretch/>
          </p:blipFill>
          <p:spPr>
            <a:xfrm>
              <a:off x="902790" y="2039014"/>
              <a:ext cx="2644726" cy="36758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Flowchart: Connector 6">
              <a:extLst>
                <a:ext uri="{FF2B5EF4-FFF2-40B4-BE49-F238E27FC236}">
                  <a16:creationId xmlns:a16="http://schemas.microsoft.com/office/drawing/2014/main" id="{8D4A8C28-3527-42B9-AB85-6723001565D5}"/>
                </a:ext>
              </a:extLst>
            </p:cNvPr>
            <p:cNvSpPr/>
            <p:nvPr/>
          </p:nvSpPr>
          <p:spPr>
            <a:xfrm>
              <a:off x="2225153" y="5415253"/>
              <a:ext cx="287555" cy="299616"/>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Flowchart: Connector 7">
              <a:extLst>
                <a:ext uri="{FF2B5EF4-FFF2-40B4-BE49-F238E27FC236}">
                  <a16:creationId xmlns:a16="http://schemas.microsoft.com/office/drawing/2014/main" id="{A8D1E44C-D4B0-4F18-86AC-7F6AF32B5A58}"/>
                </a:ext>
              </a:extLst>
            </p:cNvPr>
            <p:cNvSpPr/>
            <p:nvPr/>
          </p:nvSpPr>
          <p:spPr>
            <a:xfrm>
              <a:off x="2226218" y="2540945"/>
              <a:ext cx="287555" cy="299616"/>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cxnSp>
          <p:nvCxnSpPr>
            <p:cNvPr id="9" name="Straight Arrow Connector 8">
              <a:extLst>
                <a:ext uri="{FF2B5EF4-FFF2-40B4-BE49-F238E27FC236}">
                  <a16:creationId xmlns:a16="http://schemas.microsoft.com/office/drawing/2014/main" id="{A14B3C9A-8A76-4E0B-8746-ED123C9E965C}"/>
                </a:ext>
              </a:extLst>
            </p:cNvPr>
            <p:cNvCxnSpPr>
              <a:cxnSpLocks/>
            </p:cNvCxnSpPr>
            <p:nvPr/>
          </p:nvCxnSpPr>
          <p:spPr>
            <a:xfrm flipV="1">
              <a:off x="2513773" y="1488558"/>
              <a:ext cx="2940729" cy="1202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2C7A6C-D9EA-4BC2-B294-461C9D10FE7D}"/>
                </a:ext>
              </a:extLst>
            </p:cNvPr>
            <p:cNvCxnSpPr>
              <a:cxnSpLocks/>
            </p:cNvCxnSpPr>
            <p:nvPr/>
          </p:nvCxnSpPr>
          <p:spPr>
            <a:xfrm flipV="1">
              <a:off x="2512708" y="4401879"/>
              <a:ext cx="2867366" cy="11206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67D7E65A-3FB9-44D1-816D-19A7B7980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022" y="949307"/>
              <a:ext cx="5028346" cy="2049982"/>
            </a:xfrm>
            <a:prstGeom prst="rect">
              <a:avLst/>
            </a:prstGeom>
            <a:effectLst>
              <a:outerShdw blurRad="50800" dist="38100" dir="2700000" algn="tl" rotWithShape="0">
                <a:prstClr val="black">
                  <a:alpha val="40000"/>
                </a:prstClr>
              </a:outerShdw>
            </a:effectLst>
          </p:spPr>
        </p:pic>
        <p:pic>
          <p:nvPicPr>
            <p:cNvPr id="15" name="Picture 14" descr="A screenshot of a cell phone&#10;&#10;Description automatically generated">
              <a:extLst>
                <a:ext uri="{FF2B5EF4-FFF2-40B4-BE49-F238E27FC236}">
                  <a16:creationId xmlns:a16="http://schemas.microsoft.com/office/drawing/2014/main" id="{DB33D716-A1F1-4C53-B1C7-8ED8D00B5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028" y="3314620"/>
              <a:ext cx="5224334" cy="2716238"/>
            </a:xfrm>
            <a:prstGeom prst="rect">
              <a:avLst/>
            </a:prstGeom>
            <a:effectLst>
              <a:outerShdw blurRad="50800" dist="38100" dir="2700000" algn="tl" rotWithShape="0">
                <a:prstClr val="black">
                  <a:alpha val="40000"/>
                </a:prstClr>
              </a:outerShdw>
            </a:effectLst>
          </p:spPr>
        </p:pic>
      </p:grpSp>
      <p:sp>
        <p:nvSpPr>
          <p:cNvPr id="10" name="Slide Number Placeholder 9">
            <a:extLst>
              <a:ext uri="{FF2B5EF4-FFF2-40B4-BE49-F238E27FC236}">
                <a16:creationId xmlns:a16="http://schemas.microsoft.com/office/drawing/2014/main" id="{D1FA6C93-EDCD-477A-9C70-76CAE327F0E4}"/>
              </a:ext>
            </a:extLst>
          </p:cNvPr>
          <p:cNvSpPr>
            <a:spLocks noGrp="1"/>
          </p:cNvSpPr>
          <p:nvPr>
            <p:ph type="sldNum" sz="quarter" idx="12"/>
          </p:nvPr>
        </p:nvSpPr>
        <p:spPr/>
        <p:txBody>
          <a:bodyPr/>
          <a:lstStyle/>
          <a:p>
            <a:fld id="{B70F7035-E4E1-4BB6-A0A9-EB548548B6A5}" type="slidenum">
              <a:rPr lang="en-US" smtClean="0"/>
              <a:t>52</a:t>
            </a:fld>
            <a:endParaRPr lang="en-US"/>
          </a:p>
        </p:txBody>
      </p:sp>
      <p:sp>
        <p:nvSpPr>
          <p:cNvPr id="14" name="TextBox 13"/>
          <p:cNvSpPr txBox="1"/>
          <p:nvPr/>
        </p:nvSpPr>
        <p:spPr>
          <a:xfrm>
            <a:off x="3612241" y="1604966"/>
            <a:ext cx="483606" cy="369332"/>
          </a:xfrm>
          <a:prstGeom prst="rect">
            <a:avLst/>
          </a:prstGeom>
          <a:noFill/>
        </p:spPr>
        <p:txBody>
          <a:bodyPr wrap="square" rtlCol="0">
            <a:spAutoFit/>
          </a:bodyPr>
          <a:lstStyle/>
          <a:p>
            <a:r>
              <a:rPr lang="en-US" b="1" dirty="0">
                <a:solidFill>
                  <a:srgbClr val="FF0000"/>
                </a:solidFill>
              </a:rPr>
              <a:t>1</a:t>
            </a:r>
          </a:p>
        </p:txBody>
      </p:sp>
      <p:sp>
        <p:nvSpPr>
          <p:cNvPr id="16" name="TextBox 15"/>
          <p:cNvSpPr txBox="1"/>
          <p:nvPr/>
        </p:nvSpPr>
        <p:spPr>
          <a:xfrm>
            <a:off x="3655470" y="4401879"/>
            <a:ext cx="483606"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2932676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9963C-6CDB-4E63-93DC-0954755ADE68}"/>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Item &amp; Score Tab</a:t>
            </a:r>
          </a:p>
        </p:txBody>
      </p:sp>
      <p:grpSp>
        <p:nvGrpSpPr>
          <p:cNvPr id="12" name="Group 11">
            <a:extLst>
              <a:ext uri="{FF2B5EF4-FFF2-40B4-BE49-F238E27FC236}">
                <a16:creationId xmlns:a16="http://schemas.microsoft.com/office/drawing/2014/main" id="{A0184173-01B2-4FFC-8DD1-4F70CF0C110D}"/>
              </a:ext>
            </a:extLst>
          </p:cNvPr>
          <p:cNvGrpSpPr/>
          <p:nvPr/>
        </p:nvGrpSpPr>
        <p:grpSpPr>
          <a:xfrm>
            <a:off x="616688" y="875769"/>
            <a:ext cx="11063247" cy="5119256"/>
            <a:chOff x="616688" y="875769"/>
            <a:chExt cx="11063247" cy="5119256"/>
          </a:xfrm>
        </p:grpSpPr>
        <p:pic>
          <p:nvPicPr>
            <p:cNvPr id="8" name="Picture 7" descr="A screenshot of a cell phone&#10;&#10;Description automatically generated">
              <a:extLst>
                <a:ext uri="{FF2B5EF4-FFF2-40B4-BE49-F238E27FC236}">
                  <a16:creationId xmlns:a16="http://schemas.microsoft.com/office/drawing/2014/main" id="{96DC8BB9-297C-44A4-B834-ACFB24B6A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88" y="875769"/>
              <a:ext cx="6152320" cy="3198716"/>
            </a:xfrm>
            <a:prstGeom prst="rect">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6A05746F-E7C0-496D-9C42-4813B19B55FB}"/>
                </a:ext>
              </a:extLst>
            </p:cNvPr>
            <p:cNvSpPr/>
            <p:nvPr/>
          </p:nvSpPr>
          <p:spPr>
            <a:xfrm>
              <a:off x="616688" y="1262742"/>
              <a:ext cx="1538683"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A520124A-78E1-48AF-8373-F59D02C57156}"/>
                </a:ext>
              </a:extLst>
            </p:cNvPr>
            <p:cNvSpPr/>
            <p:nvPr/>
          </p:nvSpPr>
          <p:spPr>
            <a:xfrm>
              <a:off x="4702628" y="1262742"/>
              <a:ext cx="1012371"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descr="A screenshot of a social media post&#10;&#10;Description automatically generated">
              <a:extLst>
                <a:ext uri="{FF2B5EF4-FFF2-40B4-BE49-F238E27FC236}">
                  <a16:creationId xmlns:a16="http://schemas.microsoft.com/office/drawing/2014/main" id="{8EA78902-22A5-49AC-AA4E-51F3FE423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8149" y="2738174"/>
              <a:ext cx="5491786" cy="3256851"/>
            </a:xfrm>
            <a:prstGeom prst="rect">
              <a:avLst/>
            </a:prstGeom>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D95E9D0E-B1AF-47FF-BE4B-F4C5A566E443}"/>
                </a:ext>
              </a:extLst>
            </p:cNvPr>
            <p:cNvSpPr/>
            <p:nvPr/>
          </p:nvSpPr>
          <p:spPr>
            <a:xfrm>
              <a:off x="10871909" y="3042307"/>
              <a:ext cx="808025" cy="255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6" name="Slide Number Placeholder 5">
            <a:extLst>
              <a:ext uri="{FF2B5EF4-FFF2-40B4-BE49-F238E27FC236}">
                <a16:creationId xmlns:a16="http://schemas.microsoft.com/office/drawing/2014/main" id="{B112D0AA-E15B-47C5-B6BD-308C19037C35}"/>
              </a:ext>
            </a:extLst>
          </p:cNvPr>
          <p:cNvSpPr>
            <a:spLocks noGrp="1"/>
          </p:cNvSpPr>
          <p:nvPr>
            <p:ph type="sldNum" sz="quarter" idx="12"/>
          </p:nvPr>
        </p:nvSpPr>
        <p:spPr/>
        <p:txBody>
          <a:bodyPr/>
          <a:lstStyle/>
          <a:p>
            <a:fld id="{B70F7035-E4E1-4BB6-A0A9-EB548548B6A5}" type="slidenum">
              <a:rPr lang="en-US" smtClean="0"/>
              <a:t>53</a:t>
            </a:fld>
            <a:endParaRPr lang="en-US"/>
          </a:p>
        </p:txBody>
      </p:sp>
    </p:spTree>
    <p:extLst>
      <p:ext uri="{BB962C8B-B14F-4D97-AF65-F5344CB8AC3E}">
        <p14:creationId xmlns:p14="http://schemas.microsoft.com/office/powerpoint/2010/main" val="89645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C546D-8934-4A72-965F-75E09D9E091A}"/>
              </a:ext>
            </a:extLst>
          </p:cNvPr>
          <p:cNvSpPr txBox="1">
            <a:spLocks/>
          </p:cNvSpPr>
          <p:nvPr/>
        </p:nvSpPr>
        <p:spPr>
          <a:xfrm>
            <a:off x="226977" y="0"/>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Rubric &amp; Resources Tab</a:t>
            </a:r>
          </a:p>
        </p:txBody>
      </p:sp>
      <p:sp>
        <p:nvSpPr>
          <p:cNvPr id="6" name="Slide Number Placeholder 5">
            <a:extLst>
              <a:ext uri="{FF2B5EF4-FFF2-40B4-BE49-F238E27FC236}">
                <a16:creationId xmlns:a16="http://schemas.microsoft.com/office/drawing/2014/main" id="{9309E533-ED5B-47D4-BDF0-CF1E5A7A18CA}"/>
              </a:ext>
            </a:extLst>
          </p:cNvPr>
          <p:cNvSpPr>
            <a:spLocks noGrp="1"/>
          </p:cNvSpPr>
          <p:nvPr>
            <p:ph type="sldNum" sz="quarter" idx="12"/>
          </p:nvPr>
        </p:nvSpPr>
        <p:spPr/>
        <p:txBody>
          <a:bodyPr/>
          <a:lstStyle/>
          <a:p>
            <a:fld id="{B70F7035-E4E1-4BB6-A0A9-EB548548B6A5}" type="slidenum">
              <a:rPr lang="en-US" smtClean="0"/>
              <a:t>54</a:t>
            </a:fld>
            <a:endParaRPr lang="en-US"/>
          </a:p>
        </p:txBody>
      </p:sp>
      <p:pic>
        <p:nvPicPr>
          <p:cNvPr id="2" name="Picture 1">
            <a:extLst>
              <a:ext uri="{FF2B5EF4-FFF2-40B4-BE49-F238E27FC236}">
                <a16:creationId xmlns:a16="http://schemas.microsoft.com/office/drawing/2014/main" id="{13E95FF7-696D-43C8-AE8D-A8E57239218F}"/>
              </a:ext>
            </a:extLst>
          </p:cNvPr>
          <p:cNvPicPr>
            <a:picLocks noChangeAspect="1"/>
          </p:cNvPicPr>
          <p:nvPr/>
        </p:nvPicPr>
        <p:blipFill>
          <a:blip r:embed="rId3"/>
          <a:stretch>
            <a:fillRect/>
          </a:stretch>
        </p:blipFill>
        <p:spPr>
          <a:xfrm>
            <a:off x="296391" y="1205723"/>
            <a:ext cx="11442432" cy="37325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Oval 4"/>
          <p:cNvSpPr/>
          <p:nvPr/>
        </p:nvSpPr>
        <p:spPr>
          <a:xfrm>
            <a:off x="10498347" y="1639020"/>
            <a:ext cx="1383889" cy="44857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549954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8BFE-5D9D-4E19-89DF-00C23F3CC384}"/>
              </a:ext>
            </a:extLst>
          </p:cNvPr>
          <p:cNvSpPr>
            <a:spLocks noGrp="1"/>
          </p:cNvSpPr>
          <p:nvPr>
            <p:ph type="title"/>
          </p:nvPr>
        </p:nvSpPr>
        <p:spPr>
          <a:xfrm>
            <a:off x="240952" y="95695"/>
            <a:ext cx="11201480" cy="729696"/>
          </a:xfrm>
        </p:spPr>
        <p:txBody>
          <a:bodyPr>
            <a:normAutofit/>
          </a:bodyPr>
          <a:lstStyle/>
          <a:p>
            <a:r>
              <a:rPr lang="en-US" sz="4000" dirty="0"/>
              <a:t>Multiple Scoring Assertions</a:t>
            </a:r>
          </a:p>
        </p:txBody>
      </p:sp>
      <p:sp>
        <p:nvSpPr>
          <p:cNvPr id="4" name="Slide Number Placeholder 3">
            <a:extLst>
              <a:ext uri="{FF2B5EF4-FFF2-40B4-BE49-F238E27FC236}">
                <a16:creationId xmlns:a16="http://schemas.microsoft.com/office/drawing/2014/main" id="{7041B6A5-9131-4958-98F1-9808C994F61F}"/>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55</a:t>
            </a:fld>
            <a:endParaRPr lang="en-US" dirty="0"/>
          </a:p>
        </p:txBody>
      </p:sp>
      <p:sp>
        <p:nvSpPr>
          <p:cNvPr id="5" name="Rectangle: Rounded Corners 4">
            <a:extLst>
              <a:ext uri="{FF2B5EF4-FFF2-40B4-BE49-F238E27FC236}">
                <a16:creationId xmlns:a16="http://schemas.microsoft.com/office/drawing/2014/main" id="{1C62E0F3-35EA-4BBE-9AFD-7CC0CAD13F0D}"/>
              </a:ext>
            </a:extLst>
          </p:cNvPr>
          <p:cNvSpPr/>
          <p:nvPr/>
        </p:nvSpPr>
        <p:spPr>
          <a:xfrm>
            <a:off x="9320107" y="261359"/>
            <a:ext cx="2699897"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Elementary School Science Modular</a:t>
            </a:r>
          </a:p>
        </p:txBody>
      </p:sp>
      <p:pic>
        <p:nvPicPr>
          <p:cNvPr id="11" name="Picture 10" descr="Graphical user interface, application&#10;&#10;Description automatically generated">
            <a:extLst>
              <a:ext uri="{FF2B5EF4-FFF2-40B4-BE49-F238E27FC236}">
                <a16:creationId xmlns:a16="http://schemas.microsoft.com/office/drawing/2014/main" id="{70F721B2-FB41-48AF-BA10-6ABCAF051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49" y="934840"/>
            <a:ext cx="11668755" cy="5224725"/>
          </a:xfrm>
          <a:prstGeom prst="rect">
            <a:avLst/>
          </a:prstGeom>
        </p:spPr>
      </p:pic>
    </p:spTree>
    <p:extLst>
      <p:ext uri="{BB962C8B-B14F-4D97-AF65-F5344CB8AC3E}">
        <p14:creationId xmlns:p14="http://schemas.microsoft.com/office/powerpoint/2010/main" val="1967603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73F2A-97D4-4ED5-BFF9-7B2643371EDF}"/>
              </a:ext>
            </a:extLst>
          </p:cNvPr>
          <p:cNvSpPr txBox="1">
            <a:spLocks/>
          </p:cNvSpPr>
          <p:nvPr/>
        </p:nvSpPr>
        <p:spPr>
          <a:xfrm>
            <a:off x="226977" y="15385"/>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Use the Standards Filter</a:t>
            </a:r>
          </a:p>
        </p:txBody>
      </p:sp>
      <p:sp>
        <p:nvSpPr>
          <p:cNvPr id="6" name="Slide Number Placeholder 5">
            <a:extLst>
              <a:ext uri="{FF2B5EF4-FFF2-40B4-BE49-F238E27FC236}">
                <a16:creationId xmlns:a16="http://schemas.microsoft.com/office/drawing/2014/main" id="{A3B54F89-FBCE-4CED-A01E-19835167B05A}"/>
              </a:ext>
            </a:extLst>
          </p:cNvPr>
          <p:cNvSpPr>
            <a:spLocks noGrp="1"/>
          </p:cNvSpPr>
          <p:nvPr>
            <p:ph type="sldNum" sz="quarter" idx="12"/>
          </p:nvPr>
        </p:nvSpPr>
        <p:spPr/>
        <p:txBody>
          <a:bodyPr/>
          <a:lstStyle/>
          <a:p>
            <a:fld id="{B70F7035-E4E1-4BB6-A0A9-EB548548B6A5}" type="slidenum">
              <a:rPr lang="en-US" smtClean="0"/>
              <a:t>56</a:t>
            </a:fld>
            <a:endParaRPr lang="en-US"/>
          </a:p>
        </p:txBody>
      </p:sp>
      <p:sp>
        <p:nvSpPr>
          <p:cNvPr id="4" name="Rectangle: Rounded Corners 3">
            <a:extLst>
              <a:ext uri="{FF2B5EF4-FFF2-40B4-BE49-F238E27FC236}">
                <a16:creationId xmlns:a16="http://schemas.microsoft.com/office/drawing/2014/main" id="{B80305D0-C394-4FFE-9399-6CB304D88564}"/>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4  Interim ELA</a:t>
            </a:r>
          </a:p>
        </p:txBody>
      </p:sp>
      <p:pic>
        <p:nvPicPr>
          <p:cNvPr id="11" name="Picture 10" descr="Graphical user interface, application, table&#10;&#10;Description automatically generated">
            <a:extLst>
              <a:ext uri="{FF2B5EF4-FFF2-40B4-BE49-F238E27FC236}">
                <a16:creationId xmlns:a16="http://schemas.microsoft.com/office/drawing/2014/main" id="{AFFA66D8-FBA0-469C-9331-2C904C0EE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754" y="786155"/>
            <a:ext cx="8620491" cy="5285690"/>
          </a:xfrm>
          <a:prstGeom prst="rect">
            <a:avLst/>
          </a:prstGeom>
        </p:spPr>
      </p:pic>
      <p:pic>
        <p:nvPicPr>
          <p:cNvPr id="2" name="Picture 1"/>
          <p:cNvPicPr>
            <a:picLocks noChangeAspect="1"/>
          </p:cNvPicPr>
          <p:nvPr/>
        </p:nvPicPr>
        <p:blipFill>
          <a:blip r:embed="rId4"/>
          <a:stretch>
            <a:fillRect/>
          </a:stretch>
        </p:blipFill>
        <p:spPr>
          <a:xfrm>
            <a:off x="3667178" y="3206612"/>
            <a:ext cx="1255885" cy="1072989"/>
          </a:xfrm>
          <a:prstGeom prst="rect">
            <a:avLst/>
          </a:prstGeom>
        </p:spPr>
      </p:pic>
    </p:spTree>
    <p:extLst>
      <p:ext uri="{BB962C8B-B14F-4D97-AF65-F5344CB8AC3E}">
        <p14:creationId xmlns:p14="http://schemas.microsoft.com/office/powerpoint/2010/main" val="2177704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36B23-A0FC-41B9-A498-62BEB5CCCFE6}"/>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Use the Standards Filter (continued)</a:t>
            </a:r>
          </a:p>
        </p:txBody>
      </p:sp>
      <p:sp>
        <p:nvSpPr>
          <p:cNvPr id="10" name="Slide Number Placeholder 9">
            <a:extLst>
              <a:ext uri="{FF2B5EF4-FFF2-40B4-BE49-F238E27FC236}">
                <a16:creationId xmlns:a16="http://schemas.microsoft.com/office/drawing/2014/main" id="{C464FBF7-4153-40FA-8939-551BBA487E9B}"/>
              </a:ext>
            </a:extLst>
          </p:cNvPr>
          <p:cNvSpPr>
            <a:spLocks noGrp="1"/>
          </p:cNvSpPr>
          <p:nvPr>
            <p:ph type="sldNum" sz="quarter" idx="12"/>
          </p:nvPr>
        </p:nvSpPr>
        <p:spPr/>
        <p:txBody>
          <a:bodyPr/>
          <a:lstStyle/>
          <a:p>
            <a:fld id="{B70F7035-E4E1-4BB6-A0A9-EB548548B6A5}" type="slidenum">
              <a:rPr lang="en-US" smtClean="0"/>
              <a:t>57</a:t>
            </a:fld>
            <a:endParaRPr lang="en-US"/>
          </a:p>
        </p:txBody>
      </p:sp>
      <p:sp>
        <p:nvSpPr>
          <p:cNvPr id="2" name="Rectangle: Rounded Corners 1">
            <a:extLst>
              <a:ext uri="{FF2B5EF4-FFF2-40B4-BE49-F238E27FC236}">
                <a16:creationId xmlns:a16="http://schemas.microsoft.com/office/drawing/2014/main" id="{C8372C69-66EB-4946-88EF-79C4642FA642}"/>
              </a:ext>
            </a:extLst>
          </p:cNvPr>
          <p:cNvSpPr/>
          <p:nvPr/>
        </p:nvSpPr>
        <p:spPr>
          <a:xfrm>
            <a:off x="10395300" y="261359"/>
            <a:ext cx="1624704" cy="278820"/>
          </a:xfrm>
          <a:prstGeom prst="roundRect">
            <a:avLst/>
          </a:prstGeom>
          <a:solidFill>
            <a:schemeClr val="bg1"/>
          </a:solid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lumMod val="50000"/>
                  </a:schemeClr>
                </a:solidFill>
              </a:rPr>
              <a:t>Grade 4 Interim ELA</a:t>
            </a:r>
          </a:p>
        </p:txBody>
      </p:sp>
      <p:pic>
        <p:nvPicPr>
          <p:cNvPr id="9" name="Picture 8" descr="A picture containing text, screenshot, indoor, cabinet&#10;&#10;Description automatically generated">
            <a:extLst>
              <a:ext uri="{FF2B5EF4-FFF2-40B4-BE49-F238E27FC236}">
                <a16:creationId xmlns:a16="http://schemas.microsoft.com/office/drawing/2014/main" id="{287AE699-F759-4EC4-8287-CEE0E7E43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88" y="837975"/>
            <a:ext cx="10321423" cy="5182049"/>
          </a:xfrm>
          <a:prstGeom prst="rect">
            <a:avLst/>
          </a:prstGeom>
        </p:spPr>
      </p:pic>
      <p:sp>
        <p:nvSpPr>
          <p:cNvPr id="8" name="Oval 7">
            <a:extLst>
              <a:ext uri="{FF2B5EF4-FFF2-40B4-BE49-F238E27FC236}">
                <a16:creationId xmlns:a16="http://schemas.microsoft.com/office/drawing/2014/main" id="{5CEA912F-9E68-4077-A58B-4B4E0D94206C}"/>
              </a:ext>
            </a:extLst>
          </p:cNvPr>
          <p:cNvSpPr/>
          <p:nvPr/>
        </p:nvSpPr>
        <p:spPr>
          <a:xfrm flipV="1">
            <a:off x="4329125" y="1615173"/>
            <a:ext cx="1524750" cy="252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7" name="Picture 6"/>
          <p:cNvPicPr>
            <a:picLocks noChangeAspect="1"/>
          </p:cNvPicPr>
          <p:nvPr/>
        </p:nvPicPr>
        <p:blipFill>
          <a:blip r:embed="rId4"/>
          <a:stretch>
            <a:fillRect/>
          </a:stretch>
        </p:blipFill>
        <p:spPr>
          <a:xfrm>
            <a:off x="1476677" y="3053077"/>
            <a:ext cx="1254001" cy="1071075"/>
          </a:xfrm>
          <a:prstGeom prst="rect">
            <a:avLst/>
          </a:prstGeom>
        </p:spPr>
      </p:pic>
    </p:spTree>
    <p:extLst>
      <p:ext uri="{BB962C8B-B14F-4D97-AF65-F5344CB8AC3E}">
        <p14:creationId xmlns:p14="http://schemas.microsoft.com/office/powerpoint/2010/main" val="1266251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0F708ABD-BEDA-4698-A3B9-C522FC932ABE}"/>
              </a:ext>
            </a:extLst>
          </p:cNvPr>
          <p:cNvSpPr txBox="1">
            <a:spLocks/>
          </p:cNvSpPr>
          <p:nvPr/>
        </p:nvSpPr>
        <p:spPr>
          <a:xfrm>
            <a:off x="464481" y="1567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ea typeface="+mj-ea"/>
                <a:cs typeface="Calibri"/>
              </a:rPr>
              <a:t>Assign Test Reasons</a:t>
            </a:r>
          </a:p>
        </p:txBody>
      </p:sp>
      <p:grpSp>
        <p:nvGrpSpPr>
          <p:cNvPr id="2" name="Group 1">
            <a:extLst>
              <a:ext uri="{FF2B5EF4-FFF2-40B4-BE49-F238E27FC236}">
                <a16:creationId xmlns:a16="http://schemas.microsoft.com/office/drawing/2014/main" id="{828FC17C-430C-4A81-BD23-0A4FF80DC9A9}"/>
              </a:ext>
            </a:extLst>
          </p:cNvPr>
          <p:cNvGrpSpPr/>
          <p:nvPr/>
        </p:nvGrpSpPr>
        <p:grpSpPr>
          <a:xfrm>
            <a:off x="8290051" y="915902"/>
            <a:ext cx="3152381" cy="2765840"/>
            <a:chOff x="291555" y="884613"/>
            <a:chExt cx="3152381" cy="2765840"/>
          </a:xfrm>
        </p:grpSpPr>
        <p:pic>
          <p:nvPicPr>
            <p:cNvPr id="7" name="Picture 6" descr="A screenshot of a cell phone&#10;&#10;Description automatically generated">
              <a:extLst>
                <a:ext uri="{FF2B5EF4-FFF2-40B4-BE49-F238E27FC236}">
                  <a16:creationId xmlns:a16="http://schemas.microsoft.com/office/drawing/2014/main" id="{8AB4E000-A930-4BFE-92F5-27EB3D99C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55" y="884613"/>
              <a:ext cx="3152381" cy="514286"/>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B61AF77E-6677-4644-886D-04BBB85EC3F8}"/>
                </a:ext>
              </a:extLst>
            </p:cNvPr>
            <p:cNvSpPr/>
            <p:nvPr/>
          </p:nvSpPr>
          <p:spPr>
            <a:xfrm>
              <a:off x="1201467" y="1398899"/>
              <a:ext cx="2242469" cy="2251554"/>
            </a:xfrm>
            <a:prstGeom prst="rect">
              <a:avLst/>
            </a:prstGeom>
            <a:solidFill>
              <a:srgbClr val="005E9E"/>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Select Tests to Include on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Set Student Settings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Upload Rosters</a:t>
              </a:r>
            </a:p>
          </p:txBody>
        </p:sp>
        <p:sp>
          <p:nvSpPr>
            <p:cNvPr id="8" name="Oval 7">
              <a:extLst>
                <a:ext uri="{FF2B5EF4-FFF2-40B4-BE49-F238E27FC236}">
                  <a16:creationId xmlns:a16="http://schemas.microsoft.com/office/drawing/2014/main" id="{6C5F6972-7490-405E-9BD3-F11FC8953EA7}"/>
                </a:ext>
              </a:extLst>
            </p:cNvPr>
            <p:cNvSpPr/>
            <p:nvPr/>
          </p:nvSpPr>
          <p:spPr>
            <a:xfrm>
              <a:off x="1201467" y="2119012"/>
              <a:ext cx="1601334" cy="2069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3" name="Slide Number Placeholder 2">
            <a:extLst>
              <a:ext uri="{FF2B5EF4-FFF2-40B4-BE49-F238E27FC236}">
                <a16:creationId xmlns:a16="http://schemas.microsoft.com/office/drawing/2014/main" id="{B1533682-8447-4B68-80ED-368482B99451}"/>
              </a:ext>
            </a:extLst>
          </p:cNvPr>
          <p:cNvSpPr>
            <a:spLocks noGrp="1"/>
          </p:cNvSpPr>
          <p:nvPr>
            <p:ph type="sldNum" sz="quarter" idx="12"/>
          </p:nvPr>
        </p:nvSpPr>
        <p:spPr/>
        <p:txBody>
          <a:bodyPr/>
          <a:lstStyle/>
          <a:p>
            <a:fld id="{B70F7035-E4E1-4BB6-A0A9-EB548548B6A5}" type="slidenum">
              <a:rPr lang="en-US" smtClean="0"/>
              <a:t>58</a:t>
            </a:fld>
            <a:endParaRPr lang="en-US"/>
          </a:p>
        </p:txBody>
      </p:sp>
      <p:grpSp>
        <p:nvGrpSpPr>
          <p:cNvPr id="5" name="Group 4">
            <a:extLst>
              <a:ext uri="{FF2B5EF4-FFF2-40B4-BE49-F238E27FC236}">
                <a16:creationId xmlns:a16="http://schemas.microsoft.com/office/drawing/2014/main" id="{7C919123-7A18-438F-B681-145A458F3784}"/>
              </a:ext>
            </a:extLst>
          </p:cNvPr>
          <p:cNvGrpSpPr/>
          <p:nvPr/>
        </p:nvGrpSpPr>
        <p:grpSpPr>
          <a:xfrm>
            <a:off x="949617" y="2041299"/>
            <a:ext cx="7912612" cy="3169959"/>
            <a:chOff x="1091857" y="2651872"/>
            <a:chExt cx="7912612" cy="3169959"/>
          </a:xfrm>
        </p:grpSpPr>
        <p:pic>
          <p:nvPicPr>
            <p:cNvPr id="4" name="Picture 3">
              <a:extLst>
                <a:ext uri="{FF2B5EF4-FFF2-40B4-BE49-F238E27FC236}">
                  <a16:creationId xmlns:a16="http://schemas.microsoft.com/office/drawing/2014/main" id="{F6F211BF-30C5-43BB-ACA8-5AB6D1235121}"/>
                </a:ext>
              </a:extLst>
            </p:cNvPr>
            <p:cNvPicPr>
              <a:picLocks noChangeAspect="1"/>
            </p:cNvPicPr>
            <p:nvPr/>
          </p:nvPicPr>
          <p:blipFill>
            <a:blip r:embed="rId4"/>
            <a:stretch>
              <a:fillRect/>
            </a:stretch>
          </p:blipFill>
          <p:spPr>
            <a:xfrm>
              <a:off x="1091857" y="2651872"/>
              <a:ext cx="7912612" cy="316995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8C26CD9E-92D8-463C-856D-8C83AD2F902A}"/>
                </a:ext>
              </a:extLst>
            </p:cNvPr>
            <p:cNvSpPr/>
            <p:nvPr/>
          </p:nvSpPr>
          <p:spPr>
            <a:xfrm>
              <a:off x="1091857" y="2651872"/>
              <a:ext cx="1646454" cy="380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14782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E92AFFB-1413-4EAB-B64E-4EC1B9B505A4}"/>
              </a:ext>
            </a:extLst>
          </p:cNvPr>
          <p:cNvSpPr txBox="1">
            <a:spLocks/>
          </p:cNvSpPr>
          <p:nvPr/>
        </p:nvSpPr>
        <p:spPr>
          <a:xfrm>
            <a:off x="464481" y="1567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Assign Test Reasons (continued)</a:t>
            </a:r>
          </a:p>
        </p:txBody>
      </p:sp>
      <p:grpSp>
        <p:nvGrpSpPr>
          <p:cNvPr id="2" name="Group 1">
            <a:extLst>
              <a:ext uri="{FF2B5EF4-FFF2-40B4-BE49-F238E27FC236}">
                <a16:creationId xmlns:a16="http://schemas.microsoft.com/office/drawing/2014/main" id="{32B66BF5-FDDA-4323-A9E0-5910CB11ABEB}"/>
              </a:ext>
            </a:extLst>
          </p:cNvPr>
          <p:cNvGrpSpPr/>
          <p:nvPr/>
        </p:nvGrpSpPr>
        <p:grpSpPr>
          <a:xfrm>
            <a:off x="77588" y="884199"/>
            <a:ext cx="11718172" cy="4803687"/>
            <a:chOff x="77588" y="884199"/>
            <a:chExt cx="11718172" cy="4803687"/>
          </a:xfrm>
        </p:grpSpPr>
        <p:pic>
          <p:nvPicPr>
            <p:cNvPr id="5" name="Picture 4" descr="Confirm Test Reason and Assign Opportunities window">
              <a:extLst>
                <a:ext uri="{FF2B5EF4-FFF2-40B4-BE49-F238E27FC236}">
                  <a16:creationId xmlns:a16="http://schemas.microsoft.com/office/drawing/2014/main" id="{A5C5BE93-9449-48AB-A4D9-6911CD8BAC0F}"/>
                </a:ext>
              </a:extLst>
            </p:cNvPr>
            <p:cNvPicPr>
              <a:picLocks noChangeAspect="1"/>
            </p:cNvPicPr>
            <p:nvPr/>
          </p:nvPicPr>
          <p:blipFill rotWithShape="1">
            <a:blip r:embed="rId3">
              <a:extLst>
                <a:ext uri="{28A0092B-C50C-407E-A947-70E740481C1C}">
                  <a14:useLocalDpi xmlns:a14="http://schemas.microsoft.com/office/drawing/2010/main" val="0"/>
                </a:ext>
              </a:extLst>
            </a:blip>
            <a:srcRect l="17681" t="35071" r="16812" b="34819"/>
            <a:stretch/>
          </p:blipFill>
          <p:spPr>
            <a:xfrm>
              <a:off x="6837374" y="2235764"/>
              <a:ext cx="4958386" cy="180488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BEFEC595-500B-4934-BD5C-6EA363603E4B}"/>
                </a:ext>
              </a:extLst>
            </p:cNvPr>
            <p:cNvSpPr/>
            <p:nvPr/>
          </p:nvSpPr>
          <p:spPr>
            <a:xfrm>
              <a:off x="6836166" y="2437778"/>
              <a:ext cx="2665186" cy="413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AA8E318-8BA2-437E-8642-7FFAA2905A99}"/>
                </a:ext>
              </a:extLst>
            </p:cNvPr>
            <p:cNvSpPr/>
            <p:nvPr/>
          </p:nvSpPr>
          <p:spPr>
            <a:xfrm>
              <a:off x="7911518" y="3715162"/>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st Reason Manager window with Select Test Opportunities section listing sessions, tests, and students">
              <a:extLst>
                <a:ext uri="{FF2B5EF4-FFF2-40B4-BE49-F238E27FC236}">
                  <a16:creationId xmlns:a16="http://schemas.microsoft.com/office/drawing/2014/main" id="{69E14E4A-6473-4657-8125-DDB7C81A4CEA}"/>
                </a:ext>
              </a:extLst>
            </p:cNvPr>
            <p:cNvPicPr/>
            <p:nvPr/>
          </p:nvPicPr>
          <p:blipFill rotWithShape="1">
            <a:blip r:embed="rId4">
              <a:extLst>
                <a:ext uri="{28A0092B-C50C-407E-A947-70E740481C1C}">
                  <a14:useLocalDpi xmlns:a14="http://schemas.microsoft.com/office/drawing/2010/main" val="0"/>
                </a:ext>
              </a:extLst>
            </a:blip>
            <a:srcRect l="2797" t="3462" r="2619" b="3646"/>
            <a:stretch/>
          </p:blipFill>
          <p:spPr>
            <a:xfrm>
              <a:off x="416535" y="884199"/>
              <a:ext cx="6170744" cy="48036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5" name="Arrow: Right 14">
              <a:extLst>
                <a:ext uri="{FF2B5EF4-FFF2-40B4-BE49-F238E27FC236}">
                  <a16:creationId xmlns:a16="http://schemas.microsoft.com/office/drawing/2014/main" id="{3699EF53-BFE6-421D-8FF9-F3AD221FFCD8}"/>
                </a:ext>
              </a:extLst>
            </p:cNvPr>
            <p:cNvSpPr/>
            <p:nvPr/>
          </p:nvSpPr>
          <p:spPr>
            <a:xfrm>
              <a:off x="2613810" y="5404938"/>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7C2D82-8D97-448C-9CA2-AD8676A1F3D4}"/>
                </a:ext>
              </a:extLst>
            </p:cNvPr>
            <p:cNvSpPr/>
            <p:nvPr/>
          </p:nvSpPr>
          <p:spPr>
            <a:xfrm>
              <a:off x="462679" y="2767429"/>
              <a:ext cx="1103364" cy="3114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8BA5573-5A4B-43F6-AF8A-385286A7BE12}"/>
                </a:ext>
              </a:extLst>
            </p:cNvPr>
            <p:cNvSpPr/>
            <p:nvPr/>
          </p:nvSpPr>
          <p:spPr>
            <a:xfrm>
              <a:off x="77588" y="3315347"/>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72D5344C-15CE-434A-81B8-8E9679AC2921}"/>
              </a:ext>
            </a:extLst>
          </p:cNvPr>
          <p:cNvSpPr>
            <a:spLocks noGrp="1"/>
          </p:cNvSpPr>
          <p:nvPr>
            <p:ph type="sldNum" sz="quarter" idx="12"/>
          </p:nvPr>
        </p:nvSpPr>
        <p:spPr/>
        <p:txBody>
          <a:bodyPr/>
          <a:lstStyle/>
          <a:p>
            <a:fld id="{B70F7035-E4E1-4BB6-A0A9-EB548548B6A5}" type="slidenum">
              <a:rPr lang="en-US" smtClean="0"/>
              <a:t>59</a:t>
            </a:fld>
            <a:endParaRPr lang="en-US"/>
          </a:p>
        </p:txBody>
      </p:sp>
      <p:sp>
        <p:nvSpPr>
          <p:cNvPr id="3" name="TextBox 2"/>
          <p:cNvSpPr txBox="1"/>
          <p:nvPr/>
        </p:nvSpPr>
        <p:spPr>
          <a:xfrm>
            <a:off x="65864" y="3031858"/>
            <a:ext cx="396815" cy="369332"/>
          </a:xfrm>
          <a:prstGeom prst="rect">
            <a:avLst/>
          </a:prstGeom>
          <a:noFill/>
        </p:spPr>
        <p:txBody>
          <a:bodyPr wrap="square" rtlCol="0">
            <a:spAutoFit/>
          </a:bodyPr>
          <a:lstStyle/>
          <a:p>
            <a:r>
              <a:rPr lang="en-US" b="1" dirty="0">
                <a:solidFill>
                  <a:srgbClr val="FF0000"/>
                </a:solidFill>
              </a:rPr>
              <a:t>1</a:t>
            </a:r>
          </a:p>
        </p:txBody>
      </p:sp>
      <p:sp>
        <p:nvSpPr>
          <p:cNvPr id="14" name="TextBox 13"/>
          <p:cNvSpPr txBox="1"/>
          <p:nvPr/>
        </p:nvSpPr>
        <p:spPr>
          <a:xfrm>
            <a:off x="2216995" y="5308982"/>
            <a:ext cx="396815" cy="369332"/>
          </a:xfrm>
          <a:prstGeom prst="rect">
            <a:avLst/>
          </a:prstGeom>
          <a:noFill/>
        </p:spPr>
        <p:txBody>
          <a:bodyPr wrap="square" rtlCol="0">
            <a:spAutoFit/>
          </a:bodyPr>
          <a:lstStyle/>
          <a:p>
            <a:r>
              <a:rPr lang="en-US" b="1" dirty="0">
                <a:solidFill>
                  <a:srgbClr val="FF0000"/>
                </a:solidFill>
              </a:rPr>
              <a:t>2</a:t>
            </a:r>
          </a:p>
        </p:txBody>
      </p:sp>
      <p:sp>
        <p:nvSpPr>
          <p:cNvPr id="18" name="TextBox 17"/>
          <p:cNvSpPr txBox="1"/>
          <p:nvPr/>
        </p:nvSpPr>
        <p:spPr>
          <a:xfrm>
            <a:off x="7514703" y="3315347"/>
            <a:ext cx="396815" cy="369332"/>
          </a:xfrm>
          <a:prstGeom prst="rect">
            <a:avLst/>
          </a:prstGeom>
          <a:noFill/>
        </p:spPr>
        <p:txBody>
          <a:bodyPr wrap="square" rtlCol="0">
            <a:spAutoFit/>
          </a:bodyPr>
          <a:lstStyle/>
          <a:p>
            <a:r>
              <a:rPr lang="en-US" b="1" dirty="0">
                <a:solidFill>
                  <a:srgbClr val="FF0000"/>
                </a:solidFill>
              </a:rPr>
              <a:t>3</a:t>
            </a:r>
          </a:p>
        </p:txBody>
      </p:sp>
    </p:spTree>
    <p:extLst>
      <p:ext uri="{BB962C8B-B14F-4D97-AF65-F5344CB8AC3E}">
        <p14:creationId xmlns:p14="http://schemas.microsoft.com/office/powerpoint/2010/main" val="357015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3129" y="920807"/>
            <a:ext cx="3960361" cy="2284823"/>
          </a:xfrm>
          <a:prstGeom prst="rect">
            <a:avLst/>
          </a:prstGeom>
        </p:spPr>
      </p:pic>
      <p:sp>
        <p:nvSpPr>
          <p:cNvPr id="8" name="Title 3">
            <a:extLst>
              <a:ext uri="{FF2B5EF4-FFF2-40B4-BE49-F238E27FC236}">
                <a16:creationId xmlns:a16="http://schemas.microsoft.com/office/drawing/2014/main" id="{A316E81A-03E8-40D4-9C79-B1DEB460C914}"/>
              </a:ext>
            </a:extLst>
          </p:cNvPr>
          <p:cNvSpPr txBox="1">
            <a:spLocks/>
          </p:cNvSpPr>
          <p:nvPr/>
        </p:nvSpPr>
        <p:spPr>
          <a:xfrm>
            <a:off x="426231" y="65597"/>
            <a:ext cx="11369528" cy="518012"/>
          </a:xfrm>
          <a:prstGeom prst="rect">
            <a:avLst/>
          </a:prstGeom>
        </p:spPr>
        <p:txBody>
          <a:bodyPr vert="horz" lIns="0" tIns="0" rIns="0" bIns="0" rtlCol="0" anchor="b" anchorCtr="0">
            <a:norm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State Dashboard Selector—District View Selected</a:t>
            </a:r>
          </a:p>
        </p:txBody>
      </p:sp>
      <p:sp>
        <p:nvSpPr>
          <p:cNvPr id="2" name="Slide Number Placeholder 1">
            <a:extLst>
              <a:ext uri="{FF2B5EF4-FFF2-40B4-BE49-F238E27FC236}">
                <a16:creationId xmlns:a16="http://schemas.microsoft.com/office/drawing/2014/main" id="{6708B00E-85DE-4D16-B9F3-E752710E601C}"/>
              </a:ext>
            </a:extLst>
          </p:cNvPr>
          <p:cNvSpPr>
            <a:spLocks noGrp="1"/>
          </p:cNvSpPr>
          <p:nvPr>
            <p:ph type="sldNum" sz="quarter" idx="11"/>
          </p:nvPr>
        </p:nvSpPr>
        <p:spPr/>
        <p:txBody>
          <a:bodyPr/>
          <a:lstStyle/>
          <a:p>
            <a:fld id="{58AE716E-68DD-2249-A7FA-8AEF0B14DF81}" type="slidenum">
              <a:rPr lang="en-US" smtClean="0"/>
              <a:pPr/>
              <a:t>6</a:t>
            </a:fld>
            <a:endParaRPr lang="en-US" dirty="0"/>
          </a:p>
        </p:txBody>
      </p:sp>
      <p:pic>
        <p:nvPicPr>
          <p:cNvPr id="17" name="Picture 16" descr="A screenshot of a cell phone&#10;&#10;Description automatically generated">
            <a:extLst>
              <a:ext uri="{FF2B5EF4-FFF2-40B4-BE49-F238E27FC236}">
                <a16:creationId xmlns:a16="http://schemas.microsoft.com/office/drawing/2014/main" id="{88CA39EE-003F-44E1-9326-EE4BD09B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061" y="3195720"/>
            <a:ext cx="9144871" cy="28354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Arrow: Right 3"/>
          <p:cNvSpPr/>
          <p:nvPr/>
        </p:nvSpPr>
        <p:spPr>
          <a:xfrm rot="10800000">
            <a:off x="2069302" y="1553377"/>
            <a:ext cx="557783" cy="24179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5" name="Arrow: Right 4"/>
          <p:cNvSpPr/>
          <p:nvPr/>
        </p:nvSpPr>
        <p:spPr>
          <a:xfrm>
            <a:off x="96607" y="2087319"/>
            <a:ext cx="619586" cy="2368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6" name="TextBox 5"/>
          <p:cNvSpPr txBox="1"/>
          <p:nvPr/>
        </p:nvSpPr>
        <p:spPr>
          <a:xfrm>
            <a:off x="240435" y="1489606"/>
            <a:ext cx="422694" cy="369332"/>
          </a:xfrm>
          <a:prstGeom prst="rect">
            <a:avLst/>
          </a:prstGeom>
          <a:noFill/>
        </p:spPr>
        <p:txBody>
          <a:bodyPr wrap="square" rtlCol="0">
            <a:spAutoFit/>
          </a:bodyPr>
          <a:lstStyle/>
          <a:p>
            <a:r>
              <a:rPr lang="en-US" b="1" dirty="0">
                <a:solidFill>
                  <a:srgbClr val="FF0000"/>
                </a:solidFill>
              </a:rPr>
              <a:t>1</a:t>
            </a:r>
          </a:p>
        </p:txBody>
      </p:sp>
      <p:sp>
        <p:nvSpPr>
          <p:cNvPr id="9" name="TextBox 8"/>
          <p:cNvSpPr txBox="1"/>
          <p:nvPr/>
        </p:nvSpPr>
        <p:spPr>
          <a:xfrm>
            <a:off x="1854325" y="3422495"/>
            <a:ext cx="422694" cy="369332"/>
          </a:xfrm>
          <a:prstGeom prst="rect">
            <a:avLst/>
          </a:prstGeom>
          <a:noFill/>
        </p:spPr>
        <p:txBody>
          <a:bodyPr wrap="square" rtlCol="0">
            <a:spAutoFit/>
          </a:bodyPr>
          <a:lstStyle/>
          <a:p>
            <a:r>
              <a:rPr lang="en-US" b="1" dirty="0">
                <a:solidFill>
                  <a:srgbClr val="FF0000"/>
                </a:solidFill>
              </a:rPr>
              <a:t>2</a:t>
            </a:r>
          </a:p>
        </p:txBody>
      </p:sp>
      <p:sp>
        <p:nvSpPr>
          <p:cNvPr id="7" name="Oval 6">
            <a:extLst>
              <a:ext uri="{FF2B5EF4-FFF2-40B4-BE49-F238E27FC236}">
                <a16:creationId xmlns:a16="http://schemas.microsoft.com/office/drawing/2014/main" id="{0DE0FDB5-7C1A-4CBB-A86D-22460925C5F0}"/>
              </a:ext>
            </a:extLst>
          </p:cNvPr>
          <p:cNvSpPr/>
          <p:nvPr/>
        </p:nvSpPr>
        <p:spPr>
          <a:xfrm>
            <a:off x="2188233" y="2813649"/>
            <a:ext cx="626855" cy="5118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374506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A1FBAA1-B0F5-466F-8639-D99FA76D7B3E}"/>
              </a:ext>
            </a:extLst>
          </p:cNvPr>
          <p:cNvSpPr txBox="1">
            <a:spLocks/>
          </p:cNvSpPr>
          <p:nvPr/>
        </p:nvSpPr>
        <p:spPr>
          <a:xfrm>
            <a:off x="300564" y="-1773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ea typeface="+mj-ea"/>
                <a:cs typeface="Calibri"/>
              </a:rPr>
              <a:t>Filter by Test Reason</a:t>
            </a:r>
          </a:p>
        </p:txBody>
      </p:sp>
      <p:sp>
        <p:nvSpPr>
          <p:cNvPr id="5" name="Slide Number Placeholder 4">
            <a:extLst>
              <a:ext uri="{FF2B5EF4-FFF2-40B4-BE49-F238E27FC236}">
                <a16:creationId xmlns:a16="http://schemas.microsoft.com/office/drawing/2014/main" id="{693E526F-C087-44FD-99C5-FEE1ED9B0C9C}"/>
              </a:ext>
            </a:extLst>
          </p:cNvPr>
          <p:cNvSpPr>
            <a:spLocks noGrp="1"/>
          </p:cNvSpPr>
          <p:nvPr>
            <p:ph type="sldNum" sz="quarter" idx="12"/>
          </p:nvPr>
        </p:nvSpPr>
        <p:spPr/>
        <p:txBody>
          <a:bodyPr/>
          <a:lstStyle/>
          <a:p>
            <a:fld id="{B70F7035-E4E1-4BB6-A0A9-EB548548B6A5}" type="slidenum">
              <a:rPr lang="en-US" smtClean="0"/>
              <a:t>60</a:t>
            </a:fld>
            <a:endParaRPr lang="en-US"/>
          </a:p>
        </p:txBody>
      </p:sp>
      <p:grpSp>
        <p:nvGrpSpPr>
          <p:cNvPr id="15" name="Group 14">
            <a:extLst>
              <a:ext uri="{FF2B5EF4-FFF2-40B4-BE49-F238E27FC236}">
                <a16:creationId xmlns:a16="http://schemas.microsoft.com/office/drawing/2014/main" id="{B9D48512-FF77-4AB0-B4EC-B91ED45BD4E4}"/>
              </a:ext>
            </a:extLst>
          </p:cNvPr>
          <p:cNvGrpSpPr/>
          <p:nvPr/>
        </p:nvGrpSpPr>
        <p:grpSpPr>
          <a:xfrm>
            <a:off x="170492" y="846022"/>
            <a:ext cx="9289194" cy="4575063"/>
            <a:chOff x="529720" y="968618"/>
            <a:chExt cx="7255653" cy="3609688"/>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D4C4702E-C1EE-496D-8466-C775143C5E41}"/>
                </a:ext>
              </a:extLst>
            </p:cNvPr>
            <p:cNvPicPr>
              <a:picLocks noChangeAspect="1"/>
            </p:cNvPicPr>
            <p:nvPr/>
          </p:nvPicPr>
          <p:blipFill>
            <a:blip r:embed="rId3"/>
            <a:stretch>
              <a:fillRect/>
            </a:stretch>
          </p:blipFill>
          <p:spPr>
            <a:xfrm>
              <a:off x="529720" y="968618"/>
              <a:ext cx="7255653" cy="3609688"/>
            </a:xfrm>
            <a:prstGeom prst="rect">
              <a:avLst/>
            </a:prstGeom>
            <a:ln w="12700">
              <a:solidFill>
                <a:schemeClr val="bg1">
                  <a:lumMod val="75000"/>
                </a:schemeClr>
              </a:solidFill>
            </a:ln>
          </p:spPr>
        </p:pic>
        <p:sp>
          <p:nvSpPr>
            <p:cNvPr id="8" name="Rectangle 7">
              <a:extLst>
                <a:ext uri="{FF2B5EF4-FFF2-40B4-BE49-F238E27FC236}">
                  <a16:creationId xmlns:a16="http://schemas.microsoft.com/office/drawing/2014/main" id="{A5CAD4F7-D942-45E6-A208-DF0EDDFCCEFA}"/>
                </a:ext>
              </a:extLst>
            </p:cNvPr>
            <p:cNvSpPr/>
            <p:nvPr/>
          </p:nvSpPr>
          <p:spPr>
            <a:xfrm>
              <a:off x="529720" y="1122504"/>
              <a:ext cx="1172956" cy="3455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8" name="Group 17">
            <a:extLst>
              <a:ext uri="{FF2B5EF4-FFF2-40B4-BE49-F238E27FC236}">
                <a16:creationId xmlns:a16="http://schemas.microsoft.com/office/drawing/2014/main" id="{F5CDC00C-3461-439E-942F-D36A5A28299D}"/>
              </a:ext>
            </a:extLst>
          </p:cNvPr>
          <p:cNvGrpSpPr/>
          <p:nvPr/>
        </p:nvGrpSpPr>
        <p:grpSpPr>
          <a:xfrm>
            <a:off x="4049486" y="2656113"/>
            <a:ext cx="8018417" cy="3701577"/>
            <a:chOff x="5047069" y="2646791"/>
            <a:chExt cx="6615211" cy="2665349"/>
          </a:xfrm>
        </p:grpSpPr>
        <p:sp>
          <p:nvSpPr>
            <p:cNvPr id="12" name="Rectangle 11">
              <a:extLst>
                <a:ext uri="{FF2B5EF4-FFF2-40B4-BE49-F238E27FC236}">
                  <a16:creationId xmlns:a16="http://schemas.microsoft.com/office/drawing/2014/main" id="{246DFAFD-A6F5-497E-8C73-36C8CEDDB89C}"/>
                </a:ext>
              </a:extLst>
            </p:cNvPr>
            <p:cNvSpPr/>
            <p:nvPr/>
          </p:nvSpPr>
          <p:spPr>
            <a:xfrm>
              <a:off x="8186506" y="3191992"/>
              <a:ext cx="572815" cy="862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a:extLst>
                <a:ext uri="{FF2B5EF4-FFF2-40B4-BE49-F238E27FC236}">
                  <a16:creationId xmlns:a16="http://schemas.microsoft.com/office/drawing/2014/main" id="{EEA1EBC2-56D6-4A79-9816-0132389D38EB}"/>
                </a:ext>
              </a:extLst>
            </p:cNvPr>
            <p:cNvPicPr>
              <a:picLocks noChangeAspect="1"/>
            </p:cNvPicPr>
            <p:nvPr/>
          </p:nvPicPr>
          <p:blipFill rotWithShape="1">
            <a:blip r:embed="rId4"/>
            <a:srcRect b="19164"/>
            <a:stretch/>
          </p:blipFill>
          <p:spPr>
            <a:xfrm>
              <a:off x="5047069" y="2646791"/>
              <a:ext cx="6615211" cy="266534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Rectangle 16">
              <a:extLst>
                <a:ext uri="{FF2B5EF4-FFF2-40B4-BE49-F238E27FC236}">
                  <a16:creationId xmlns:a16="http://schemas.microsoft.com/office/drawing/2014/main" id="{B24D8108-47AE-4CB5-A41E-7050E1B9DA23}"/>
                </a:ext>
              </a:extLst>
            </p:cNvPr>
            <p:cNvSpPr/>
            <p:nvPr/>
          </p:nvSpPr>
          <p:spPr>
            <a:xfrm>
              <a:off x="8186506" y="3191993"/>
              <a:ext cx="572815" cy="9574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1980401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A155A-5F29-4231-BF87-5BF867CF7EF7}"/>
              </a:ext>
            </a:extLst>
          </p:cNvPr>
          <p:cNvPicPr>
            <a:picLocks noChangeAspect="1"/>
          </p:cNvPicPr>
          <p:nvPr/>
        </p:nvPicPr>
        <p:blipFill rotWithShape="1">
          <a:blip r:embed="rId3"/>
          <a:srcRect l="17690"/>
          <a:stretch/>
        </p:blipFill>
        <p:spPr>
          <a:xfrm>
            <a:off x="335168" y="861396"/>
            <a:ext cx="10035277" cy="508744"/>
          </a:xfrm>
          <a:prstGeom prst="rect">
            <a:avLst/>
          </a:prstGeom>
          <a:ln w="12700">
            <a:solidFill>
              <a:schemeClr val="bg1">
                <a:lumMod val="75000"/>
              </a:schemeClr>
            </a:solidFill>
          </a:ln>
        </p:spPr>
      </p:pic>
      <p:sp>
        <p:nvSpPr>
          <p:cNvPr id="2" name="Title 1">
            <a:extLst>
              <a:ext uri="{FF2B5EF4-FFF2-40B4-BE49-F238E27FC236}">
                <a16:creationId xmlns:a16="http://schemas.microsoft.com/office/drawing/2014/main" id="{8F3C1012-7A48-4126-A4B9-A274B14C3C7D}"/>
              </a:ext>
            </a:extLst>
          </p:cNvPr>
          <p:cNvSpPr>
            <a:spLocks noGrp="1"/>
          </p:cNvSpPr>
          <p:nvPr>
            <p:ph type="title"/>
          </p:nvPr>
        </p:nvSpPr>
        <p:spPr/>
        <p:txBody>
          <a:bodyPr>
            <a:normAutofit/>
          </a:bodyPr>
          <a:lstStyle/>
          <a:p>
            <a:r>
              <a:rPr lang="en-US" dirty="0"/>
              <a:t>Enter Scores for Unscored Items</a:t>
            </a:r>
          </a:p>
        </p:txBody>
      </p:sp>
      <p:pic>
        <p:nvPicPr>
          <p:cNvPr id="12" name="Picture 11" descr="A screenshot of a cell phone&#10;&#10;Description automatically generated">
            <a:extLst>
              <a:ext uri="{FF2B5EF4-FFF2-40B4-BE49-F238E27FC236}">
                <a16:creationId xmlns:a16="http://schemas.microsoft.com/office/drawing/2014/main" id="{0779FB71-D95E-4190-8C17-E7B82ACBA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506" y="1630854"/>
            <a:ext cx="7545186" cy="419309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D7FB33FD-A726-43DC-A6A6-D8597F74889A}"/>
              </a:ext>
            </a:extLst>
          </p:cNvPr>
          <p:cNvGrpSpPr/>
          <p:nvPr/>
        </p:nvGrpSpPr>
        <p:grpSpPr>
          <a:xfrm>
            <a:off x="2631278" y="1006556"/>
            <a:ext cx="3001187" cy="2985707"/>
            <a:chOff x="4694234" y="775725"/>
            <a:chExt cx="3001187" cy="2985707"/>
          </a:xfrm>
        </p:grpSpPr>
        <p:sp>
          <p:nvSpPr>
            <p:cNvPr id="6" name="Down Arrow 11">
              <a:extLst>
                <a:ext uri="{FF2B5EF4-FFF2-40B4-BE49-F238E27FC236}">
                  <a16:creationId xmlns:a16="http://schemas.microsoft.com/office/drawing/2014/main" id="{22DA9491-8B70-41CB-8EA1-4C9B61EE04EB}"/>
                </a:ext>
              </a:extLst>
            </p:cNvPr>
            <p:cNvSpPr/>
            <p:nvPr/>
          </p:nvSpPr>
          <p:spPr>
            <a:xfrm rot="16200000">
              <a:off x="7239145" y="537873"/>
              <a:ext cx="218424" cy="6941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C4BD3C-F387-4F47-961D-4CEE94FD06DA}"/>
                </a:ext>
              </a:extLst>
            </p:cNvPr>
            <p:cNvSpPr/>
            <p:nvPr/>
          </p:nvSpPr>
          <p:spPr>
            <a:xfrm>
              <a:off x="4694234" y="3547618"/>
              <a:ext cx="2046050" cy="213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59A62265-9B1F-4D57-B81E-02F1CD7DB9A9}"/>
              </a:ext>
            </a:extLst>
          </p:cNvPr>
          <p:cNvSpPr>
            <a:spLocks noGrp="1"/>
          </p:cNvSpPr>
          <p:nvPr>
            <p:ph type="sldNum" sz="quarter" idx="10"/>
          </p:nvPr>
        </p:nvSpPr>
        <p:spPr/>
        <p:txBody>
          <a:bodyPr/>
          <a:lstStyle/>
          <a:p>
            <a:pPr algn="r"/>
            <a:fld id="{F3477EC8-074D-41C4-94AE-E9EA7CEEA348}" type="slidenum">
              <a:rPr lang="en-US" smtClean="0"/>
              <a:pPr algn="r"/>
              <a:t>61</a:t>
            </a:fld>
            <a:endParaRPr lang="en-US" dirty="0"/>
          </a:p>
        </p:txBody>
      </p:sp>
    </p:spTree>
    <p:extLst>
      <p:ext uri="{BB962C8B-B14F-4D97-AF65-F5344CB8AC3E}">
        <p14:creationId xmlns:p14="http://schemas.microsoft.com/office/powerpoint/2010/main" val="334059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4184-CF0C-45C9-9590-44C792C4F4C5}"/>
              </a:ext>
            </a:extLst>
          </p:cNvPr>
          <p:cNvSpPr>
            <a:spLocks noGrp="1"/>
          </p:cNvSpPr>
          <p:nvPr>
            <p:ph type="title"/>
          </p:nvPr>
        </p:nvSpPr>
        <p:spPr/>
        <p:txBody>
          <a:bodyPr>
            <a:normAutofit/>
          </a:bodyPr>
          <a:lstStyle/>
          <a:p>
            <a:r>
              <a:rPr lang="en-US" dirty="0"/>
              <a:t>Enter Scores for Unscored Items (cont.)</a:t>
            </a:r>
          </a:p>
        </p:txBody>
      </p:sp>
      <p:pic>
        <p:nvPicPr>
          <p:cNvPr id="4" name="Picture 3">
            <a:extLst>
              <a:ext uri="{FF2B5EF4-FFF2-40B4-BE49-F238E27FC236}">
                <a16:creationId xmlns:a16="http://schemas.microsoft.com/office/drawing/2014/main" id="{AFB919F6-8582-4D5D-8A4A-02C9CA13B9E1}"/>
              </a:ext>
            </a:extLst>
          </p:cNvPr>
          <p:cNvPicPr>
            <a:picLocks noChangeAspect="1"/>
          </p:cNvPicPr>
          <p:nvPr/>
        </p:nvPicPr>
        <p:blipFill rotWithShape="1">
          <a:blip r:embed="rId3"/>
          <a:srcRect t="45060" r="56975"/>
          <a:stretch/>
        </p:blipFill>
        <p:spPr>
          <a:xfrm>
            <a:off x="140768" y="3238790"/>
            <a:ext cx="4969554" cy="2457694"/>
          </a:xfrm>
          <a:prstGeom prst="rect">
            <a:avLst/>
          </a:prstGeom>
        </p:spPr>
      </p:pic>
      <p:grpSp>
        <p:nvGrpSpPr>
          <p:cNvPr id="9" name="Group 8">
            <a:extLst>
              <a:ext uri="{FF2B5EF4-FFF2-40B4-BE49-F238E27FC236}">
                <a16:creationId xmlns:a16="http://schemas.microsoft.com/office/drawing/2014/main" id="{DBF9D38C-AC5F-4841-A0AD-6F7B3C517145}"/>
              </a:ext>
            </a:extLst>
          </p:cNvPr>
          <p:cNvGrpSpPr/>
          <p:nvPr/>
        </p:nvGrpSpPr>
        <p:grpSpPr>
          <a:xfrm>
            <a:off x="5215456" y="1258606"/>
            <a:ext cx="6366463" cy="3641510"/>
            <a:chOff x="1451308" y="1002968"/>
            <a:chExt cx="8762917" cy="5012242"/>
          </a:xfrm>
          <a:effectLst>
            <a:outerShdw blurRad="50800" dist="38100" dir="2700000" algn="tl" rotWithShape="0">
              <a:prstClr val="black">
                <a:alpha val="40000"/>
              </a:prstClr>
            </a:outerShdw>
          </a:effectLst>
        </p:grpSpPr>
        <p:pic>
          <p:nvPicPr>
            <p:cNvPr id="10" name="Picture 9" descr="Item view: Item &amp; Score tab with Scoring Criteria table and an editable score">
              <a:extLst>
                <a:ext uri="{FF2B5EF4-FFF2-40B4-BE49-F238E27FC236}">
                  <a16:creationId xmlns:a16="http://schemas.microsoft.com/office/drawing/2014/main" id="{617D8E7F-A8C2-48D3-B5D9-018F4EEBE40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51308" y="1002968"/>
              <a:ext cx="8762917" cy="501224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B97BB5D-A242-48B1-A04D-06B25E8866D1}"/>
                </a:ext>
              </a:extLst>
            </p:cNvPr>
            <p:cNvSpPr/>
            <p:nvPr/>
          </p:nvSpPr>
          <p:spPr>
            <a:xfrm>
              <a:off x="1795749" y="2192357"/>
              <a:ext cx="7910111" cy="870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2" name="Picture 11">
            <a:extLst>
              <a:ext uri="{FF2B5EF4-FFF2-40B4-BE49-F238E27FC236}">
                <a16:creationId xmlns:a16="http://schemas.microsoft.com/office/drawing/2014/main" id="{AD7124DF-EDF7-4682-B420-D47A3DF5A921}"/>
              </a:ext>
            </a:extLst>
          </p:cNvPr>
          <p:cNvPicPr>
            <a:picLocks noChangeAspect="1"/>
          </p:cNvPicPr>
          <p:nvPr/>
        </p:nvPicPr>
        <p:blipFill>
          <a:blip r:embed="rId5"/>
          <a:stretch>
            <a:fillRect/>
          </a:stretch>
        </p:blipFill>
        <p:spPr>
          <a:xfrm>
            <a:off x="287773" y="1258606"/>
            <a:ext cx="4675543" cy="168046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372DBE09-9EB7-4941-B75A-9F7F04A1B209}"/>
              </a:ext>
            </a:extLst>
          </p:cNvPr>
          <p:cNvSpPr/>
          <p:nvPr/>
        </p:nvSpPr>
        <p:spPr>
          <a:xfrm>
            <a:off x="1591475" y="2472364"/>
            <a:ext cx="1598455" cy="1940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5" name="Slide Number Placeholder 4">
            <a:extLst>
              <a:ext uri="{FF2B5EF4-FFF2-40B4-BE49-F238E27FC236}">
                <a16:creationId xmlns:a16="http://schemas.microsoft.com/office/drawing/2014/main" id="{2D0D3919-29B4-4248-94B8-B4AF406541B8}"/>
              </a:ext>
            </a:extLst>
          </p:cNvPr>
          <p:cNvSpPr>
            <a:spLocks noGrp="1"/>
          </p:cNvSpPr>
          <p:nvPr>
            <p:ph type="sldNum" sz="quarter" idx="10"/>
          </p:nvPr>
        </p:nvSpPr>
        <p:spPr/>
        <p:txBody>
          <a:bodyPr/>
          <a:lstStyle/>
          <a:p>
            <a:pPr algn="r"/>
            <a:fld id="{F3477EC8-074D-41C4-94AE-E9EA7CEEA348}" type="slidenum">
              <a:rPr lang="en-US" smtClean="0"/>
              <a:pPr algn="r"/>
              <a:t>62</a:t>
            </a:fld>
            <a:endParaRPr lang="en-US" dirty="0"/>
          </a:p>
        </p:txBody>
      </p:sp>
      <p:sp>
        <p:nvSpPr>
          <p:cNvPr id="13" name="TextBox 12"/>
          <p:cNvSpPr txBox="1"/>
          <p:nvPr/>
        </p:nvSpPr>
        <p:spPr>
          <a:xfrm>
            <a:off x="3176192" y="2248745"/>
            <a:ext cx="396815" cy="369332"/>
          </a:xfrm>
          <a:prstGeom prst="rect">
            <a:avLst/>
          </a:prstGeom>
          <a:noFill/>
        </p:spPr>
        <p:txBody>
          <a:bodyPr wrap="square" rtlCol="0">
            <a:spAutoFit/>
          </a:bodyPr>
          <a:lstStyle/>
          <a:p>
            <a:r>
              <a:rPr lang="en-US" b="1" dirty="0">
                <a:solidFill>
                  <a:srgbClr val="FF0000"/>
                </a:solidFill>
              </a:rPr>
              <a:t>1</a:t>
            </a:r>
          </a:p>
        </p:txBody>
      </p:sp>
      <p:sp>
        <p:nvSpPr>
          <p:cNvPr id="14" name="TextBox 13"/>
          <p:cNvSpPr txBox="1"/>
          <p:nvPr/>
        </p:nvSpPr>
        <p:spPr>
          <a:xfrm>
            <a:off x="2550271" y="4152825"/>
            <a:ext cx="396815" cy="369332"/>
          </a:xfrm>
          <a:prstGeom prst="rect">
            <a:avLst/>
          </a:prstGeom>
          <a:noFill/>
        </p:spPr>
        <p:txBody>
          <a:bodyPr wrap="square" rtlCol="0">
            <a:spAutoFit/>
          </a:bodyPr>
          <a:lstStyle/>
          <a:p>
            <a:r>
              <a:rPr lang="en-US" b="1" dirty="0">
                <a:solidFill>
                  <a:srgbClr val="FF0000"/>
                </a:solidFill>
              </a:rPr>
              <a:t>2</a:t>
            </a:r>
          </a:p>
        </p:txBody>
      </p:sp>
      <p:sp>
        <p:nvSpPr>
          <p:cNvPr id="15" name="TextBox 14"/>
          <p:cNvSpPr txBox="1"/>
          <p:nvPr/>
        </p:nvSpPr>
        <p:spPr>
          <a:xfrm>
            <a:off x="9261623" y="2754401"/>
            <a:ext cx="396815" cy="369332"/>
          </a:xfrm>
          <a:prstGeom prst="rect">
            <a:avLst/>
          </a:prstGeom>
          <a:noFill/>
        </p:spPr>
        <p:txBody>
          <a:bodyPr wrap="square" rtlCol="0">
            <a:spAutoFit/>
          </a:bodyPr>
          <a:lstStyle/>
          <a:p>
            <a:r>
              <a:rPr lang="en-US" b="1" dirty="0">
                <a:solidFill>
                  <a:srgbClr val="FF0000"/>
                </a:solidFill>
              </a:rPr>
              <a:t>3</a:t>
            </a:r>
          </a:p>
        </p:txBody>
      </p:sp>
    </p:spTree>
    <p:extLst>
      <p:ext uri="{BB962C8B-B14F-4D97-AF65-F5344CB8AC3E}">
        <p14:creationId xmlns:p14="http://schemas.microsoft.com/office/powerpoint/2010/main" val="574290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CBCFDCD6-2928-422D-A83B-866FCECFC6CD}"/>
              </a:ext>
            </a:extLst>
          </p:cNvPr>
          <p:cNvSpPr txBox="1">
            <a:spLocks/>
          </p:cNvSpPr>
          <p:nvPr/>
        </p:nvSpPr>
        <p:spPr>
          <a:xfrm>
            <a:off x="205892" y="0"/>
            <a:ext cx="11369529" cy="518012"/>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Modify Scores</a:t>
            </a:r>
          </a:p>
        </p:txBody>
      </p:sp>
      <p:sp>
        <p:nvSpPr>
          <p:cNvPr id="3" name="Slide Number Placeholder 2">
            <a:extLst>
              <a:ext uri="{FF2B5EF4-FFF2-40B4-BE49-F238E27FC236}">
                <a16:creationId xmlns:a16="http://schemas.microsoft.com/office/drawing/2014/main" id="{7305C365-7453-464F-A123-5AB1688D018A}"/>
              </a:ext>
            </a:extLst>
          </p:cNvPr>
          <p:cNvSpPr>
            <a:spLocks noGrp="1"/>
          </p:cNvSpPr>
          <p:nvPr>
            <p:ph type="sldNum" sz="quarter" idx="12"/>
          </p:nvPr>
        </p:nvSpPr>
        <p:spPr/>
        <p:txBody>
          <a:bodyPr/>
          <a:lstStyle/>
          <a:p>
            <a:fld id="{B70F7035-E4E1-4BB6-A0A9-EB548548B6A5}" type="slidenum">
              <a:rPr lang="en-US" smtClean="0"/>
              <a:t>63</a:t>
            </a:fld>
            <a:endParaRPr lang="en-US"/>
          </a:p>
        </p:txBody>
      </p:sp>
      <p:pic>
        <p:nvPicPr>
          <p:cNvPr id="8" name="Picture 7">
            <a:extLst>
              <a:ext uri="{FF2B5EF4-FFF2-40B4-BE49-F238E27FC236}">
                <a16:creationId xmlns:a16="http://schemas.microsoft.com/office/drawing/2014/main" id="{09233472-9816-4D7B-AC3A-F8ABB7D74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62" y="703852"/>
            <a:ext cx="10931075" cy="5450296"/>
          </a:xfrm>
          <a:prstGeom prst="rect">
            <a:avLst/>
          </a:prstGeom>
        </p:spPr>
      </p:pic>
      <p:pic>
        <p:nvPicPr>
          <p:cNvPr id="5" name="Picture 4"/>
          <p:cNvPicPr>
            <a:picLocks noChangeAspect="1"/>
          </p:cNvPicPr>
          <p:nvPr/>
        </p:nvPicPr>
        <p:blipFill rotWithShape="1">
          <a:blip r:embed="rId4"/>
          <a:srcRect l="557" t="32768" r="-557" b="33344"/>
          <a:stretch/>
        </p:blipFill>
        <p:spPr>
          <a:xfrm>
            <a:off x="1267272" y="3992647"/>
            <a:ext cx="1495155" cy="432770"/>
          </a:xfrm>
          <a:prstGeom prst="rect">
            <a:avLst/>
          </a:prstGeom>
        </p:spPr>
      </p:pic>
      <p:sp>
        <p:nvSpPr>
          <p:cNvPr id="6" name="TextBox 5"/>
          <p:cNvSpPr txBox="1"/>
          <p:nvPr/>
        </p:nvSpPr>
        <p:spPr>
          <a:xfrm>
            <a:off x="9779207" y="2402130"/>
            <a:ext cx="396815" cy="369332"/>
          </a:xfrm>
          <a:prstGeom prst="rect">
            <a:avLst/>
          </a:prstGeom>
          <a:noFill/>
        </p:spPr>
        <p:txBody>
          <a:bodyPr wrap="square" rtlCol="0">
            <a:spAutoFit/>
          </a:bodyPr>
          <a:lstStyle/>
          <a:p>
            <a:r>
              <a:rPr lang="en-US" b="1" dirty="0">
                <a:solidFill>
                  <a:srgbClr val="FF0000"/>
                </a:solidFill>
              </a:rPr>
              <a:t>1</a:t>
            </a:r>
          </a:p>
        </p:txBody>
      </p:sp>
      <p:sp>
        <p:nvSpPr>
          <p:cNvPr id="7" name="TextBox 6"/>
          <p:cNvSpPr txBox="1"/>
          <p:nvPr/>
        </p:nvSpPr>
        <p:spPr>
          <a:xfrm>
            <a:off x="9977614" y="4903790"/>
            <a:ext cx="396815"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2162764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8FCAF433-9AC5-4F0C-984A-70D694D78B03}"/>
              </a:ext>
            </a:extLst>
          </p:cNvPr>
          <p:cNvSpPr txBox="1">
            <a:spLocks/>
          </p:cNvSpPr>
          <p:nvPr/>
        </p:nvSpPr>
        <p:spPr>
          <a:xfrm>
            <a:off x="184915" y="3335"/>
            <a:ext cx="11369529" cy="518012"/>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Modify Scores in Item &amp; Score Tab</a:t>
            </a:r>
          </a:p>
        </p:txBody>
      </p:sp>
      <p:grpSp>
        <p:nvGrpSpPr>
          <p:cNvPr id="2" name="Group 1">
            <a:extLst>
              <a:ext uri="{FF2B5EF4-FFF2-40B4-BE49-F238E27FC236}">
                <a16:creationId xmlns:a16="http://schemas.microsoft.com/office/drawing/2014/main" id="{6172B60F-296E-40D1-9373-C93AED51003F}"/>
              </a:ext>
            </a:extLst>
          </p:cNvPr>
          <p:cNvGrpSpPr/>
          <p:nvPr/>
        </p:nvGrpSpPr>
        <p:grpSpPr>
          <a:xfrm>
            <a:off x="415730" y="1406832"/>
            <a:ext cx="11373743" cy="3166601"/>
            <a:chOff x="415730" y="1406832"/>
            <a:chExt cx="11373743" cy="3166601"/>
          </a:xfrm>
        </p:grpSpPr>
        <p:pic>
          <p:nvPicPr>
            <p:cNvPr id="17" name="Picture 16" descr="Item View window: Item &amp; Score tab with score being edited">
              <a:extLst>
                <a:ext uri="{FF2B5EF4-FFF2-40B4-BE49-F238E27FC236}">
                  <a16:creationId xmlns:a16="http://schemas.microsoft.com/office/drawing/2014/main" id="{E0F3379F-AB56-492B-B595-4ADE7D167A7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69973" y="1410083"/>
              <a:ext cx="5519500" cy="31633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4" name="Picture 13" descr="Item View window: Item &amp; Score tab with editable score">
              <a:extLst>
                <a:ext uri="{FF2B5EF4-FFF2-40B4-BE49-F238E27FC236}">
                  <a16:creationId xmlns:a16="http://schemas.microsoft.com/office/drawing/2014/main" id="{5451C127-29DF-42A3-B59B-F41B75472528}"/>
                </a:ext>
              </a:extLst>
            </p:cNvPr>
            <p:cNvPicPr/>
            <p:nvPr/>
          </p:nvPicPr>
          <p:blipFill>
            <a:blip r:embed="rId4">
              <a:extLst>
                <a:ext uri="{28A0092B-C50C-407E-A947-70E740481C1C}">
                  <a14:useLocalDpi xmlns:a14="http://schemas.microsoft.com/office/drawing/2010/main" val="0"/>
                </a:ext>
              </a:extLst>
            </a:blip>
            <a:stretch>
              <a:fillRect/>
            </a:stretch>
          </p:blipFill>
          <p:spPr>
            <a:xfrm>
              <a:off x="415730" y="1406832"/>
              <a:ext cx="5506299" cy="31666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D2F0D712-C8CF-41E8-AA7E-CC71053B7376}"/>
                </a:ext>
              </a:extLst>
            </p:cNvPr>
            <p:cNvSpPr/>
            <p:nvPr/>
          </p:nvSpPr>
          <p:spPr>
            <a:xfrm>
              <a:off x="3608725" y="2407071"/>
              <a:ext cx="313478" cy="292062"/>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Flowchart: Connector 18">
              <a:extLst>
                <a:ext uri="{FF2B5EF4-FFF2-40B4-BE49-F238E27FC236}">
                  <a16:creationId xmlns:a16="http://schemas.microsoft.com/office/drawing/2014/main" id="{79242802-C34F-48D4-A038-4FAE6929053F}"/>
                </a:ext>
              </a:extLst>
            </p:cNvPr>
            <p:cNvSpPr/>
            <p:nvPr/>
          </p:nvSpPr>
          <p:spPr>
            <a:xfrm>
              <a:off x="4974665" y="1945126"/>
              <a:ext cx="947364" cy="214179"/>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0" name="Flowchart: Connector 19">
              <a:extLst>
                <a:ext uri="{FF2B5EF4-FFF2-40B4-BE49-F238E27FC236}">
                  <a16:creationId xmlns:a16="http://schemas.microsoft.com/office/drawing/2014/main" id="{B309B503-6863-497D-99BF-4224D29D0EBE}"/>
                </a:ext>
              </a:extLst>
            </p:cNvPr>
            <p:cNvSpPr/>
            <p:nvPr/>
          </p:nvSpPr>
          <p:spPr>
            <a:xfrm>
              <a:off x="7705011" y="2060154"/>
              <a:ext cx="3961851" cy="771181"/>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4" name="Slide Number Placeholder 3">
            <a:extLst>
              <a:ext uri="{FF2B5EF4-FFF2-40B4-BE49-F238E27FC236}">
                <a16:creationId xmlns:a16="http://schemas.microsoft.com/office/drawing/2014/main" id="{008B2397-F09C-4A95-B422-3E9FF91801FF}"/>
              </a:ext>
            </a:extLst>
          </p:cNvPr>
          <p:cNvSpPr>
            <a:spLocks noGrp="1"/>
          </p:cNvSpPr>
          <p:nvPr>
            <p:ph type="sldNum" sz="quarter" idx="12"/>
          </p:nvPr>
        </p:nvSpPr>
        <p:spPr/>
        <p:txBody>
          <a:bodyPr/>
          <a:lstStyle/>
          <a:p>
            <a:fld id="{B70F7035-E4E1-4BB6-A0A9-EB548548B6A5}" type="slidenum">
              <a:rPr lang="en-US" smtClean="0"/>
              <a:t>64</a:t>
            </a:fld>
            <a:endParaRPr lang="en-US"/>
          </a:p>
        </p:txBody>
      </p:sp>
      <p:sp>
        <p:nvSpPr>
          <p:cNvPr id="10" name="TextBox 9"/>
          <p:cNvSpPr txBox="1"/>
          <p:nvPr/>
        </p:nvSpPr>
        <p:spPr>
          <a:xfrm>
            <a:off x="3897768" y="2553102"/>
            <a:ext cx="396815" cy="369332"/>
          </a:xfrm>
          <a:prstGeom prst="rect">
            <a:avLst/>
          </a:prstGeom>
          <a:noFill/>
        </p:spPr>
        <p:txBody>
          <a:bodyPr wrap="square" rtlCol="0">
            <a:spAutoFit/>
          </a:bodyPr>
          <a:lstStyle/>
          <a:p>
            <a:r>
              <a:rPr lang="en-US" b="1" dirty="0">
                <a:solidFill>
                  <a:srgbClr val="FF0000"/>
                </a:solidFill>
              </a:rPr>
              <a:t>1</a:t>
            </a:r>
          </a:p>
        </p:txBody>
      </p:sp>
      <p:sp>
        <p:nvSpPr>
          <p:cNvPr id="11" name="TextBox 10"/>
          <p:cNvSpPr txBox="1"/>
          <p:nvPr/>
        </p:nvSpPr>
        <p:spPr>
          <a:xfrm>
            <a:off x="9206046" y="2076412"/>
            <a:ext cx="396815"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2150117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8FFFC88-98E7-4B0E-AD41-0E38D037512A}"/>
              </a:ext>
            </a:extLst>
          </p:cNvPr>
          <p:cNvGraphicFramePr>
            <a:graphicFrameLocks noGrp="1"/>
          </p:cNvGraphicFramePr>
          <p:nvPr>
            <p:ph sz="quarter" idx="15"/>
            <p:extLst>
              <p:ext uri="{D42A27DB-BD31-4B8C-83A1-F6EECF244321}">
                <p14:modId xmlns:p14="http://schemas.microsoft.com/office/powerpoint/2010/main" val="3503615449"/>
              </p:ext>
            </p:extLst>
          </p:nvPr>
        </p:nvGraphicFramePr>
        <p:xfrm>
          <a:off x="557742" y="815896"/>
          <a:ext cx="10807911" cy="5226207"/>
        </p:xfrm>
        <a:graphic>
          <a:graphicData uri="http://schemas.openxmlformats.org/drawingml/2006/table">
            <a:tbl>
              <a:tblPr firstRow="1" firstCol="1" bandRow="1">
                <a:tableStyleId>{5C22544A-7EE6-4342-B048-85BDC9FD1C3A}</a:tableStyleId>
              </a:tblPr>
              <a:tblGrid>
                <a:gridCol w="2668842">
                  <a:extLst>
                    <a:ext uri="{9D8B030D-6E8A-4147-A177-3AD203B41FA5}">
                      <a16:colId xmlns:a16="http://schemas.microsoft.com/office/drawing/2014/main" val="959527415"/>
                    </a:ext>
                  </a:extLst>
                </a:gridCol>
                <a:gridCol w="1289611">
                  <a:extLst>
                    <a:ext uri="{9D8B030D-6E8A-4147-A177-3AD203B41FA5}">
                      <a16:colId xmlns:a16="http://schemas.microsoft.com/office/drawing/2014/main" val="2738598144"/>
                    </a:ext>
                  </a:extLst>
                </a:gridCol>
                <a:gridCol w="6849458">
                  <a:extLst>
                    <a:ext uri="{9D8B030D-6E8A-4147-A177-3AD203B41FA5}">
                      <a16:colId xmlns:a16="http://schemas.microsoft.com/office/drawing/2014/main" val="4096213560"/>
                    </a:ext>
                  </a:extLst>
                </a:gridCol>
              </a:tblGrid>
              <a:tr h="395390">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Condition Code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Source of Code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Description</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1220445366"/>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(Duplicated Text)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a significant amount of text repeated over and over.</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283118205"/>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80096560"/>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 Specific*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This condition code is assigned to machine-scored responses when TDS identifies that the response requires a condition code but cannot determine which specific condition code it requires.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270941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(Too Few Words)</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too few words to be considered a valid attempt.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092076903"/>
                  </a:ext>
                </a:extLst>
              </a:tr>
              <a:tr h="604964">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Non-Scorable Language (Uninterpretable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in a language other than English or Spanish.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39042374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(Copied Text from the Prompt)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largely composed of text copied from the prompt.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0712797"/>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Off Topic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lvl="1"/>
                      <a:r>
                        <a:rPr lang="en-US" sz="1300" kern="1200" dirty="0">
                          <a:solidFill>
                            <a:schemeClr val="dk1"/>
                          </a:solidFill>
                          <a:effectLst/>
                          <a:latin typeface="Calibri" panose="020F0502020204030204" pitchFamily="34" charset="0"/>
                          <a:ea typeface="+mn-ea"/>
                          <a:cs typeface="Calibri" panose="020F0502020204030204" pitchFamily="34" charset="0"/>
                        </a:rPr>
                        <a:t>A writing sample will be judged off topic when the response is unrelated to the task or the sources or shows no evidence that the student has read the task or the sources (especially for informational/explanatory and opinion/argumentative).</a:t>
                      </a:r>
                    </a:p>
                  </a:txBody>
                  <a:tcPr marL="64214" marR="64214" marT="0" marB="0" anchor="ctr"/>
                </a:tc>
                <a:extLst>
                  <a:ext uri="{0D108BD9-81ED-4DB2-BD59-A6C34878D82A}">
                    <a16:rowId xmlns:a16="http://schemas.microsoft.com/office/drawing/2014/main" val="488885063"/>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Foreign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written in a language other than English.</a:t>
                      </a:r>
                    </a:p>
                  </a:txBody>
                  <a:tcPr marL="64214" marR="64214" marT="0" marB="0" anchor="ctr"/>
                </a:tc>
                <a:extLst>
                  <a:ext uri="{0D108BD9-81ED-4DB2-BD59-A6C34878D82A}">
                    <a16:rowId xmlns:a16="http://schemas.microsoft.com/office/drawing/2014/main" val="194590739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Unreadable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unreadable. For example, an online response is unreadable if it only contains repeated/random keystrokes (e.g.,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yyyyyyyyyyy</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av:aeoiahvb;e</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hhrrttuuvv</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p>
                  </a:txBody>
                  <a:tcPr marL="64214" marR="64214" marT="0" marB="0" anchor="ctr"/>
                </a:tc>
                <a:extLst>
                  <a:ext uri="{0D108BD9-81ED-4DB2-BD59-A6C34878D82A}">
                    <a16:rowId xmlns:a16="http://schemas.microsoft.com/office/drawing/2014/main" val="364700310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747407585"/>
                  </a:ext>
                </a:extLst>
              </a:tr>
            </a:tbl>
          </a:graphicData>
        </a:graphic>
      </p:graphicFrame>
      <p:sp>
        <p:nvSpPr>
          <p:cNvPr id="2" name="Slide Number Placeholder 1">
            <a:extLst>
              <a:ext uri="{FF2B5EF4-FFF2-40B4-BE49-F238E27FC236}">
                <a16:creationId xmlns:a16="http://schemas.microsoft.com/office/drawing/2014/main" id="{FA09B412-7D99-4C52-B73D-DFF29DA9E6F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a:ln>
                <a:noFill/>
              </a:ln>
              <a:solidFill>
                <a:srgbClr val="FFFFFF"/>
              </a:solidFill>
              <a:effectLst/>
              <a:uLnTx/>
              <a:uFillTx/>
              <a:latin typeface="Franklin Gothic Medium" panose="020B0603020102020204"/>
              <a:ea typeface="+mn-ea"/>
              <a:cs typeface="+mn-cs"/>
            </a:endParaRPr>
          </a:p>
        </p:txBody>
      </p:sp>
      <p:sp>
        <p:nvSpPr>
          <p:cNvPr id="3" name="Title 2">
            <a:extLst>
              <a:ext uri="{FF2B5EF4-FFF2-40B4-BE49-F238E27FC236}">
                <a16:creationId xmlns:a16="http://schemas.microsoft.com/office/drawing/2014/main" id="{26106D1C-36C6-4D87-853F-E9C74E372547}"/>
              </a:ext>
            </a:extLst>
          </p:cNvPr>
          <p:cNvSpPr>
            <a:spLocks noGrp="1"/>
          </p:cNvSpPr>
          <p:nvPr>
            <p:ph type="title"/>
          </p:nvPr>
        </p:nvSpPr>
        <p:spPr/>
        <p:txBody>
          <a:bodyPr/>
          <a:lstStyle/>
          <a:p>
            <a:r>
              <a:rPr lang="en-US" dirty="0"/>
              <a:t>Condition Codes </a:t>
            </a:r>
          </a:p>
        </p:txBody>
      </p:sp>
    </p:spTree>
    <p:extLst>
      <p:ext uri="{BB962C8B-B14F-4D97-AF65-F5344CB8AC3E}">
        <p14:creationId xmlns:p14="http://schemas.microsoft.com/office/powerpoint/2010/main" val="4184884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144" y="1322615"/>
            <a:ext cx="9441711" cy="2530079"/>
          </a:xfrm>
        </p:spPr>
        <p:txBody>
          <a:bodyPr>
            <a:normAutofit/>
          </a:bodyPr>
          <a:lstStyle/>
          <a:p>
            <a:r>
              <a:rPr lang="en-US" sz="4000" dirty="0">
                <a:latin typeface="+mn-lt"/>
              </a:rPr>
              <a:t>Generate Individual Student Reports (ISRs) and Student Data Files</a:t>
            </a:r>
          </a:p>
        </p:txBody>
      </p:sp>
    </p:spTree>
    <p:extLst>
      <p:ext uri="{BB962C8B-B14F-4D97-AF65-F5344CB8AC3E}">
        <p14:creationId xmlns:p14="http://schemas.microsoft.com/office/powerpoint/2010/main" val="728472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B797D-76B3-4D29-9AB0-8D486F768B5C}"/>
              </a:ext>
            </a:extLst>
          </p:cNvPr>
          <p:cNvPicPr>
            <a:picLocks noChangeAspect="1"/>
          </p:cNvPicPr>
          <p:nvPr/>
        </p:nvPicPr>
        <p:blipFill rotWithShape="1">
          <a:blip r:embed="rId3"/>
          <a:srcRect b="23503"/>
          <a:stretch/>
        </p:blipFill>
        <p:spPr>
          <a:xfrm>
            <a:off x="290085" y="844605"/>
            <a:ext cx="6968358" cy="263011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58D3C64-E39E-4459-9B41-D14B9FEB5673}"/>
              </a:ext>
            </a:extLst>
          </p:cNvPr>
          <p:cNvSpPr>
            <a:spLocks noGrp="1"/>
          </p:cNvSpPr>
          <p:nvPr>
            <p:ph type="title"/>
          </p:nvPr>
        </p:nvSpPr>
        <p:spPr>
          <a:xfrm>
            <a:off x="228600" y="391197"/>
            <a:ext cx="10515600" cy="129396"/>
          </a:xfrm>
        </p:spPr>
        <p:txBody>
          <a:bodyPr>
            <a:noAutofit/>
          </a:bodyPr>
          <a:lstStyle/>
          <a:p>
            <a:r>
              <a:rPr lang="en-US" dirty="0"/>
              <a:t>Student Results Generator</a:t>
            </a:r>
          </a:p>
        </p:txBody>
      </p:sp>
      <p:pic>
        <p:nvPicPr>
          <p:cNvPr id="15" name="Picture 14" descr="A screenshot of a cell phone&#10;&#10;Description automatically generated">
            <a:extLst>
              <a:ext uri="{FF2B5EF4-FFF2-40B4-BE49-F238E27FC236}">
                <a16:creationId xmlns:a16="http://schemas.microsoft.com/office/drawing/2014/main" id="{2E7F6D8B-EA41-4266-A233-A8483690F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343" y="1821361"/>
            <a:ext cx="5947910" cy="40808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Oval 4">
            <a:extLst>
              <a:ext uri="{FF2B5EF4-FFF2-40B4-BE49-F238E27FC236}">
                <a16:creationId xmlns:a16="http://schemas.microsoft.com/office/drawing/2014/main" id="{CF7DAEBB-575D-4069-9BB3-9C553413098E}"/>
              </a:ext>
            </a:extLst>
          </p:cNvPr>
          <p:cNvSpPr/>
          <p:nvPr/>
        </p:nvSpPr>
        <p:spPr>
          <a:xfrm>
            <a:off x="5539324" y="2011774"/>
            <a:ext cx="1113351" cy="3890413"/>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136D5DF1-8443-4140-B0CE-037E7886035E}"/>
              </a:ext>
            </a:extLst>
          </p:cNvPr>
          <p:cNvSpPr/>
          <p:nvPr/>
        </p:nvSpPr>
        <p:spPr>
          <a:xfrm rot="16200000">
            <a:off x="6233132" y="741327"/>
            <a:ext cx="339437" cy="891385"/>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37E592CF-5188-48C5-82A0-347FED55C0FC}"/>
              </a:ext>
            </a:extLst>
          </p:cNvPr>
          <p:cNvSpPr>
            <a:spLocks noGrp="1"/>
          </p:cNvSpPr>
          <p:nvPr>
            <p:ph type="sldNum" sz="quarter" idx="12"/>
          </p:nvPr>
        </p:nvSpPr>
        <p:spPr/>
        <p:txBody>
          <a:bodyPr/>
          <a:lstStyle/>
          <a:p>
            <a:fld id="{33FEC4A0-1AC0-4777-A562-BD2764B61ED5}" type="slidenum">
              <a:rPr lang="en-US" smtClean="0"/>
              <a:t>67</a:t>
            </a:fld>
            <a:endParaRPr lang="en-US"/>
          </a:p>
        </p:txBody>
      </p:sp>
    </p:spTree>
    <p:extLst>
      <p:ext uri="{BB962C8B-B14F-4D97-AF65-F5344CB8AC3E}">
        <p14:creationId xmlns:p14="http://schemas.microsoft.com/office/powerpoint/2010/main" val="33934628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014B-AFBD-46EF-9627-6D79E225EC8B}"/>
              </a:ext>
            </a:extLst>
          </p:cNvPr>
          <p:cNvSpPr>
            <a:spLocks noGrp="1"/>
          </p:cNvSpPr>
          <p:nvPr>
            <p:ph type="title"/>
          </p:nvPr>
        </p:nvSpPr>
        <p:spPr/>
        <p:txBody>
          <a:bodyPr>
            <a:normAutofit/>
          </a:bodyPr>
          <a:lstStyle/>
          <a:p>
            <a:r>
              <a:rPr lang="en-US" dirty="0"/>
              <a:t>Sample ISRs: Simple ISR with Reporting Categories</a:t>
            </a:r>
          </a:p>
        </p:txBody>
      </p:sp>
      <p:pic>
        <p:nvPicPr>
          <p:cNvPr id="6" name="Content Placeholder 5" descr="A screenshot of a cell phone&#10;&#10;Description automatically generated">
            <a:extLst>
              <a:ext uri="{FF2B5EF4-FFF2-40B4-BE49-F238E27FC236}">
                <a16:creationId xmlns:a16="http://schemas.microsoft.com/office/drawing/2014/main" id="{4988C0EA-411F-4057-94D8-8EC51C8B636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0416"/>
          <a:stretch/>
        </p:blipFill>
        <p:spPr>
          <a:xfrm>
            <a:off x="150474" y="713969"/>
            <a:ext cx="6087225" cy="3906075"/>
          </a:xfr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2B62C996-1347-45CA-B0FF-D048D7F600A9}"/>
              </a:ext>
            </a:extLst>
          </p:cNvPr>
          <p:cNvSpPr>
            <a:spLocks noGrp="1"/>
          </p:cNvSpPr>
          <p:nvPr>
            <p:ph type="sldNum" sz="quarter" idx="12"/>
          </p:nvPr>
        </p:nvSpPr>
        <p:spPr/>
        <p:txBody>
          <a:bodyPr/>
          <a:lstStyle/>
          <a:p>
            <a:fld id="{33FEC4A0-1AC0-4777-A562-BD2764B61ED5}" type="slidenum">
              <a:rPr lang="en-US" smtClean="0"/>
              <a:t>68</a:t>
            </a:fld>
            <a:endParaRPr lang="en-US"/>
          </a:p>
        </p:txBody>
      </p:sp>
      <p:pic>
        <p:nvPicPr>
          <p:cNvPr id="12" name="Content Placeholder 5" descr="A screenshot of a cell phon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49612"/>
          <a:stretch/>
        </p:blipFill>
        <p:spPr>
          <a:xfrm>
            <a:off x="5002221" y="2667007"/>
            <a:ext cx="6220950" cy="405658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55772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b="28827"/>
          <a:stretch/>
        </p:blipFill>
        <p:spPr>
          <a:xfrm>
            <a:off x="5934331" y="850295"/>
            <a:ext cx="6073898" cy="559448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6" name="Picture 5" descr="A screenshot of a cell phone&#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b="22093"/>
          <a:stretch/>
        </p:blipFill>
        <p:spPr>
          <a:xfrm>
            <a:off x="274925" y="850295"/>
            <a:ext cx="5548932" cy="559448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ormAutofit/>
          </a:bodyPr>
          <a:lstStyle/>
          <a:p>
            <a:r>
              <a:rPr lang="en-US" dirty="0"/>
              <a:t>Sample ISRs: Detailed ISR with Item-Level Data</a:t>
            </a:r>
          </a:p>
        </p:txBody>
      </p:sp>
      <p:sp>
        <p:nvSpPr>
          <p:cNvPr id="4" name="Slide Number Placeholder 3"/>
          <p:cNvSpPr>
            <a:spLocks noGrp="1"/>
          </p:cNvSpPr>
          <p:nvPr>
            <p:ph type="sldNum" sz="quarter" idx="12"/>
          </p:nvPr>
        </p:nvSpPr>
        <p:spPr/>
        <p:txBody>
          <a:bodyPr/>
          <a:lstStyle/>
          <a:p>
            <a:fld id="{33FEC4A0-1AC0-4777-A562-BD2764B61ED5}" type="slidenum">
              <a:rPr lang="en-US" smtClean="0"/>
              <a:t>69</a:t>
            </a:fld>
            <a:endParaRPr lang="en-US"/>
          </a:p>
        </p:txBody>
      </p:sp>
    </p:spTree>
    <p:extLst>
      <p:ext uri="{BB962C8B-B14F-4D97-AF65-F5344CB8AC3E}">
        <p14:creationId xmlns:p14="http://schemas.microsoft.com/office/powerpoint/2010/main" val="200922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416CE725-2F9F-4608-A89A-0300E3A54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823914"/>
            <a:ext cx="10958948" cy="5123150"/>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BE426BF3-FC57-4CC0-9088-C7393BBB6B17}"/>
              </a:ext>
            </a:extLst>
          </p:cNvPr>
          <p:cNvSpPr>
            <a:spLocks noGrp="1"/>
          </p:cNvSpPr>
          <p:nvPr>
            <p:ph type="title"/>
          </p:nvPr>
        </p:nvSpPr>
        <p:spPr/>
        <p:txBody>
          <a:bodyPr/>
          <a:lstStyle/>
          <a:p>
            <a:r>
              <a:rPr lang="en-US" dirty="0"/>
              <a:t>Performance on Tests Report for a Teacher—Page Layout</a:t>
            </a:r>
          </a:p>
        </p:txBody>
      </p:sp>
      <p:grpSp>
        <p:nvGrpSpPr>
          <p:cNvPr id="5" name="Group 4">
            <a:extLst>
              <a:ext uri="{FF2B5EF4-FFF2-40B4-BE49-F238E27FC236}">
                <a16:creationId xmlns:a16="http://schemas.microsoft.com/office/drawing/2014/main" id="{7BA06BC7-0E81-4FA5-B306-45AB2CAAC58D}"/>
              </a:ext>
            </a:extLst>
          </p:cNvPr>
          <p:cNvGrpSpPr/>
          <p:nvPr/>
        </p:nvGrpSpPr>
        <p:grpSpPr>
          <a:xfrm>
            <a:off x="345745" y="823914"/>
            <a:ext cx="2443021" cy="3469141"/>
            <a:chOff x="826652" y="910936"/>
            <a:chExt cx="2443021" cy="3469141"/>
          </a:xfrm>
        </p:grpSpPr>
        <p:sp>
          <p:nvSpPr>
            <p:cNvPr id="2" name="Oval 1">
              <a:extLst>
                <a:ext uri="{FF2B5EF4-FFF2-40B4-BE49-F238E27FC236}">
                  <a16:creationId xmlns:a16="http://schemas.microsoft.com/office/drawing/2014/main" id="{89F19D37-C700-47EE-8E5A-DEEA40DBF16B}"/>
                </a:ext>
              </a:extLst>
            </p:cNvPr>
            <p:cNvSpPr/>
            <p:nvPr/>
          </p:nvSpPr>
          <p:spPr>
            <a:xfrm>
              <a:off x="1410005" y="910936"/>
              <a:ext cx="1859668" cy="3100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6" name="Arrow: Right 5">
              <a:extLst>
                <a:ext uri="{FF2B5EF4-FFF2-40B4-BE49-F238E27FC236}">
                  <a16:creationId xmlns:a16="http://schemas.microsoft.com/office/drawing/2014/main" id="{72D280CC-89DE-4AEF-BB1C-EE108AA225CE}"/>
                </a:ext>
              </a:extLst>
            </p:cNvPr>
            <p:cNvSpPr/>
            <p:nvPr/>
          </p:nvSpPr>
          <p:spPr>
            <a:xfrm>
              <a:off x="826652" y="4165331"/>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7" name="Arrow: Right 6">
              <a:extLst>
                <a:ext uri="{FF2B5EF4-FFF2-40B4-BE49-F238E27FC236}">
                  <a16:creationId xmlns:a16="http://schemas.microsoft.com/office/drawing/2014/main" id="{777866F0-6529-4B18-BF78-ADF97A9F8B41}"/>
                </a:ext>
              </a:extLst>
            </p:cNvPr>
            <p:cNvSpPr/>
            <p:nvPr/>
          </p:nvSpPr>
          <p:spPr>
            <a:xfrm>
              <a:off x="826652" y="1303208"/>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8" name="Slide Number Placeholder 7">
            <a:extLst>
              <a:ext uri="{FF2B5EF4-FFF2-40B4-BE49-F238E27FC236}">
                <a16:creationId xmlns:a16="http://schemas.microsoft.com/office/drawing/2014/main" id="{74A77858-74B1-43DD-B93E-6475CF480C12}"/>
              </a:ext>
            </a:extLst>
          </p:cNvPr>
          <p:cNvSpPr>
            <a:spLocks noGrp="1"/>
          </p:cNvSpPr>
          <p:nvPr>
            <p:ph type="sldNum" sz="quarter" idx="11"/>
          </p:nvPr>
        </p:nvSpPr>
        <p:spPr/>
        <p:txBody>
          <a:bodyPr/>
          <a:lstStyle/>
          <a:p>
            <a:fld id="{58AE716E-68DD-2249-A7FA-8AEF0B14DF81}" type="slidenum">
              <a:rPr lang="en-US" smtClean="0"/>
              <a:pPr/>
              <a:t>7</a:t>
            </a:fld>
            <a:endParaRPr lang="en-US" dirty="0"/>
          </a:p>
        </p:txBody>
      </p:sp>
      <p:sp>
        <p:nvSpPr>
          <p:cNvPr id="10" name="TextBox 9"/>
          <p:cNvSpPr txBox="1"/>
          <p:nvPr/>
        </p:nvSpPr>
        <p:spPr>
          <a:xfrm>
            <a:off x="0" y="1133923"/>
            <a:ext cx="422694" cy="369332"/>
          </a:xfrm>
          <a:prstGeom prst="rect">
            <a:avLst/>
          </a:prstGeom>
          <a:noFill/>
        </p:spPr>
        <p:txBody>
          <a:bodyPr wrap="square" rtlCol="0">
            <a:spAutoFit/>
          </a:bodyPr>
          <a:lstStyle/>
          <a:p>
            <a:r>
              <a:rPr lang="en-US" b="1" dirty="0">
                <a:solidFill>
                  <a:srgbClr val="FF0000"/>
                </a:solidFill>
              </a:rPr>
              <a:t>1</a:t>
            </a:r>
          </a:p>
        </p:txBody>
      </p:sp>
      <p:sp>
        <p:nvSpPr>
          <p:cNvPr id="11" name="TextBox 10"/>
          <p:cNvSpPr txBox="1"/>
          <p:nvPr/>
        </p:nvSpPr>
        <p:spPr>
          <a:xfrm>
            <a:off x="0" y="4001016"/>
            <a:ext cx="422694"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3602700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5623-497F-4FE9-8096-8A2955DA45C3}"/>
              </a:ext>
            </a:extLst>
          </p:cNvPr>
          <p:cNvSpPr>
            <a:spLocks noGrp="1"/>
          </p:cNvSpPr>
          <p:nvPr>
            <p:ph type="title"/>
          </p:nvPr>
        </p:nvSpPr>
        <p:spPr/>
        <p:txBody>
          <a:bodyPr/>
          <a:lstStyle/>
          <a:p>
            <a:r>
              <a:rPr lang="en-US" dirty="0"/>
              <a:t>Sample Trend ISR (Longitudinal Reports)</a:t>
            </a:r>
          </a:p>
        </p:txBody>
      </p:sp>
      <p:pic>
        <p:nvPicPr>
          <p:cNvPr id="11" name="Content Placeholder 10" descr="A screenshot of a cell phone&#10;&#10;Description automatically generated">
            <a:extLst>
              <a:ext uri="{FF2B5EF4-FFF2-40B4-BE49-F238E27FC236}">
                <a16:creationId xmlns:a16="http://schemas.microsoft.com/office/drawing/2014/main" id="{3532CDCE-768E-43D8-830E-875E2C156BC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8056" y="917837"/>
            <a:ext cx="4012550" cy="5192712"/>
          </a:xfr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7CDE56E-14DB-4DE7-A6C6-923724A58881}"/>
              </a:ext>
            </a:extLst>
          </p:cNvPr>
          <p:cNvSpPr>
            <a:spLocks noGrp="1"/>
          </p:cNvSpPr>
          <p:nvPr>
            <p:ph type="sldNum" sz="quarter" idx="12"/>
          </p:nvPr>
        </p:nvSpPr>
        <p:spPr/>
        <p:txBody>
          <a:bodyPr/>
          <a:lstStyle/>
          <a:p>
            <a:fld id="{33FEC4A0-1AC0-4777-A562-BD2764B61ED5}" type="slidenum">
              <a:rPr lang="en-US" smtClean="0"/>
              <a:t>70</a:t>
            </a:fld>
            <a:endParaRPr lang="en-US"/>
          </a:p>
        </p:txBody>
      </p:sp>
    </p:spTree>
    <p:extLst>
      <p:ext uri="{BB962C8B-B14F-4D97-AF65-F5344CB8AC3E}">
        <p14:creationId xmlns:p14="http://schemas.microsoft.com/office/powerpoint/2010/main" val="1148421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3949F-F15F-4D25-8565-FB7233224C17}"/>
              </a:ext>
            </a:extLst>
          </p:cNvPr>
          <p:cNvPicPr>
            <a:picLocks noChangeAspect="1"/>
          </p:cNvPicPr>
          <p:nvPr/>
        </p:nvPicPr>
        <p:blipFill rotWithShape="1">
          <a:blip r:embed="rId3"/>
          <a:srcRect b="23503"/>
          <a:stretch/>
        </p:blipFill>
        <p:spPr>
          <a:xfrm>
            <a:off x="115536" y="753850"/>
            <a:ext cx="8576255" cy="3236995"/>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6D9CF56-C37A-4A50-859D-0A11A2FF028F}"/>
              </a:ext>
            </a:extLst>
          </p:cNvPr>
          <p:cNvSpPr>
            <a:spLocks noGrp="1"/>
          </p:cNvSpPr>
          <p:nvPr>
            <p:ph type="title"/>
          </p:nvPr>
        </p:nvSpPr>
        <p:spPr/>
        <p:txBody>
          <a:bodyPr/>
          <a:lstStyle/>
          <a:p>
            <a:r>
              <a:rPr lang="en-US" dirty="0"/>
              <a:t>Two Ways to Build an ISR</a:t>
            </a:r>
          </a:p>
        </p:txBody>
      </p:sp>
      <p:sp>
        <p:nvSpPr>
          <p:cNvPr id="8" name="Oval 7">
            <a:extLst>
              <a:ext uri="{FF2B5EF4-FFF2-40B4-BE49-F238E27FC236}">
                <a16:creationId xmlns:a16="http://schemas.microsoft.com/office/drawing/2014/main" id="{1421D2D5-4941-4152-9CE7-C57C2287D0A5}"/>
              </a:ext>
            </a:extLst>
          </p:cNvPr>
          <p:cNvSpPr/>
          <p:nvPr/>
        </p:nvSpPr>
        <p:spPr>
          <a:xfrm rot="16200000">
            <a:off x="7405040" y="679957"/>
            <a:ext cx="454133" cy="1025693"/>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sp>
        <p:nvSpPr>
          <p:cNvPr id="11" name="Rectangle: Rounded Corners 10">
            <a:extLst>
              <a:ext uri="{FF2B5EF4-FFF2-40B4-BE49-F238E27FC236}">
                <a16:creationId xmlns:a16="http://schemas.microsoft.com/office/drawing/2014/main" id="{15E78AC8-30D1-4C21-86AD-82064A0E1611}"/>
              </a:ext>
            </a:extLst>
          </p:cNvPr>
          <p:cNvSpPr/>
          <p:nvPr/>
        </p:nvSpPr>
        <p:spPr>
          <a:xfrm>
            <a:off x="9538638" y="930995"/>
            <a:ext cx="2428146" cy="144135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From Dashboard—Generate ISRs from Scratch</a:t>
            </a:r>
          </a:p>
        </p:txBody>
      </p:sp>
      <p:sp>
        <p:nvSpPr>
          <p:cNvPr id="6" name="Speech Bubble: Oval 5">
            <a:extLst>
              <a:ext uri="{FF2B5EF4-FFF2-40B4-BE49-F238E27FC236}">
                <a16:creationId xmlns:a16="http://schemas.microsoft.com/office/drawing/2014/main" id="{428B9D90-6D09-49B5-BAA4-0D58FA56499B}"/>
              </a:ext>
            </a:extLst>
          </p:cNvPr>
          <p:cNvSpPr/>
          <p:nvPr/>
        </p:nvSpPr>
        <p:spPr>
          <a:xfrm>
            <a:off x="426231" y="4939145"/>
            <a:ext cx="58678" cy="45719"/>
          </a:xfrm>
          <a:prstGeom prst="wedgeEllipse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C755B9E8-AB0F-43E7-B205-4978ECB08EAE}"/>
              </a:ext>
            </a:extLst>
          </p:cNvPr>
          <p:cNvSpPr>
            <a:spLocks noGrp="1"/>
          </p:cNvSpPr>
          <p:nvPr>
            <p:ph type="sldNum" sz="quarter" idx="12"/>
          </p:nvPr>
        </p:nvSpPr>
        <p:spPr/>
        <p:txBody>
          <a:bodyPr/>
          <a:lstStyle/>
          <a:p>
            <a:fld id="{33FEC4A0-1AC0-4777-A562-BD2764B61ED5}" type="slidenum">
              <a:rPr lang="en-US" smtClean="0"/>
              <a:t>71</a:t>
            </a:fld>
            <a:endParaRPr lang="en-US"/>
          </a:p>
        </p:txBody>
      </p:sp>
      <p:pic>
        <p:nvPicPr>
          <p:cNvPr id="13" name="Picture 12" descr="A screenshot of a cell phone&#10;&#10;Description automatically generated">
            <a:extLst>
              <a:ext uri="{FF2B5EF4-FFF2-40B4-BE49-F238E27FC236}">
                <a16:creationId xmlns:a16="http://schemas.microsoft.com/office/drawing/2014/main" id="{A68A2498-6BF3-48DB-A08F-F8AAC007F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91" y="2213316"/>
            <a:ext cx="8763247" cy="43904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5492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04644" y="871168"/>
            <a:ext cx="9082179" cy="415803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Two Ways to Build an ISR</a:t>
            </a:r>
          </a:p>
        </p:txBody>
      </p:sp>
      <p:sp>
        <p:nvSpPr>
          <p:cNvPr id="4" name="Slide Number Placeholder 3"/>
          <p:cNvSpPr>
            <a:spLocks noGrp="1"/>
          </p:cNvSpPr>
          <p:nvPr>
            <p:ph type="sldNum" sz="quarter" idx="12"/>
          </p:nvPr>
        </p:nvSpPr>
        <p:spPr/>
        <p:txBody>
          <a:bodyPr/>
          <a:lstStyle/>
          <a:p>
            <a:fld id="{33FEC4A0-1AC0-4777-A562-BD2764B61ED5}" type="slidenum">
              <a:rPr lang="en-US" smtClean="0"/>
              <a:t>72</a:t>
            </a:fld>
            <a:endParaRPr lang="en-US"/>
          </a:p>
        </p:txBody>
      </p:sp>
      <p:sp>
        <p:nvSpPr>
          <p:cNvPr id="5" name="Content Placeholder 4"/>
          <p:cNvSpPr>
            <a:spLocks noGrp="1"/>
          </p:cNvSpPr>
          <p:nvPr>
            <p:ph idx="1"/>
          </p:nvPr>
        </p:nvSpPr>
        <p:spPr>
          <a:xfrm>
            <a:off x="10156372" y="843823"/>
            <a:ext cx="1870573" cy="1598648"/>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From Test Report—Generate ISRs Using Pre-Populated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E9E">
                  <a:lumMod val="50000"/>
                </a:srgbClr>
              </a:solidFill>
              <a:effectLst/>
              <a:uLnTx/>
              <a:uFillTx/>
              <a:latin typeface="Franklin Gothic Book" panose="020B0503020102020204"/>
              <a:ea typeface="+mn-ea"/>
              <a:cs typeface="+mn-cs"/>
            </a:endParaRPr>
          </a:p>
        </p:txBody>
      </p:sp>
      <p:pic>
        <p:nvPicPr>
          <p:cNvPr id="7" name="Picture 6"/>
          <p:cNvPicPr>
            <a:picLocks noChangeAspect="1"/>
          </p:cNvPicPr>
          <p:nvPr/>
        </p:nvPicPr>
        <p:blipFill rotWithShape="1">
          <a:blip r:embed="rId4"/>
          <a:srcRect b="39736"/>
          <a:stretch/>
        </p:blipFill>
        <p:spPr>
          <a:xfrm>
            <a:off x="170671" y="2583984"/>
            <a:ext cx="11519850" cy="34467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Oval 7"/>
          <p:cNvSpPr/>
          <p:nvPr/>
        </p:nvSpPr>
        <p:spPr>
          <a:xfrm rot="16200000">
            <a:off x="8628926" y="780177"/>
            <a:ext cx="415879" cy="1027927"/>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pic>
        <p:nvPicPr>
          <p:cNvPr id="9" name="Picture 8"/>
          <p:cNvPicPr>
            <a:picLocks noChangeAspect="1"/>
          </p:cNvPicPr>
          <p:nvPr/>
        </p:nvPicPr>
        <p:blipFill>
          <a:blip r:embed="rId5"/>
          <a:stretch>
            <a:fillRect/>
          </a:stretch>
        </p:blipFill>
        <p:spPr>
          <a:xfrm>
            <a:off x="9262456" y="5610672"/>
            <a:ext cx="1448201" cy="278500"/>
          </a:xfrm>
          <a:prstGeom prst="rect">
            <a:avLst/>
          </a:prstGeom>
        </p:spPr>
      </p:pic>
    </p:spTree>
    <p:extLst>
      <p:ext uri="{BB962C8B-B14F-4D97-AF65-F5344CB8AC3E}">
        <p14:creationId xmlns:p14="http://schemas.microsoft.com/office/powerpoint/2010/main" val="86450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AECF-C88D-4F75-BB23-BFDE431A23D2}"/>
              </a:ext>
            </a:extLst>
          </p:cNvPr>
          <p:cNvSpPr>
            <a:spLocks noGrp="1"/>
          </p:cNvSpPr>
          <p:nvPr>
            <p:ph type="title"/>
          </p:nvPr>
        </p:nvSpPr>
        <p:spPr/>
        <p:txBody>
          <a:bodyPr/>
          <a:lstStyle/>
          <a:p>
            <a:r>
              <a:rPr lang="en-US" dirty="0"/>
              <a:t>Student Results Generator – Pre-Populated from Report Page</a:t>
            </a:r>
          </a:p>
        </p:txBody>
      </p:sp>
      <p:sp>
        <p:nvSpPr>
          <p:cNvPr id="5" name="Slide Number Placeholder 4">
            <a:extLst>
              <a:ext uri="{FF2B5EF4-FFF2-40B4-BE49-F238E27FC236}">
                <a16:creationId xmlns:a16="http://schemas.microsoft.com/office/drawing/2014/main" id="{C9A42F8E-39D2-4392-B11E-FE3D74843929}"/>
              </a:ext>
            </a:extLst>
          </p:cNvPr>
          <p:cNvSpPr>
            <a:spLocks noGrp="1"/>
          </p:cNvSpPr>
          <p:nvPr>
            <p:ph type="sldNum" sz="quarter" idx="12"/>
          </p:nvPr>
        </p:nvSpPr>
        <p:spPr/>
        <p:txBody>
          <a:bodyPr/>
          <a:lstStyle/>
          <a:p>
            <a:fld id="{33FEC4A0-1AC0-4777-A562-BD2764B61ED5}" type="slidenum">
              <a:rPr lang="en-US" smtClean="0"/>
              <a:t>73</a:t>
            </a:fld>
            <a:endParaRPr lang="en-US"/>
          </a:p>
        </p:txBody>
      </p:sp>
      <p:pic>
        <p:nvPicPr>
          <p:cNvPr id="7" name="Picture 6" descr="A screenshot of a cell phone&#10;&#10;Description automatically generated">
            <a:extLst>
              <a:ext uri="{FF2B5EF4-FFF2-40B4-BE49-F238E27FC236}">
                <a16:creationId xmlns:a16="http://schemas.microsoft.com/office/drawing/2014/main" id="{15C66D0E-BC22-4CF4-B944-0AFF38201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51" y="1066470"/>
            <a:ext cx="9431066" cy="4725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99321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E0CC-E852-472C-B204-E3900E93555A}"/>
              </a:ext>
            </a:extLst>
          </p:cNvPr>
          <p:cNvSpPr>
            <a:spLocks noGrp="1"/>
          </p:cNvSpPr>
          <p:nvPr>
            <p:ph type="title"/>
          </p:nvPr>
        </p:nvSpPr>
        <p:spPr/>
        <p:txBody>
          <a:bodyPr/>
          <a:lstStyle/>
          <a:p>
            <a:r>
              <a:rPr lang="en-US" dirty="0"/>
              <a:t>Sections #1</a:t>
            </a:r>
          </a:p>
        </p:txBody>
      </p:sp>
      <p:sp>
        <p:nvSpPr>
          <p:cNvPr id="12" name="Rectangle: Rounded Corners 11">
            <a:extLst>
              <a:ext uri="{FF2B5EF4-FFF2-40B4-BE49-F238E27FC236}">
                <a16:creationId xmlns:a16="http://schemas.microsoft.com/office/drawing/2014/main" id="{5F081803-43FF-4EA3-86C9-7E3EE89FD96F}"/>
              </a:ext>
            </a:extLst>
          </p:cNvPr>
          <p:cNvSpPr/>
          <p:nvPr/>
        </p:nvSpPr>
        <p:spPr>
          <a:xfrm>
            <a:off x="4413003" y="792515"/>
            <a:ext cx="2818834"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Select Test Reasons</a:t>
            </a:r>
          </a:p>
        </p:txBody>
      </p:sp>
      <p:sp>
        <p:nvSpPr>
          <p:cNvPr id="4" name="Slide Number Placeholder 3">
            <a:extLst>
              <a:ext uri="{FF2B5EF4-FFF2-40B4-BE49-F238E27FC236}">
                <a16:creationId xmlns:a16="http://schemas.microsoft.com/office/drawing/2014/main" id="{AF889CD3-6E4C-4C36-9BBF-2B9A908314B1}"/>
              </a:ext>
            </a:extLst>
          </p:cNvPr>
          <p:cNvSpPr>
            <a:spLocks noGrp="1"/>
          </p:cNvSpPr>
          <p:nvPr>
            <p:ph type="sldNum" sz="quarter" idx="12"/>
          </p:nvPr>
        </p:nvSpPr>
        <p:spPr/>
        <p:txBody>
          <a:bodyPr/>
          <a:lstStyle/>
          <a:p>
            <a:fld id="{33FEC4A0-1AC0-4777-A562-BD2764B61ED5}" type="slidenum">
              <a:rPr lang="en-US" smtClean="0"/>
              <a:t>74</a:t>
            </a:fld>
            <a:endParaRPr lang="en-US"/>
          </a:p>
        </p:txBody>
      </p:sp>
      <p:pic>
        <p:nvPicPr>
          <p:cNvPr id="5" name="Picture 4" descr="A screenshot of a cell phone&#10;&#10;Description automatically generated">
            <a:extLst>
              <a:ext uri="{FF2B5EF4-FFF2-40B4-BE49-F238E27FC236}">
                <a16:creationId xmlns:a16="http://schemas.microsoft.com/office/drawing/2014/main" id="{1B78C0A6-F9EA-4D2B-BCF8-F07934A4E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022" y="1185866"/>
            <a:ext cx="9930795" cy="49754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2177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#2</a:t>
            </a:r>
          </a:p>
        </p:txBody>
      </p:sp>
      <p:sp>
        <p:nvSpPr>
          <p:cNvPr id="4" name="Slide Number Placeholder 3"/>
          <p:cNvSpPr>
            <a:spLocks noGrp="1"/>
          </p:cNvSpPr>
          <p:nvPr>
            <p:ph type="sldNum" sz="quarter" idx="12"/>
          </p:nvPr>
        </p:nvSpPr>
        <p:spPr/>
        <p:txBody>
          <a:bodyPr/>
          <a:lstStyle/>
          <a:p>
            <a:fld id="{33FEC4A0-1AC0-4777-A562-BD2764B61ED5}" type="slidenum">
              <a:rPr lang="en-US" smtClean="0"/>
              <a:t>75</a:t>
            </a:fld>
            <a:endParaRPr lang="en-US"/>
          </a:p>
        </p:txBody>
      </p:sp>
      <p:sp>
        <p:nvSpPr>
          <p:cNvPr id="5" name="Rectangle: Rounded Corners 4"/>
          <p:cNvSpPr/>
          <p:nvPr/>
        </p:nvSpPr>
        <p:spPr>
          <a:xfrm>
            <a:off x="4579509" y="884053"/>
            <a:ext cx="2709642" cy="37868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Select Assessments</a:t>
            </a:r>
          </a:p>
        </p:txBody>
      </p:sp>
      <p:pic>
        <p:nvPicPr>
          <p:cNvPr id="6" name="Picture 5"/>
          <p:cNvPicPr>
            <a:picLocks noChangeAspect="1"/>
          </p:cNvPicPr>
          <p:nvPr/>
        </p:nvPicPr>
        <p:blipFill rotWithShape="1">
          <a:blip r:embed="rId3"/>
          <a:srcRect l="983" t="329" r="1562"/>
          <a:stretch/>
        </p:blipFill>
        <p:spPr>
          <a:xfrm>
            <a:off x="1692095" y="1459840"/>
            <a:ext cx="8484469" cy="461627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15917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Section #3</a:t>
            </a:r>
          </a:p>
        </p:txBody>
      </p:sp>
      <p:sp>
        <p:nvSpPr>
          <p:cNvPr id="4" name="Slide Number Placeholder 3"/>
          <p:cNvSpPr>
            <a:spLocks noGrp="1"/>
          </p:cNvSpPr>
          <p:nvPr>
            <p:ph type="sldNum" sz="quarter" idx="12"/>
          </p:nvPr>
        </p:nvSpPr>
        <p:spPr/>
        <p:txBody>
          <a:bodyPr/>
          <a:lstStyle/>
          <a:p>
            <a:fld id="{33FEC4A0-1AC0-4777-A562-BD2764B61ED5}" type="slidenum">
              <a:rPr lang="en-US" smtClean="0"/>
              <a:t>76</a:t>
            </a:fld>
            <a:endParaRPr lang="en-US"/>
          </a:p>
        </p:txBody>
      </p:sp>
      <p:pic>
        <p:nvPicPr>
          <p:cNvPr id="5" name="Picture 4"/>
          <p:cNvPicPr>
            <a:picLocks noChangeAspect="1"/>
          </p:cNvPicPr>
          <p:nvPr/>
        </p:nvPicPr>
        <p:blipFill>
          <a:blip r:embed="rId3"/>
          <a:stretch>
            <a:fillRect/>
          </a:stretch>
        </p:blipFill>
        <p:spPr>
          <a:xfrm>
            <a:off x="1752600" y="1308822"/>
            <a:ext cx="8455695" cy="4853974"/>
          </a:xfrm>
          <a:prstGeom prst="rect">
            <a:avLst/>
          </a:prstGeom>
          <a:ln w="12700">
            <a:solidFill>
              <a:schemeClr val="tx1">
                <a:lumMod val="40000"/>
                <a:lumOff val="60000"/>
              </a:schemeClr>
            </a:solidFill>
          </a:ln>
        </p:spPr>
      </p:pic>
      <p:sp>
        <p:nvSpPr>
          <p:cNvPr id="6" name="Rectangle: Rounded Corners 5"/>
          <p:cNvSpPr/>
          <p:nvPr/>
        </p:nvSpPr>
        <p:spPr>
          <a:xfrm>
            <a:off x="4360403" y="874005"/>
            <a:ext cx="2951845"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3. Select Students</a:t>
            </a:r>
          </a:p>
        </p:txBody>
      </p:sp>
    </p:spTree>
    <p:extLst>
      <p:ext uri="{BB962C8B-B14F-4D97-AF65-F5344CB8AC3E}">
        <p14:creationId xmlns:p14="http://schemas.microsoft.com/office/powerpoint/2010/main" val="16114337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5B1A-9647-401A-B844-9C1380A6974F}"/>
              </a:ext>
            </a:extLst>
          </p:cNvPr>
          <p:cNvSpPr>
            <a:spLocks noGrp="1"/>
          </p:cNvSpPr>
          <p:nvPr>
            <p:ph type="title"/>
          </p:nvPr>
        </p:nvSpPr>
        <p:spPr/>
        <p:txBody>
          <a:bodyPr/>
          <a:lstStyle/>
          <a:p>
            <a:r>
              <a:rPr lang="en-US" dirty="0"/>
              <a:t>Fourth Customizing Option</a:t>
            </a:r>
          </a:p>
        </p:txBody>
      </p:sp>
      <p:sp>
        <p:nvSpPr>
          <p:cNvPr id="8" name="Rectangle: Rounded Corners 7">
            <a:extLst>
              <a:ext uri="{FF2B5EF4-FFF2-40B4-BE49-F238E27FC236}">
                <a16:creationId xmlns:a16="http://schemas.microsoft.com/office/drawing/2014/main" id="{BB5CE76A-FED4-410A-B365-304DAF4B04C1}"/>
              </a:ext>
            </a:extLst>
          </p:cNvPr>
          <p:cNvSpPr/>
          <p:nvPr/>
        </p:nvSpPr>
        <p:spPr>
          <a:xfrm>
            <a:off x="4088900" y="952941"/>
            <a:ext cx="3690861"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4. Set Date Range</a:t>
            </a:r>
          </a:p>
        </p:txBody>
      </p:sp>
      <p:sp>
        <p:nvSpPr>
          <p:cNvPr id="4" name="Slide Number Placeholder 3">
            <a:extLst>
              <a:ext uri="{FF2B5EF4-FFF2-40B4-BE49-F238E27FC236}">
                <a16:creationId xmlns:a16="http://schemas.microsoft.com/office/drawing/2014/main" id="{733E175F-824A-4AC8-9EF2-285775C55482}"/>
              </a:ext>
            </a:extLst>
          </p:cNvPr>
          <p:cNvSpPr>
            <a:spLocks noGrp="1"/>
          </p:cNvSpPr>
          <p:nvPr>
            <p:ph type="sldNum" sz="quarter" idx="12"/>
          </p:nvPr>
        </p:nvSpPr>
        <p:spPr/>
        <p:txBody>
          <a:bodyPr/>
          <a:lstStyle/>
          <a:p>
            <a:fld id="{33FEC4A0-1AC0-4777-A562-BD2764B61ED5}" type="slidenum">
              <a:rPr lang="en-US" smtClean="0"/>
              <a:t>77</a:t>
            </a:fld>
            <a:endParaRPr lang="en-US"/>
          </a:p>
        </p:txBody>
      </p:sp>
      <p:pic>
        <p:nvPicPr>
          <p:cNvPr id="9" name="Picture 8" descr="A screenshot of a cell phone&#10;&#10;Description automatically generated">
            <a:extLst>
              <a:ext uri="{FF2B5EF4-FFF2-40B4-BE49-F238E27FC236}">
                <a16:creationId xmlns:a16="http://schemas.microsoft.com/office/drawing/2014/main" id="{87FE349B-E9BE-4FB1-9CB9-C16FCBCF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354" y="1394392"/>
            <a:ext cx="9421540" cy="4725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C56A6BD8-99ED-4F40-9A84-B82779583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771899"/>
            <a:ext cx="7021399" cy="3521349"/>
          </a:xfrm>
          <a:prstGeom prst="rect">
            <a:avLst/>
          </a:prstGeom>
        </p:spPr>
      </p:pic>
      <p:sp>
        <p:nvSpPr>
          <p:cNvPr id="2" name="Title 1">
            <a:extLst>
              <a:ext uri="{FF2B5EF4-FFF2-40B4-BE49-F238E27FC236}">
                <a16:creationId xmlns:a16="http://schemas.microsoft.com/office/drawing/2014/main" id="{8F581912-9335-4BB5-BBF2-F2899CB8D07C}"/>
              </a:ext>
            </a:extLst>
          </p:cNvPr>
          <p:cNvSpPr>
            <a:spLocks noGrp="1"/>
          </p:cNvSpPr>
          <p:nvPr>
            <p:ph type="title"/>
          </p:nvPr>
        </p:nvSpPr>
        <p:spPr/>
        <p:txBody>
          <a:bodyPr/>
          <a:lstStyle/>
          <a:p>
            <a:r>
              <a:rPr lang="en-US" dirty="0"/>
              <a:t>Generate a Student Data File</a:t>
            </a:r>
          </a:p>
        </p:txBody>
      </p:sp>
      <p:pic>
        <p:nvPicPr>
          <p:cNvPr id="10" name="Picture 9">
            <a:extLst>
              <a:ext uri="{FF2B5EF4-FFF2-40B4-BE49-F238E27FC236}">
                <a16:creationId xmlns:a16="http://schemas.microsoft.com/office/drawing/2014/main" id="{AC22F9E3-0AC3-44A5-8473-ACD755E88DBE}"/>
              </a:ext>
            </a:extLst>
          </p:cNvPr>
          <p:cNvPicPr>
            <a:picLocks noChangeAspect="1"/>
          </p:cNvPicPr>
          <p:nvPr/>
        </p:nvPicPr>
        <p:blipFill>
          <a:blip r:embed="rId4"/>
          <a:stretch>
            <a:fillRect/>
          </a:stretch>
        </p:blipFill>
        <p:spPr>
          <a:xfrm>
            <a:off x="426231" y="4390824"/>
            <a:ext cx="11486356" cy="147355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E92A70F6-C7BC-4291-AA5B-DF7126BC5A37}"/>
              </a:ext>
            </a:extLst>
          </p:cNvPr>
          <p:cNvSpPr/>
          <p:nvPr/>
        </p:nvSpPr>
        <p:spPr>
          <a:xfrm rot="16200000">
            <a:off x="6295863" y="1448303"/>
            <a:ext cx="266826" cy="1116002"/>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0F4C6B61-81DA-4AAD-8347-6EB5221AC0B7}"/>
              </a:ext>
            </a:extLst>
          </p:cNvPr>
          <p:cNvSpPr/>
          <p:nvPr/>
        </p:nvSpPr>
        <p:spPr>
          <a:xfrm>
            <a:off x="7592673" y="3429000"/>
            <a:ext cx="4319914" cy="73084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50000"/>
                  </a:schemeClr>
                </a:solidFill>
              </a:rPr>
              <a:t>Student Data File—Excel Worksheet</a:t>
            </a:r>
          </a:p>
        </p:txBody>
      </p:sp>
      <p:sp>
        <p:nvSpPr>
          <p:cNvPr id="4" name="Slide Number Placeholder 3">
            <a:extLst>
              <a:ext uri="{FF2B5EF4-FFF2-40B4-BE49-F238E27FC236}">
                <a16:creationId xmlns:a16="http://schemas.microsoft.com/office/drawing/2014/main" id="{957DB5AE-4BC5-4F50-A485-2D80683B7089}"/>
              </a:ext>
            </a:extLst>
          </p:cNvPr>
          <p:cNvSpPr>
            <a:spLocks noGrp="1"/>
          </p:cNvSpPr>
          <p:nvPr>
            <p:ph type="sldNum" sz="quarter" idx="12"/>
          </p:nvPr>
        </p:nvSpPr>
        <p:spPr/>
        <p:txBody>
          <a:bodyPr/>
          <a:lstStyle/>
          <a:p>
            <a:fld id="{33FEC4A0-1AC0-4777-A562-BD2764B61ED5}" type="slidenum">
              <a:rPr lang="en-US" smtClean="0"/>
              <a:t>78</a:t>
            </a:fld>
            <a:endParaRPr lang="en-US"/>
          </a:p>
        </p:txBody>
      </p:sp>
    </p:spTree>
    <p:extLst>
      <p:ext uri="{BB962C8B-B14F-4D97-AF65-F5344CB8AC3E}">
        <p14:creationId xmlns:p14="http://schemas.microsoft.com/office/powerpoint/2010/main" val="14057567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004" y="1269452"/>
            <a:ext cx="9441711" cy="2530079"/>
          </a:xfrm>
        </p:spPr>
        <p:txBody>
          <a:bodyPr>
            <a:normAutofit/>
          </a:bodyPr>
          <a:lstStyle/>
          <a:p>
            <a:r>
              <a:rPr lang="en-US" sz="4000" dirty="0">
                <a:latin typeface="+mn-lt"/>
              </a:rPr>
              <a:t>Print and Export Any Data You Can View </a:t>
            </a:r>
            <a:br>
              <a:rPr lang="en-US" sz="4000" dirty="0">
                <a:latin typeface="+mn-lt"/>
              </a:rPr>
            </a:br>
            <a:r>
              <a:rPr lang="en-US" sz="4000" dirty="0">
                <a:latin typeface="+mn-lt"/>
              </a:rPr>
              <a:t>in Your Reports</a:t>
            </a:r>
          </a:p>
        </p:txBody>
      </p:sp>
    </p:spTree>
    <p:extLst>
      <p:ext uri="{BB962C8B-B14F-4D97-AF65-F5344CB8AC3E}">
        <p14:creationId xmlns:p14="http://schemas.microsoft.com/office/powerpoint/2010/main" val="114633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8833959-BABF-428F-9EB3-6631DCBB9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31" y="823914"/>
            <a:ext cx="10958948" cy="5123150"/>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42195611-782D-465A-A3BF-2CBE8F9A442B}"/>
              </a:ext>
            </a:extLst>
          </p:cNvPr>
          <p:cNvSpPr>
            <a:spLocks noGrp="1"/>
          </p:cNvSpPr>
          <p:nvPr>
            <p:ph type="title"/>
          </p:nvPr>
        </p:nvSpPr>
        <p:spPr/>
        <p:txBody>
          <a:bodyPr/>
          <a:lstStyle/>
          <a:p>
            <a:r>
              <a:rPr lang="en-US" dirty="0"/>
              <a:t>Performance on Test Report for a Teacher—Sorting Options</a:t>
            </a:r>
          </a:p>
        </p:txBody>
      </p:sp>
      <p:grpSp>
        <p:nvGrpSpPr>
          <p:cNvPr id="2" name="Group 1">
            <a:extLst>
              <a:ext uri="{FF2B5EF4-FFF2-40B4-BE49-F238E27FC236}">
                <a16:creationId xmlns:a16="http://schemas.microsoft.com/office/drawing/2014/main" id="{B268E80D-45A5-40EA-A571-DC20498308F4}"/>
              </a:ext>
            </a:extLst>
          </p:cNvPr>
          <p:cNvGrpSpPr/>
          <p:nvPr/>
        </p:nvGrpSpPr>
        <p:grpSpPr>
          <a:xfrm>
            <a:off x="1070854" y="1948053"/>
            <a:ext cx="10065328" cy="3055966"/>
            <a:chOff x="1243950" y="2245168"/>
            <a:chExt cx="9552659" cy="2900314"/>
          </a:xfrm>
        </p:grpSpPr>
        <p:grpSp>
          <p:nvGrpSpPr>
            <p:cNvPr id="17" name="Group 16">
              <a:extLst>
                <a:ext uri="{FF2B5EF4-FFF2-40B4-BE49-F238E27FC236}">
                  <a16:creationId xmlns:a16="http://schemas.microsoft.com/office/drawing/2014/main" id="{30402AF2-A763-4523-BFC3-5952CC8072B7}"/>
                </a:ext>
              </a:extLst>
            </p:cNvPr>
            <p:cNvGrpSpPr/>
            <p:nvPr/>
          </p:nvGrpSpPr>
          <p:grpSpPr>
            <a:xfrm>
              <a:off x="1243950" y="2245169"/>
              <a:ext cx="9552659" cy="2900313"/>
              <a:chOff x="1298639" y="2258981"/>
              <a:chExt cx="9552659" cy="2900313"/>
            </a:xfrm>
          </p:grpSpPr>
          <p:sp>
            <p:nvSpPr>
              <p:cNvPr id="10" name="Rectangle 9">
                <a:extLst>
                  <a:ext uri="{FF2B5EF4-FFF2-40B4-BE49-F238E27FC236}">
                    <a16:creationId xmlns:a16="http://schemas.microsoft.com/office/drawing/2014/main" id="{08512D48-1C45-4420-8C68-B56D64B51F8A}"/>
                  </a:ext>
                </a:extLst>
              </p:cNvPr>
              <p:cNvSpPr/>
              <p:nvPr/>
            </p:nvSpPr>
            <p:spPr>
              <a:xfrm>
                <a:off x="1298639" y="4927220"/>
                <a:ext cx="9513309" cy="232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1" name="Flowchart: Connector 10">
                <a:extLst>
                  <a:ext uri="{FF2B5EF4-FFF2-40B4-BE49-F238E27FC236}">
                    <a16:creationId xmlns:a16="http://schemas.microsoft.com/office/drawing/2014/main" id="{60C67E87-D535-4D63-86CF-69B6EB45AF4A}"/>
                  </a:ext>
                </a:extLst>
              </p:cNvPr>
              <p:cNvSpPr/>
              <p:nvPr/>
            </p:nvSpPr>
            <p:spPr>
              <a:xfrm>
                <a:off x="6276977" y="2274017"/>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374BFEBF-021B-43D4-9433-D350CAE854A3}"/>
                  </a:ext>
                </a:extLst>
              </p:cNvPr>
              <p:cNvSpPr/>
              <p:nvPr/>
            </p:nvSpPr>
            <p:spPr>
              <a:xfrm>
                <a:off x="7142127" y="2274018"/>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23A28061-9E2E-41D3-999A-E1050D6997EC}"/>
                  </a:ext>
                </a:extLst>
              </p:cNvPr>
              <p:cNvSpPr/>
              <p:nvPr/>
            </p:nvSpPr>
            <p:spPr>
              <a:xfrm>
                <a:off x="8006243" y="2274019"/>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DDA61FCC-39B7-4EDA-A193-FF798ED27DB1}"/>
                  </a:ext>
                </a:extLst>
              </p:cNvPr>
              <p:cNvSpPr/>
              <p:nvPr/>
            </p:nvSpPr>
            <p:spPr>
              <a:xfrm>
                <a:off x="10600659" y="2274020"/>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E9D0E80D-040E-4D11-8AF1-5D2D5AE8D81D}"/>
                  </a:ext>
                </a:extLst>
              </p:cNvPr>
              <p:cNvSpPr/>
              <p:nvPr/>
            </p:nvSpPr>
            <p:spPr>
              <a:xfrm>
                <a:off x="5411828" y="2258981"/>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BE69932E-8557-4B45-9913-2BB3263E8430}"/>
                  </a:ext>
                </a:extLst>
              </p:cNvPr>
              <p:cNvSpPr/>
              <p:nvPr/>
            </p:nvSpPr>
            <p:spPr>
              <a:xfrm>
                <a:off x="4535571" y="2258981"/>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lowchart: Connector 18">
              <a:extLst>
                <a:ext uri="{FF2B5EF4-FFF2-40B4-BE49-F238E27FC236}">
                  <a16:creationId xmlns:a16="http://schemas.microsoft.com/office/drawing/2014/main" id="{B6CBA78E-73E2-48DB-BEF2-82D1594EF628}"/>
                </a:ext>
              </a:extLst>
            </p:cNvPr>
            <p:cNvSpPr/>
            <p:nvPr/>
          </p:nvSpPr>
          <p:spPr>
            <a:xfrm>
              <a:off x="3616249" y="2245168"/>
              <a:ext cx="250639" cy="232074"/>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D6C40105-A9D6-41C3-A217-DA5196632BD6}"/>
              </a:ext>
            </a:extLst>
          </p:cNvPr>
          <p:cNvSpPr>
            <a:spLocks noGrp="1"/>
          </p:cNvSpPr>
          <p:nvPr>
            <p:ph type="sldNum" sz="quarter" idx="11"/>
          </p:nvPr>
        </p:nvSpPr>
        <p:spPr/>
        <p:txBody>
          <a:bodyPr/>
          <a:lstStyle/>
          <a:p>
            <a:fld id="{58AE716E-68DD-2249-A7FA-8AEF0B14DF81}" type="slidenum">
              <a:rPr lang="en-US" smtClean="0"/>
              <a:pPr/>
              <a:t>8</a:t>
            </a:fld>
            <a:endParaRPr lang="en-US" dirty="0"/>
          </a:p>
        </p:txBody>
      </p:sp>
    </p:spTree>
    <p:extLst>
      <p:ext uri="{BB962C8B-B14F-4D97-AF65-F5344CB8AC3E}">
        <p14:creationId xmlns:p14="http://schemas.microsoft.com/office/powerpoint/2010/main" val="746385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4D7C93C7-C5B3-4E1C-9FA3-716AC2438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57" y="1474659"/>
            <a:ext cx="4737151" cy="213062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Autofit/>
          </a:bodyPr>
          <a:lstStyle/>
          <a:p>
            <a:r>
              <a:rPr lang="en-US" sz="3600" dirty="0"/>
              <a:t>Print or Export Data You Can View</a:t>
            </a:r>
          </a:p>
        </p:txBody>
      </p:sp>
      <p:sp>
        <p:nvSpPr>
          <p:cNvPr id="11" name="Flowchart: Connector 10">
            <a:extLst>
              <a:ext uri="{FF2B5EF4-FFF2-40B4-BE49-F238E27FC236}">
                <a16:creationId xmlns:a16="http://schemas.microsoft.com/office/drawing/2014/main" id="{80F8B744-FB02-489D-9B18-289B8C29A954}"/>
              </a:ext>
            </a:extLst>
          </p:cNvPr>
          <p:cNvSpPr/>
          <p:nvPr/>
        </p:nvSpPr>
        <p:spPr>
          <a:xfrm>
            <a:off x="4675886" y="1590885"/>
            <a:ext cx="397422" cy="29062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E626E04-5C39-4CC0-AF76-0337E85E2674}"/>
              </a:ext>
            </a:extLst>
          </p:cNvPr>
          <p:cNvSpPr/>
          <p:nvPr/>
        </p:nvSpPr>
        <p:spPr>
          <a:xfrm>
            <a:off x="336157" y="971422"/>
            <a:ext cx="3062689" cy="400922"/>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From a Dashboard: Print</a:t>
            </a:r>
          </a:p>
        </p:txBody>
      </p:sp>
      <p:sp>
        <p:nvSpPr>
          <p:cNvPr id="17" name="Rectangle: Rounded Corners 16">
            <a:extLst>
              <a:ext uri="{FF2B5EF4-FFF2-40B4-BE49-F238E27FC236}">
                <a16:creationId xmlns:a16="http://schemas.microsoft.com/office/drawing/2014/main" id="{E3088E0C-438A-4E0D-81BF-F4BC85ED1A7D}"/>
              </a:ext>
            </a:extLst>
          </p:cNvPr>
          <p:cNvSpPr/>
          <p:nvPr/>
        </p:nvSpPr>
        <p:spPr>
          <a:xfrm>
            <a:off x="5444663" y="2342624"/>
            <a:ext cx="5973256" cy="39469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From the Performance on Tests Report: Print &amp; Export</a:t>
            </a:r>
          </a:p>
        </p:txBody>
      </p:sp>
      <p:sp>
        <p:nvSpPr>
          <p:cNvPr id="2" name="Slide Number Placeholder 1">
            <a:extLst>
              <a:ext uri="{FF2B5EF4-FFF2-40B4-BE49-F238E27FC236}">
                <a16:creationId xmlns:a16="http://schemas.microsoft.com/office/drawing/2014/main" id="{72FDEB34-2387-4CB0-89D0-8EA1E1DBC1D2}"/>
              </a:ext>
            </a:extLst>
          </p:cNvPr>
          <p:cNvSpPr>
            <a:spLocks noGrp="1"/>
          </p:cNvSpPr>
          <p:nvPr>
            <p:ph type="sldNum" sz="quarter" idx="10"/>
          </p:nvPr>
        </p:nvSpPr>
        <p:spPr/>
        <p:txBody>
          <a:bodyPr/>
          <a:lstStyle/>
          <a:p>
            <a:pPr algn="r"/>
            <a:fld id="{F3477EC8-074D-41C4-94AE-E9EA7CEEA348}" type="slidenum">
              <a:rPr lang="en-US" smtClean="0"/>
              <a:pPr algn="r"/>
              <a:t>80</a:t>
            </a:fld>
            <a:endParaRPr lang="en-US" dirty="0"/>
          </a:p>
        </p:txBody>
      </p:sp>
      <p:pic>
        <p:nvPicPr>
          <p:cNvPr id="18" name="Picture 17" descr="A screenshot of a computer&#10;&#10;Description automatically generated">
            <a:extLst>
              <a:ext uri="{FF2B5EF4-FFF2-40B4-BE49-F238E27FC236}">
                <a16:creationId xmlns:a16="http://schemas.microsoft.com/office/drawing/2014/main" id="{BD30C048-27B2-4682-B07C-D103258C7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172" y="2956514"/>
            <a:ext cx="8326106" cy="3203346"/>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62B4774-E93C-4AEA-8BE2-B64E5BC75464}"/>
              </a:ext>
            </a:extLst>
          </p:cNvPr>
          <p:cNvSpPr/>
          <p:nvPr/>
        </p:nvSpPr>
        <p:spPr>
          <a:xfrm>
            <a:off x="5279095" y="3989892"/>
            <a:ext cx="346042" cy="80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F01A7F09-60B6-43ED-8E59-1C43D58B9EF5}"/>
              </a:ext>
            </a:extLst>
          </p:cNvPr>
          <p:cNvSpPr/>
          <p:nvPr/>
        </p:nvSpPr>
        <p:spPr>
          <a:xfrm>
            <a:off x="11204837" y="3254003"/>
            <a:ext cx="531013" cy="34053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655702"/>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59A9D-D094-41FB-B0A9-546BA50DC8B0}"/>
              </a:ext>
            </a:extLst>
          </p:cNvPr>
          <p:cNvPicPr>
            <a:picLocks noChangeAspect="1"/>
          </p:cNvPicPr>
          <p:nvPr/>
        </p:nvPicPr>
        <p:blipFill>
          <a:blip r:embed="rId3"/>
          <a:stretch>
            <a:fillRect/>
          </a:stretch>
        </p:blipFill>
        <p:spPr>
          <a:xfrm>
            <a:off x="1188130" y="750481"/>
            <a:ext cx="9492402" cy="53570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noAutofit/>
          </a:bodyPr>
          <a:lstStyle/>
          <a:p>
            <a:r>
              <a:rPr lang="en-US" sz="4000" dirty="0"/>
              <a:t>Choices Available From the Print Button</a:t>
            </a:r>
          </a:p>
        </p:txBody>
      </p:sp>
      <p:grpSp>
        <p:nvGrpSpPr>
          <p:cNvPr id="5" name="Group 4">
            <a:extLst>
              <a:ext uri="{FF2B5EF4-FFF2-40B4-BE49-F238E27FC236}">
                <a16:creationId xmlns:a16="http://schemas.microsoft.com/office/drawing/2014/main" id="{EC1102B4-0B25-47E6-A288-38636B82B456}"/>
              </a:ext>
            </a:extLst>
          </p:cNvPr>
          <p:cNvGrpSpPr/>
          <p:nvPr/>
        </p:nvGrpSpPr>
        <p:grpSpPr>
          <a:xfrm>
            <a:off x="615180" y="750480"/>
            <a:ext cx="9895982" cy="5357037"/>
            <a:chOff x="807646" y="701053"/>
            <a:chExt cx="9895982" cy="5357037"/>
          </a:xfrm>
        </p:grpSpPr>
        <p:sp>
          <p:nvSpPr>
            <p:cNvPr id="8" name="Rectangle 7">
              <a:extLst>
                <a:ext uri="{FF2B5EF4-FFF2-40B4-BE49-F238E27FC236}">
                  <a16:creationId xmlns:a16="http://schemas.microsoft.com/office/drawing/2014/main" id="{79255666-A658-4479-9BBF-F5FB323F84AC}"/>
                </a:ext>
              </a:extLst>
            </p:cNvPr>
            <p:cNvSpPr/>
            <p:nvPr/>
          </p:nvSpPr>
          <p:spPr>
            <a:xfrm>
              <a:off x="1380596" y="701053"/>
              <a:ext cx="1572825" cy="5357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C8A9FC96-233E-4222-8DF6-790643111942}"/>
                </a:ext>
              </a:extLst>
            </p:cNvPr>
            <p:cNvSpPr/>
            <p:nvPr/>
          </p:nvSpPr>
          <p:spPr>
            <a:xfrm>
              <a:off x="807646" y="4009610"/>
              <a:ext cx="673100" cy="342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F13010-C599-4C96-B6F4-DFD732338535}"/>
                </a:ext>
              </a:extLst>
            </p:cNvPr>
            <p:cNvSpPr/>
            <p:nvPr/>
          </p:nvSpPr>
          <p:spPr>
            <a:xfrm>
              <a:off x="5098092" y="967179"/>
              <a:ext cx="5605536" cy="4215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Slide Number Placeholder 6">
            <a:extLst>
              <a:ext uri="{FF2B5EF4-FFF2-40B4-BE49-F238E27FC236}">
                <a16:creationId xmlns:a16="http://schemas.microsoft.com/office/drawing/2014/main" id="{BED0E41D-A7C0-45E4-BCE7-E34E0A2E4621}"/>
              </a:ext>
            </a:extLst>
          </p:cNvPr>
          <p:cNvSpPr>
            <a:spLocks noGrp="1"/>
          </p:cNvSpPr>
          <p:nvPr>
            <p:ph type="sldNum" sz="quarter" idx="10"/>
          </p:nvPr>
        </p:nvSpPr>
        <p:spPr/>
        <p:txBody>
          <a:bodyPr/>
          <a:lstStyle/>
          <a:p>
            <a:pPr algn="r"/>
            <a:fld id="{F3477EC8-074D-41C4-94AE-E9EA7CEEA348}" type="slidenum">
              <a:rPr lang="en-US" smtClean="0"/>
              <a:pPr algn="r"/>
              <a:t>81</a:t>
            </a:fld>
            <a:endParaRPr lang="en-US" dirty="0"/>
          </a:p>
        </p:txBody>
      </p:sp>
      <p:pic>
        <p:nvPicPr>
          <p:cNvPr id="10" name="Picture 9"/>
          <p:cNvPicPr>
            <a:picLocks noChangeAspect="1"/>
          </p:cNvPicPr>
          <p:nvPr/>
        </p:nvPicPr>
        <p:blipFill rotWithShape="1">
          <a:blip r:embed="rId4"/>
          <a:srcRect l="-1" t="33419" r="24606" b="37357"/>
          <a:stretch/>
        </p:blipFill>
        <p:spPr>
          <a:xfrm>
            <a:off x="5216011" y="2057707"/>
            <a:ext cx="475436" cy="203356"/>
          </a:xfrm>
          <a:prstGeom prst="rect">
            <a:avLst/>
          </a:prstGeom>
        </p:spPr>
      </p:pic>
      <p:pic>
        <p:nvPicPr>
          <p:cNvPr id="11" name="Picture 10"/>
          <p:cNvPicPr>
            <a:picLocks noChangeAspect="1"/>
          </p:cNvPicPr>
          <p:nvPr/>
        </p:nvPicPr>
        <p:blipFill rotWithShape="1">
          <a:blip r:embed="rId4"/>
          <a:srcRect t="33419" r="36910" b="40018"/>
          <a:stretch/>
        </p:blipFill>
        <p:spPr>
          <a:xfrm>
            <a:off x="5216011" y="4309516"/>
            <a:ext cx="397852" cy="184841"/>
          </a:xfrm>
          <a:prstGeom prst="rect">
            <a:avLst/>
          </a:prstGeom>
        </p:spPr>
      </p:pic>
    </p:spTree>
    <p:extLst>
      <p:ext uri="{BB962C8B-B14F-4D97-AF65-F5344CB8AC3E}">
        <p14:creationId xmlns:p14="http://schemas.microsoft.com/office/powerpoint/2010/main" val="417837295"/>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Use the Inbox</a:t>
            </a:r>
          </a:p>
        </p:txBody>
      </p:sp>
      <p:grpSp>
        <p:nvGrpSpPr>
          <p:cNvPr id="4" name="Group 3">
            <a:extLst>
              <a:ext uri="{FF2B5EF4-FFF2-40B4-BE49-F238E27FC236}">
                <a16:creationId xmlns:a16="http://schemas.microsoft.com/office/drawing/2014/main" id="{FDB53AD8-7D97-4060-A90A-032E71164918}"/>
              </a:ext>
            </a:extLst>
          </p:cNvPr>
          <p:cNvGrpSpPr/>
          <p:nvPr/>
        </p:nvGrpSpPr>
        <p:grpSpPr>
          <a:xfrm>
            <a:off x="527791" y="841369"/>
            <a:ext cx="10972800" cy="488197"/>
            <a:chOff x="513831" y="841369"/>
            <a:chExt cx="10972800" cy="488197"/>
          </a:xfrm>
        </p:grpSpPr>
        <p:grpSp>
          <p:nvGrpSpPr>
            <p:cNvPr id="19" name="Group 18">
              <a:extLst>
                <a:ext uri="{FF2B5EF4-FFF2-40B4-BE49-F238E27FC236}">
                  <a16:creationId xmlns:a16="http://schemas.microsoft.com/office/drawing/2014/main" id="{A217E920-EAC3-4934-A1B1-07DEA03099BB}"/>
                </a:ext>
              </a:extLst>
            </p:cNvPr>
            <p:cNvGrpSpPr/>
            <p:nvPr/>
          </p:nvGrpSpPr>
          <p:grpSpPr>
            <a:xfrm>
              <a:off x="513831" y="841369"/>
              <a:ext cx="10972800" cy="488197"/>
              <a:chOff x="469631" y="1315137"/>
              <a:chExt cx="10972800" cy="488197"/>
            </a:xfrm>
          </p:grpSpPr>
          <p:pic>
            <p:nvPicPr>
              <p:cNvPr id="20" name="Picture 19" descr="A screenshot of a cell phone&#10;&#10;Description automatically generated">
                <a:extLst>
                  <a:ext uri="{FF2B5EF4-FFF2-40B4-BE49-F238E27FC236}">
                    <a16:creationId xmlns:a16="http://schemas.microsoft.com/office/drawing/2014/main" id="{E0FE1FA0-A1A3-4528-9B72-5A9A3DCB0EA2}"/>
                  </a:ext>
                </a:extLst>
              </p:cNvPr>
              <p:cNvPicPr>
                <a:picLocks noChangeAspect="1"/>
              </p:cNvPicPr>
              <p:nvPr/>
            </p:nvPicPr>
            <p:blipFill rotWithShape="1">
              <a:blip r:embed="rId3">
                <a:extLst>
                  <a:ext uri="{28A0092B-C50C-407E-A947-70E740481C1C}">
                    <a14:useLocalDpi xmlns:a14="http://schemas.microsoft.com/office/drawing/2010/main" val="0"/>
                  </a:ext>
                </a:extLst>
              </a:blip>
              <a:srcRect b="92881"/>
              <a:stretch/>
            </p:blipFill>
            <p:spPr>
              <a:xfrm>
                <a:off x="469631" y="1315137"/>
                <a:ext cx="10972800" cy="488197"/>
              </a:xfrm>
              <a:prstGeom prst="rect">
                <a:avLst/>
              </a:prstGeom>
            </p:spPr>
          </p:pic>
          <p:sp>
            <p:nvSpPr>
              <p:cNvPr id="27" name="Oval 26">
                <a:extLst>
                  <a:ext uri="{FF2B5EF4-FFF2-40B4-BE49-F238E27FC236}">
                    <a16:creationId xmlns:a16="http://schemas.microsoft.com/office/drawing/2014/main" id="{012654F3-3545-467F-B75C-9748260ECD11}"/>
                  </a:ext>
                </a:extLst>
              </p:cNvPr>
              <p:cNvSpPr/>
              <p:nvPr/>
            </p:nvSpPr>
            <p:spPr>
              <a:xfrm>
                <a:off x="8644919" y="1496686"/>
                <a:ext cx="619932" cy="306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8" name="Rectangle 17">
              <a:extLst>
                <a:ext uri="{FF2B5EF4-FFF2-40B4-BE49-F238E27FC236}">
                  <a16:creationId xmlns:a16="http://schemas.microsoft.com/office/drawing/2014/main" id="{90332BD9-E6F8-4DA1-A51F-67F60BEFDCFE}"/>
                </a:ext>
              </a:extLst>
            </p:cNvPr>
            <p:cNvSpPr/>
            <p:nvPr/>
          </p:nvSpPr>
          <p:spPr>
            <a:xfrm>
              <a:off x="589272" y="881780"/>
              <a:ext cx="1288389" cy="353076"/>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7F994AB-3E7F-4EE4-85A9-6A270BCF67C2}"/>
              </a:ext>
            </a:extLst>
          </p:cNvPr>
          <p:cNvGrpSpPr/>
          <p:nvPr/>
        </p:nvGrpSpPr>
        <p:grpSpPr>
          <a:xfrm>
            <a:off x="527791" y="1369977"/>
            <a:ext cx="10972800" cy="3457375"/>
            <a:chOff x="527791" y="1369977"/>
            <a:chExt cx="10972800" cy="3457375"/>
          </a:xfrm>
        </p:grpSpPr>
        <p:pic>
          <p:nvPicPr>
            <p:cNvPr id="28" name="Picture 27">
              <a:extLst>
                <a:ext uri="{FF2B5EF4-FFF2-40B4-BE49-F238E27FC236}">
                  <a16:creationId xmlns:a16="http://schemas.microsoft.com/office/drawing/2014/main" id="{39B31018-A85D-430A-B6DA-015FFCDE57FD}"/>
                </a:ext>
              </a:extLst>
            </p:cNvPr>
            <p:cNvPicPr>
              <a:picLocks noChangeAspect="1"/>
            </p:cNvPicPr>
            <p:nvPr/>
          </p:nvPicPr>
          <p:blipFill>
            <a:blip r:embed="rId4"/>
            <a:stretch>
              <a:fillRect/>
            </a:stretch>
          </p:blipFill>
          <p:spPr>
            <a:xfrm>
              <a:off x="527791" y="1587326"/>
              <a:ext cx="10972800" cy="32400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8A538F86-4171-4490-9E13-359C6EBD7A2D}"/>
                </a:ext>
              </a:extLst>
            </p:cNvPr>
            <p:cNvGrpSpPr/>
            <p:nvPr/>
          </p:nvGrpSpPr>
          <p:grpSpPr>
            <a:xfrm>
              <a:off x="582292" y="1369977"/>
              <a:ext cx="8513683" cy="1675464"/>
              <a:chOff x="740165" y="1245005"/>
              <a:chExt cx="8513683" cy="1675464"/>
            </a:xfrm>
          </p:grpSpPr>
          <p:grpSp>
            <p:nvGrpSpPr>
              <p:cNvPr id="11" name="Group 10">
                <a:extLst>
                  <a:ext uri="{FF2B5EF4-FFF2-40B4-BE49-F238E27FC236}">
                    <a16:creationId xmlns:a16="http://schemas.microsoft.com/office/drawing/2014/main" id="{C3D42425-E5CF-4101-B980-9D1FE173C50A}"/>
                  </a:ext>
                </a:extLst>
              </p:cNvPr>
              <p:cNvGrpSpPr/>
              <p:nvPr/>
            </p:nvGrpSpPr>
            <p:grpSpPr>
              <a:xfrm>
                <a:off x="740165" y="1245005"/>
                <a:ext cx="8513683" cy="1675464"/>
                <a:chOff x="740165" y="1245005"/>
                <a:chExt cx="8513683" cy="1675464"/>
              </a:xfrm>
            </p:grpSpPr>
            <p:sp>
              <p:nvSpPr>
                <p:cNvPr id="21" name="Arrow: Down 20">
                  <a:extLst>
                    <a:ext uri="{FF2B5EF4-FFF2-40B4-BE49-F238E27FC236}">
                      <a16:creationId xmlns:a16="http://schemas.microsoft.com/office/drawing/2014/main" id="{D0396588-45A2-42AB-A7D7-CFF7214D2BD5}"/>
                    </a:ext>
                  </a:extLst>
                </p:cNvPr>
                <p:cNvSpPr/>
                <p:nvPr/>
              </p:nvSpPr>
              <p:spPr>
                <a:xfrm>
                  <a:off x="9001185" y="1245005"/>
                  <a:ext cx="252663" cy="6256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9657D39A-E1F5-4ACC-9D6B-BE88DEF60710}"/>
                    </a:ext>
                  </a:extLst>
                </p:cNvPr>
                <p:cNvSpPr/>
                <p:nvPr/>
              </p:nvSpPr>
              <p:spPr>
                <a:xfrm>
                  <a:off x="740165" y="2174512"/>
                  <a:ext cx="871853" cy="7459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extLst>
                  <a:ext uri="{FF2B5EF4-FFF2-40B4-BE49-F238E27FC236}">
                    <a16:creationId xmlns:a16="http://schemas.microsoft.com/office/drawing/2014/main" id="{306AC3CF-A997-4D1A-AD0C-41025D5941E3}"/>
                  </a:ext>
                </a:extLst>
              </p:cNvPr>
              <p:cNvSpPr/>
              <p:nvPr/>
            </p:nvSpPr>
            <p:spPr>
              <a:xfrm>
                <a:off x="2954684" y="2237867"/>
                <a:ext cx="890337" cy="3509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Rounded Corners 28">
              <a:extLst>
                <a:ext uri="{FF2B5EF4-FFF2-40B4-BE49-F238E27FC236}">
                  <a16:creationId xmlns:a16="http://schemas.microsoft.com/office/drawing/2014/main" id="{869846A0-09FB-4D3D-9BAB-939024745B99}"/>
                </a:ext>
              </a:extLst>
            </p:cNvPr>
            <p:cNvSpPr/>
            <p:nvPr/>
          </p:nvSpPr>
          <p:spPr>
            <a:xfrm>
              <a:off x="10055006" y="4087919"/>
              <a:ext cx="519925" cy="2886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93EC28C0-5E68-4B53-A593-AE4EC7612226}"/>
                </a:ext>
              </a:extLst>
            </p:cNvPr>
            <p:cNvSpPr/>
            <p:nvPr/>
          </p:nvSpPr>
          <p:spPr>
            <a:xfrm>
              <a:off x="9760677" y="2422113"/>
              <a:ext cx="1681754" cy="4258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E9D8F54C-5CB3-4D75-BE6F-B4876827B9C2}"/>
              </a:ext>
            </a:extLst>
          </p:cNvPr>
          <p:cNvSpPr>
            <a:spLocks noGrp="1"/>
          </p:cNvSpPr>
          <p:nvPr>
            <p:ph type="sldNum" sz="quarter" idx="10"/>
          </p:nvPr>
        </p:nvSpPr>
        <p:spPr/>
        <p:txBody>
          <a:bodyPr/>
          <a:lstStyle/>
          <a:p>
            <a:pPr algn="r"/>
            <a:fld id="{F3477EC8-074D-41C4-94AE-E9EA7CEEA348}" type="slidenum">
              <a:rPr lang="en-US" smtClean="0"/>
              <a:pPr algn="r"/>
              <a:t>82</a:t>
            </a:fld>
            <a:endParaRPr lang="en-US" dirty="0"/>
          </a:p>
        </p:txBody>
      </p:sp>
    </p:spTree>
    <p:extLst>
      <p:ext uri="{BB962C8B-B14F-4D97-AF65-F5344CB8AC3E}">
        <p14:creationId xmlns:p14="http://schemas.microsoft.com/office/powerpoint/2010/main" val="3797327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BDEFEA3A-D865-4258-A23E-1C603D5F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00" y="896645"/>
            <a:ext cx="8555296" cy="33921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3" name="Title 2"/>
          <p:cNvSpPr>
            <a:spLocks noGrp="1"/>
          </p:cNvSpPr>
          <p:nvPr>
            <p:ph type="title"/>
          </p:nvPr>
        </p:nvSpPr>
        <p:spPr>
          <a:xfrm>
            <a:off x="341170" y="99667"/>
            <a:ext cx="11016200" cy="518012"/>
          </a:xfrm>
        </p:spPr>
        <p:txBody>
          <a:bodyPr>
            <a:noAutofit/>
          </a:bodyPr>
          <a:lstStyle/>
          <a:p>
            <a:r>
              <a:rPr lang="en-US" sz="4000" dirty="0"/>
              <a:t>Choices Available From the Export Button</a:t>
            </a:r>
          </a:p>
        </p:txBody>
      </p:sp>
      <p:sp>
        <p:nvSpPr>
          <p:cNvPr id="8" name="Arrow: Right 7">
            <a:extLst>
              <a:ext uri="{FF2B5EF4-FFF2-40B4-BE49-F238E27FC236}">
                <a16:creationId xmlns:a16="http://schemas.microsoft.com/office/drawing/2014/main" id="{6EEC30B2-43DF-4F44-926B-D4701C23D683}"/>
              </a:ext>
            </a:extLst>
          </p:cNvPr>
          <p:cNvSpPr/>
          <p:nvPr/>
        </p:nvSpPr>
        <p:spPr>
          <a:xfrm>
            <a:off x="6078850" y="3766699"/>
            <a:ext cx="418214" cy="2232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5E70DA35-124B-4E6E-88B5-126356F51595}"/>
              </a:ext>
            </a:extLst>
          </p:cNvPr>
          <p:cNvSpPr/>
          <p:nvPr/>
        </p:nvSpPr>
        <p:spPr>
          <a:xfrm>
            <a:off x="3362896" y="3766698"/>
            <a:ext cx="418214" cy="22328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121ABC92-54D8-4A2E-9D56-2F76A9AB5B45}"/>
              </a:ext>
            </a:extLst>
          </p:cNvPr>
          <p:cNvSpPr>
            <a:spLocks noGrp="1"/>
          </p:cNvSpPr>
          <p:nvPr>
            <p:ph type="sldNum" sz="quarter" idx="10"/>
          </p:nvPr>
        </p:nvSpPr>
        <p:spPr/>
        <p:txBody>
          <a:bodyPr/>
          <a:lstStyle/>
          <a:p>
            <a:pPr algn="r"/>
            <a:fld id="{F3477EC8-074D-41C4-94AE-E9EA7CEEA348}" type="slidenum">
              <a:rPr lang="en-US" smtClean="0"/>
              <a:pPr algn="r"/>
              <a:t>83</a:t>
            </a:fld>
            <a:endParaRPr lang="en-US" dirty="0"/>
          </a:p>
        </p:txBody>
      </p:sp>
      <p:pic>
        <p:nvPicPr>
          <p:cNvPr id="14" name="Picture 13" descr="Graphical user interface, text&#10;&#10;Description automatically generated">
            <a:extLst>
              <a:ext uri="{FF2B5EF4-FFF2-40B4-BE49-F238E27FC236}">
                <a16:creationId xmlns:a16="http://schemas.microsoft.com/office/drawing/2014/main" id="{E9ED0077-7E43-452F-87F1-A82EEB81D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636" y="3229657"/>
            <a:ext cx="4870700" cy="246392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BC3FA13E-C750-41A5-9EE5-7F9E38259C52}"/>
              </a:ext>
            </a:extLst>
          </p:cNvPr>
          <p:cNvSpPr/>
          <p:nvPr/>
        </p:nvSpPr>
        <p:spPr>
          <a:xfrm>
            <a:off x="7805736" y="4893814"/>
            <a:ext cx="3238500" cy="6858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3088483"/>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DB3350-1289-4907-8C8C-A46A01B89B11}"/>
              </a:ext>
            </a:extLst>
          </p:cNvPr>
          <p:cNvSpPr>
            <a:spLocks noGrp="1"/>
          </p:cNvSpPr>
          <p:nvPr>
            <p:ph idx="1"/>
          </p:nvPr>
        </p:nvSpPr>
        <p:spPr>
          <a:xfrm>
            <a:off x="612867" y="776173"/>
            <a:ext cx="10966265" cy="4285487"/>
          </a:xfrm>
        </p:spPr>
        <p:txBody>
          <a:bodyPr>
            <a:noAutofit/>
          </a:bodyPr>
          <a:lstStyle/>
          <a:p>
            <a:pPr marL="0" indent="0" eaLnBrk="1" fontAlgn="auto" hangingPunct="1">
              <a:buNone/>
              <a:defRPr/>
            </a:pPr>
            <a:r>
              <a:rPr lang="en-US" sz="1800" dirty="0">
                <a:solidFill>
                  <a:schemeClr val="tx1">
                    <a:lumMod val="50000"/>
                  </a:schemeClr>
                </a:solidFill>
              </a:rPr>
              <a:t>You can contact the HSAP Help Desk for assistance with any technical issues you encounter.</a:t>
            </a:r>
          </a:p>
          <a:p>
            <a:pPr marL="0" indent="0" eaLnBrk="1" fontAlgn="auto" hangingPunct="1">
              <a:buNone/>
              <a:defRPr/>
            </a:pPr>
            <a:r>
              <a:rPr lang="en-US" sz="1800" dirty="0">
                <a:solidFill>
                  <a:schemeClr val="tx1">
                    <a:lumMod val="50000"/>
                  </a:schemeClr>
                </a:solidFill>
              </a:rPr>
              <a:t>When contacting the HSAP Help Desk, please be ready to provide:</a:t>
            </a:r>
          </a:p>
          <a:p>
            <a:pPr eaLnBrk="1" fontAlgn="auto" hangingPunct="1">
              <a:defRPr/>
            </a:pPr>
            <a:r>
              <a:rPr lang="en-US" sz="1800" dirty="0">
                <a:solidFill>
                  <a:schemeClr val="tx1">
                    <a:lumMod val="50000"/>
                  </a:schemeClr>
                </a:solidFill>
              </a:rPr>
              <a:t>Any error messages that are appearing (including codes)</a:t>
            </a:r>
          </a:p>
          <a:p>
            <a:pPr eaLnBrk="1" fontAlgn="auto" hangingPunct="1">
              <a:defRPr/>
            </a:pPr>
            <a:r>
              <a:rPr lang="en-US" sz="1800" dirty="0">
                <a:solidFill>
                  <a:schemeClr val="tx1">
                    <a:lumMod val="50000"/>
                  </a:schemeClr>
                </a:solidFill>
              </a:rPr>
              <a:t>Your operating system and browser information</a:t>
            </a:r>
          </a:p>
          <a:p>
            <a:pPr eaLnBrk="1" fontAlgn="auto" hangingPunct="1">
              <a:defRPr/>
            </a:pPr>
            <a:r>
              <a:rPr lang="en-US" sz="1800" dirty="0">
                <a:solidFill>
                  <a:schemeClr val="tx1">
                    <a:lumMod val="50000"/>
                  </a:schemeClr>
                </a:solidFill>
              </a:rPr>
              <a:t>Your network configuration information</a:t>
            </a:r>
          </a:p>
          <a:p>
            <a:pPr eaLnBrk="1" fontAlgn="auto" hangingPunct="1">
              <a:defRPr/>
            </a:pPr>
            <a:r>
              <a:rPr lang="en-US" sz="1800" dirty="0">
                <a:solidFill>
                  <a:schemeClr val="tx1">
                    <a:lumMod val="50000"/>
                  </a:schemeClr>
                </a:solidFill>
              </a:rPr>
              <a:t>Your contact information for follow-up by phone or email</a:t>
            </a:r>
          </a:p>
          <a:p>
            <a:pPr eaLnBrk="1" fontAlgn="auto" hangingPunct="1">
              <a:defRPr/>
            </a:pPr>
            <a:r>
              <a:rPr lang="en-US" sz="1800" dirty="0">
                <a:solidFill>
                  <a:schemeClr val="tx1">
                    <a:lumMod val="50000"/>
                  </a:schemeClr>
                </a:solidFill>
              </a:rPr>
              <a:t>Any other relevant information, such as test names or content areas, student IDs, session IDs, and search criteria</a:t>
            </a:r>
          </a:p>
          <a:p>
            <a:pPr marL="0" indent="0" eaLnBrk="1" fontAlgn="auto" hangingPunct="1">
              <a:buNone/>
              <a:defRPr/>
            </a:pPr>
            <a:r>
              <a:rPr lang="en-US" sz="1800" dirty="0">
                <a:solidFill>
                  <a:schemeClr val="tx1">
                    <a:lumMod val="50000"/>
                  </a:schemeClr>
                </a:solidFill>
              </a:rPr>
              <a:t>For test administration or policy issues, please contact your District Test Coordinator.</a:t>
            </a:r>
          </a:p>
          <a:p>
            <a:r>
              <a:rPr lang="en-US" sz="1800" dirty="0">
                <a:solidFill>
                  <a:schemeClr val="tx1">
                    <a:lumMod val="50000"/>
                  </a:schemeClr>
                </a:solidFill>
              </a:rPr>
              <a:t>You can find more announcements on the HSAP Portal.</a:t>
            </a:r>
          </a:p>
        </p:txBody>
      </p:sp>
      <p:sp>
        <p:nvSpPr>
          <p:cNvPr id="2" name="Title 1">
            <a:extLst>
              <a:ext uri="{FF2B5EF4-FFF2-40B4-BE49-F238E27FC236}">
                <a16:creationId xmlns:a16="http://schemas.microsoft.com/office/drawing/2014/main" id="{9291C3E5-0BAD-4FA5-8083-37A5096FDEB6}"/>
              </a:ext>
            </a:extLst>
          </p:cNvPr>
          <p:cNvSpPr>
            <a:spLocks noGrp="1"/>
          </p:cNvSpPr>
          <p:nvPr>
            <p:ph type="title"/>
          </p:nvPr>
        </p:nvSpPr>
        <p:spPr/>
        <p:txBody>
          <a:bodyPr>
            <a:normAutofit fontScale="90000"/>
          </a:bodyPr>
          <a:lstStyle/>
          <a:p>
            <a:r>
              <a:rPr lang="en-US" sz="4400" dirty="0"/>
              <a:t>How Can I Get More Information?</a:t>
            </a:r>
          </a:p>
        </p:txBody>
      </p:sp>
      <p:sp>
        <p:nvSpPr>
          <p:cNvPr id="5" name="Slide Number Placeholder 4">
            <a:extLst>
              <a:ext uri="{FF2B5EF4-FFF2-40B4-BE49-F238E27FC236}">
                <a16:creationId xmlns:a16="http://schemas.microsoft.com/office/drawing/2014/main" id="{145F8872-D033-4FB1-AC38-36EECCEA4927}"/>
              </a:ext>
            </a:extLst>
          </p:cNvPr>
          <p:cNvSpPr>
            <a:spLocks noGrp="1"/>
          </p:cNvSpPr>
          <p:nvPr>
            <p:ph type="sldNum" sz="quarter" idx="10"/>
          </p:nvPr>
        </p:nvSpPr>
        <p:spPr/>
        <p:txBody>
          <a:bodyPr/>
          <a:lstStyle/>
          <a:p>
            <a:pPr algn="r"/>
            <a:fld id="{F3477EC8-074D-41C4-94AE-E9EA7CEEA348}" type="slidenum">
              <a:rPr lang="en-US" smtClean="0"/>
              <a:pPr algn="r"/>
              <a:t>84</a:t>
            </a:fld>
            <a:endParaRPr lang="en-US" dirty="0"/>
          </a:p>
        </p:txBody>
      </p:sp>
    </p:spTree>
    <p:extLst>
      <p:ext uri="{BB962C8B-B14F-4D97-AF65-F5344CB8AC3E}">
        <p14:creationId xmlns:p14="http://schemas.microsoft.com/office/powerpoint/2010/main" val="4249755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040" y="1502997"/>
            <a:ext cx="10966265" cy="1410324"/>
          </a:xfrm>
        </p:spPr>
        <p:txBody>
          <a:bodyPr rtlCol="0">
            <a:noAutofit/>
          </a:bodyPr>
          <a:lstStyle/>
          <a:p>
            <a:pPr marL="0" indent="0" eaLnBrk="1" fontAlgn="auto" hangingPunct="1">
              <a:buNone/>
              <a:defRPr/>
            </a:pPr>
            <a:r>
              <a:rPr lang="en-US" sz="3200" b="1" dirty="0">
                <a:solidFill>
                  <a:schemeClr val="tx1">
                    <a:lumMod val="50000"/>
                  </a:schemeClr>
                </a:solidFill>
              </a:rPr>
              <a:t>Further Information: </a:t>
            </a:r>
            <a:r>
              <a:rPr lang="en-US" sz="3200" i="1" dirty="0">
                <a:solidFill>
                  <a:schemeClr val="tx1">
                    <a:lumMod val="50000"/>
                  </a:schemeClr>
                </a:solidFill>
              </a:rPr>
              <a:t> Centralized Reporting System User Guide for Summative and Interim Assessments, 2021-2022</a:t>
            </a:r>
          </a:p>
          <a:p>
            <a:pPr>
              <a:buFont typeface="Arial" panose="020B0604020202020204" pitchFamily="34" charset="0"/>
              <a:buChar char="•"/>
              <a:defRPr/>
            </a:pPr>
            <a:r>
              <a:rPr lang="en-US" dirty="0">
                <a:solidFill>
                  <a:schemeClr val="tx2">
                    <a:lumMod val="85000"/>
                    <a:lumOff val="15000"/>
                  </a:schemeClr>
                </a:solidFill>
              </a:rPr>
              <a:t>HSAP Portal Website: </a:t>
            </a:r>
            <a:r>
              <a:rPr lang="en-US" dirty="0">
                <a:solidFill>
                  <a:schemeClr val="tx2">
                    <a:lumMod val="85000"/>
                    <a:lumOff val="15000"/>
                  </a:schemeClr>
                </a:solidFill>
                <a:hlinkClick r:id="rId3"/>
              </a:rPr>
              <a:t>https://alohahsap.org/</a:t>
            </a:r>
            <a:endParaRPr lang="en-US" dirty="0">
              <a:solidFill>
                <a:schemeClr val="tx2">
                  <a:lumMod val="85000"/>
                  <a:lumOff val="15000"/>
                </a:schemeClr>
              </a:solidFill>
            </a:endParaRPr>
          </a:p>
          <a:p>
            <a:r>
              <a:rPr lang="en-US" dirty="0">
                <a:solidFill>
                  <a:schemeClr val="tx2">
                    <a:lumMod val="85000"/>
                    <a:lumOff val="15000"/>
                  </a:schemeClr>
                </a:solidFill>
              </a:rPr>
              <a:t>HSAP Help Desk Email: </a:t>
            </a:r>
            <a:r>
              <a:rPr lang="en-US" u="sng" dirty="0">
                <a:solidFill>
                  <a:schemeClr val="tx2">
                    <a:lumMod val="85000"/>
                    <a:lumOff val="15000"/>
                  </a:schemeClr>
                </a:solidFill>
                <a:hlinkClick r:id="rId4"/>
              </a:rPr>
              <a:t>hsaphelpdesk@cambiumassessment.com</a:t>
            </a:r>
            <a:endParaRPr lang="en-US" dirty="0">
              <a:solidFill>
                <a:schemeClr val="tx2">
                  <a:lumMod val="85000"/>
                  <a:lumOff val="15000"/>
                </a:schemeClr>
              </a:solidFill>
            </a:endParaRPr>
          </a:p>
          <a:p>
            <a:r>
              <a:rPr lang="en-US" dirty="0">
                <a:solidFill>
                  <a:schemeClr val="tx2">
                    <a:lumMod val="85000"/>
                    <a:lumOff val="15000"/>
                  </a:schemeClr>
                </a:solidFill>
              </a:rPr>
              <a:t>Help Desk Phone Number: 1-866-648-3712</a:t>
            </a:r>
          </a:p>
        </p:txBody>
      </p:sp>
      <p:sp>
        <p:nvSpPr>
          <p:cNvPr id="2" name="Title 1"/>
          <p:cNvSpPr>
            <a:spLocks noGrp="1"/>
          </p:cNvSpPr>
          <p:nvPr>
            <p:ph type="title"/>
          </p:nvPr>
        </p:nvSpPr>
        <p:spPr/>
        <p:txBody>
          <a:bodyPr>
            <a:noAutofit/>
          </a:bodyPr>
          <a:lstStyle/>
          <a:p>
            <a:r>
              <a:rPr lang="en-US" sz="3600" dirty="0"/>
              <a:t>Thank You!</a:t>
            </a:r>
          </a:p>
        </p:txBody>
      </p:sp>
      <p:sp>
        <p:nvSpPr>
          <p:cNvPr id="5" name="Slide Number Placeholder 4">
            <a:extLst>
              <a:ext uri="{FF2B5EF4-FFF2-40B4-BE49-F238E27FC236}">
                <a16:creationId xmlns:a16="http://schemas.microsoft.com/office/drawing/2014/main" id="{600F8206-BE26-42E3-BFED-6ABF0E7C901C}"/>
              </a:ext>
            </a:extLst>
          </p:cNvPr>
          <p:cNvSpPr>
            <a:spLocks noGrp="1"/>
          </p:cNvSpPr>
          <p:nvPr>
            <p:ph type="sldNum" sz="quarter" idx="10"/>
          </p:nvPr>
        </p:nvSpPr>
        <p:spPr/>
        <p:txBody>
          <a:bodyPr/>
          <a:lstStyle/>
          <a:p>
            <a:pPr algn="r"/>
            <a:fld id="{F3477EC8-074D-41C4-94AE-E9EA7CEEA348}" type="slidenum">
              <a:rPr lang="en-US" smtClean="0"/>
              <a:pPr algn="r"/>
              <a:t>85</a:t>
            </a:fld>
            <a:endParaRPr lang="en-US" dirty="0"/>
          </a:p>
        </p:txBody>
      </p:sp>
    </p:spTree>
    <p:extLst>
      <p:ext uri="{BB962C8B-B14F-4D97-AF65-F5344CB8AC3E}">
        <p14:creationId xmlns:p14="http://schemas.microsoft.com/office/powerpoint/2010/main" val="483536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7107-651E-449C-82A6-03E7CF897B17}"/>
              </a:ext>
            </a:extLst>
          </p:cNvPr>
          <p:cNvSpPr>
            <a:spLocks noGrp="1"/>
          </p:cNvSpPr>
          <p:nvPr>
            <p:ph type="title"/>
          </p:nvPr>
        </p:nvSpPr>
        <p:spPr/>
        <p:txBody>
          <a:bodyPr>
            <a:normAutofit fontScale="90000"/>
          </a:bodyPr>
          <a:lstStyle/>
          <a:p>
            <a:r>
              <a:rPr lang="en-US" sz="4400" dirty="0"/>
              <a:t>Clickable Features: Buttons, Arrows, and Filters</a:t>
            </a:r>
          </a:p>
        </p:txBody>
      </p:sp>
      <p:sp>
        <p:nvSpPr>
          <p:cNvPr id="5" name="Slide Number Placeholder 4">
            <a:extLst>
              <a:ext uri="{FF2B5EF4-FFF2-40B4-BE49-F238E27FC236}">
                <a16:creationId xmlns:a16="http://schemas.microsoft.com/office/drawing/2014/main" id="{AB789D90-1A03-4733-A9C1-54DC6B8DCDB5}"/>
              </a:ext>
            </a:extLst>
          </p:cNvPr>
          <p:cNvSpPr>
            <a:spLocks noGrp="1"/>
          </p:cNvSpPr>
          <p:nvPr>
            <p:ph type="sldNum" sz="quarter" idx="10"/>
          </p:nvPr>
        </p:nvSpPr>
        <p:spPr/>
        <p:txBody>
          <a:bodyPr/>
          <a:lstStyle/>
          <a:p>
            <a:pPr algn="r"/>
            <a:fld id="{F3477EC8-074D-41C4-94AE-E9EA7CEEA348}" type="slidenum">
              <a:rPr lang="en-US" smtClean="0"/>
              <a:pPr algn="r"/>
              <a:t>9</a:t>
            </a:fld>
            <a:endParaRPr lang="en-US" dirty="0"/>
          </a:p>
        </p:txBody>
      </p:sp>
      <p:grpSp>
        <p:nvGrpSpPr>
          <p:cNvPr id="21" name="Group 20">
            <a:extLst>
              <a:ext uri="{FF2B5EF4-FFF2-40B4-BE49-F238E27FC236}">
                <a16:creationId xmlns:a16="http://schemas.microsoft.com/office/drawing/2014/main" id="{BBAA9ED4-3C58-439B-8099-CCE9A3B99CFA}"/>
              </a:ext>
            </a:extLst>
          </p:cNvPr>
          <p:cNvGrpSpPr/>
          <p:nvPr/>
        </p:nvGrpSpPr>
        <p:grpSpPr>
          <a:xfrm>
            <a:off x="812783" y="1008813"/>
            <a:ext cx="9922933" cy="4737088"/>
            <a:chOff x="717974" y="873069"/>
            <a:chExt cx="9922933" cy="4737088"/>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95EDF7F0-E845-46E8-AE34-0B03CD6A32F7}"/>
                </a:ext>
              </a:extLst>
            </p:cNvPr>
            <p:cNvPicPr>
              <a:picLocks noChangeAspect="1"/>
            </p:cNvPicPr>
            <p:nvPr/>
          </p:nvPicPr>
          <p:blipFill>
            <a:blip r:embed="rId3"/>
            <a:stretch>
              <a:fillRect/>
            </a:stretch>
          </p:blipFill>
          <p:spPr>
            <a:xfrm>
              <a:off x="717975" y="1388375"/>
              <a:ext cx="9922932" cy="4221782"/>
            </a:xfrm>
            <a:prstGeom prst="rect">
              <a:avLst/>
            </a:prstGeom>
            <a:ln w="12700">
              <a:solidFill>
                <a:schemeClr val="bg1">
                  <a:lumMod val="75000"/>
                </a:schemeClr>
              </a:solidFill>
            </a:ln>
          </p:spPr>
        </p:pic>
        <p:pic>
          <p:nvPicPr>
            <p:cNvPr id="12" name="Picture 11">
              <a:extLst>
                <a:ext uri="{FF2B5EF4-FFF2-40B4-BE49-F238E27FC236}">
                  <a16:creationId xmlns:a16="http://schemas.microsoft.com/office/drawing/2014/main" id="{945004D9-61A7-42EC-983E-478B87D01356}"/>
                </a:ext>
              </a:extLst>
            </p:cNvPr>
            <p:cNvPicPr>
              <a:picLocks noChangeAspect="1"/>
            </p:cNvPicPr>
            <p:nvPr/>
          </p:nvPicPr>
          <p:blipFill>
            <a:blip r:embed="rId4"/>
            <a:stretch>
              <a:fillRect/>
            </a:stretch>
          </p:blipFill>
          <p:spPr>
            <a:xfrm>
              <a:off x="717974" y="873069"/>
              <a:ext cx="9922933" cy="526560"/>
            </a:xfrm>
            <a:prstGeom prst="rect">
              <a:avLst/>
            </a:prstGeom>
            <a:ln w="12700">
              <a:solidFill>
                <a:schemeClr val="bg1">
                  <a:lumMod val="75000"/>
                </a:schemeClr>
              </a:solidFill>
            </a:ln>
          </p:spPr>
        </p:pic>
      </p:grpSp>
      <p:sp>
        <p:nvSpPr>
          <p:cNvPr id="14" name="Rectangle 13">
            <a:extLst>
              <a:ext uri="{FF2B5EF4-FFF2-40B4-BE49-F238E27FC236}">
                <a16:creationId xmlns:a16="http://schemas.microsoft.com/office/drawing/2014/main" id="{B534DA92-C4FB-41D6-8057-EF9B25AFC0E5}"/>
              </a:ext>
            </a:extLst>
          </p:cNvPr>
          <p:cNvSpPr/>
          <p:nvPr/>
        </p:nvSpPr>
        <p:spPr>
          <a:xfrm>
            <a:off x="2776038" y="2777845"/>
            <a:ext cx="2100762" cy="12116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19E73C7-A2C3-4F24-873E-4894A5D0D0B4}"/>
              </a:ext>
            </a:extLst>
          </p:cNvPr>
          <p:cNvSpPr/>
          <p:nvPr/>
        </p:nvSpPr>
        <p:spPr>
          <a:xfrm>
            <a:off x="5934331" y="1024689"/>
            <a:ext cx="4801385" cy="12172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786193-E35A-4519-9B29-4E9A6D9EE6C1}"/>
              </a:ext>
            </a:extLst>
          </p:cNvPr>
          <p:cNvSpPr/>
          <p:nvPr/>
        </p:nvSpPr>
        <p:spPr>
          <a:xfrm>
            <a:off x="812784" y="1794934"/>
            <a:ext cx="1835590" cy="3982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326699" y="1794934"/>
            <a:ext cx="422694" cy="369332"/>
          </a:xfrm>
          <a:prstGeom prst="rect">
            <a:avLst/>
          </a:prstGeom>
          <a:noFill/>
        </p:spPr>
        <p:txBody>
          <a:bodyPr wrap="square" rtlCol="0">
            <a:spAutoFit/>
          </a:bodyPr>
          <a:lstStyle/>
          <a:p>
            <a:r>
              <a:rPr lang="en-US" b="1" dirty="0">
                <a:solidFill>
                  <a:srgbClr val="FF0000"/>
                </a:solidFill>
              </a:rPr>
              <a:t>1</a:t>
            </a:r>
          </a:p>
        </p:txBody>
      </p:sp>
      <p:sp>
        <p:nvSpPr>
          <p:cNvPr id="11" name="TextBox 10"/>
          <p:cNvSpPr txBox="1"/>
          <p:nvPr/>
        </p:nvSpPr>
        <p:spPr>
          <a:xfrm>
            <a:off x="5511636" y="1020179"/>
            <a:ext cx="422694" cy="369332"/>
          </a:xfrm>
          <a:prstGeom prst="rect">
            <a:avLst/>
          </a:prstGeom>
          <a:noFill/>
        </p:spPr>
        <p:txBody>
          <a:bodyPr wrap="square" rtlCol="0">
            <a:spAutoFit/>
          </a:bodyPr>
          <a:lstStyle/>
          <a:p>
            <a:r>
              <a:rPr lang="en-US" b="1" dirty="0">
                <a:solidFill>
                  <a:srgbClr val="FF0000"/>
                </a:solidFill>
              </a:rPr>
              <a:t>1</a:t>
            </a:r>
          </a:p>
        </p:txBody>
      </p:sp>
      <p:sp>
        <p:nvSpPr>
          <p:cNvPr id="13" name="TextBox 12"/>
          <p:cNvSpPr txBox="1"/>
          <p:nvPr/>
        </p:nvSpPr>
        <p:spPr>
          <a:xfrm>
            <a:off x="4405884" y="2408513"/>
            <a:ext cx="422694"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4126977555"/>
      </p:ext>
    </p:extLst>
  </p:cSld>
  <p:clrMapOvr>
    <a:masterClrMapping/>
  </p:clrMapOvr>
</p:sld>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1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3.xml><?xml version="1.0" encoding="utf-8"?>
<a:theme xmlns:a="http://schemas.openxmlformats.org/drawingml/2006/main" name="2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4.xml><?xml version="1.0" encoding="utf-8"?>
<a:theme xmlns:a="http://schemas.openxmlformats.org/drawingml/2006/main" name="3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5.xml><?xml version="1.0" encoding="utf-8"?>
<a:theme xmlns:a="http://schemas.openxmlformats.org/drawingml/2006/main" name="4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eab204ad-ef36-4d01-a7c0-674086fd960c</TermId>
        </TermInfo>
      </Terms>
    </TaxKeywordTaxHTField>
    <TaxCatchAll xmlns="3c8d6406-deae-4a0d-a95e-fe53ed4a1ace">
      <Value>1327</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purl.org/dc/terms/"/>
    <ds:schemaRef ds:uri="3c8d6406-deae-4a0d-a95e-fe53ed4a1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60b788f9-dbc8-42fd-99f2-081ed83a52df"/>
    <ds:schemaRef ds:uri="http://www.w3.org/XML/1998/namespace"/>
    <ds:schemaRef ds:uri="http://purl.org/dc/dcmitype/"/>
  </ds:schemaRefs>
</ds:datastoreItem>
</file>

<file path=customXml/itemProps3.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 AIR PPT</Template>
  <TotalTime>67750</TotalTime>
  <Words>13867</Words>
  <Application>Microsoft Office PowerPoint</Application>
  <PresentationFormat>Widescreen</PresentationFormat>
  <Paragraphs>935</Paragraphs>
  <Slides>85</Slides>
  <Notes>85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85</vt:i4>
      </vt:variant>
    </vt:vector>
  </HeadingPairs>
  <TitlesOfParts>
    <vt:vector size="101" baseType="lpstr">
      <vt:lpstr>Malgun Gothic</vt:lpstr>
      <vt:lpstr>ＭＳ Ｐゴシック</vt:lpstr>
      <vt:lpstr>Arial</vt:lpstr>
      <vt:lpstr>Arial Narrow</vt:lpstr>
      <vt:lpstr>Calibri</vt:lpstr>
      <vt:lpstr>Franklin Gothic Book</vt:lpstr>
      <vt:lpstr>Franklin Gothic Medium</vt:lpstr>
      <vt:lpstr>Gill Sans MT</vt:lpstr>
      <vt:lpstr>ITC Franklin Gothic Std Bk Cd</vt:lpstr>
      <vt:lpstr>Times New Roman</vt:lpstr>
      <vt:lpstr>Wingdings</vt:lpstr>
      <vt:lpstr>Cambium Assessment PPT</vt:lpstr>
      <vt:lpstr>1_Cambium Assessment PPT</vt:lpstr>
      <vt:lpstr>2_Cambium Assessment PPT</vt:lpstr>
      <vt:lpstr>3_Cambium Assessment PPT</vt:lpstr>
      <vt:lpstr>4_Cambium Assessment PPT</vt:lpstr>
      <vt:lpstr>The Centralized reporting system for summative and interim assessments</vt:lpstr>
      <vt:lpstr>Purpose of the Improved Centralized Reporting System</vt:lpstr>
      <vt:lpstr>Objectives in Order of Presentation</vt:lpstr>
      <vt:lpstr>Dashboard Layout</vt:lpstr>
      <vt:lpstr>State Dashboard Selector—State View Selected</vt:lpstr>
      <vt:lpstr>PowerPoint Presentation</vt:lpstr>
      <vt:lpstr>Performance on Tests Report for a Teacher—Page Layout</vt:lpstr>
      <vt:lpstr>Performance on Test Report for a Teacher—Sorting Options</vt:lpstr>
      <vt:lpstr>Clickable Features: Buttons, Arrows, and Filters</vt:lpstr>
      <vt:lpstr>State, District, School Aggregates from Performance on Tests Report</vt:lpstr>
      <vt:lpstr>Performance on Tests Report for a Principal</vt:lpstr>
      <vt:lpstr>Performance on Tests Report for a District-Level User </vt:lpstr>
      <vt:lpstr>Navigate the Test Results Pages</vt:lpstr>
      <vt:lpstr>PowerPoint Presentation</vt:lpstr>
      <vt:lpstr>PowerPoint Presentation</vt:lpstr>
      <vt:lpstr>PowerPoint Presentation</vt:lpstr>
      <vt:lpstr>The Standard Measures Report for Adaptive Summatives</vt:lpstr>
      <vt:lpstr>Standard Measures for Adaptive NGSS Tests</vt:lpstr>
      <vt:lpstr>Standard Measurement Columns—Weak or Strong?</vt:lpstr>
      <vt:lpstr>Standard Measurement Columns (cont.)</vt:lpstr>
      <vt:lpstr>PowerPoint Presentation</vt:lpstr>
      <vt:lpstr>Writing Dimensions—Information Legends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Use the Student Portfolio Report</vt:lpstr>
      <vt:lpstr>Student Portfolio—Analysis By Sorting/Comparing</vt:lpstr>
      <vt:lpstr>Filter Assessments by School Year</vt:lpstr>
      <vt:lpstr>Set Up Reports That Make Sense For Your Specific Needs</vt:lpstr>
      <vt:lpstr>My Settings—Teacher Options</vt:lpstr>
      <vt:lpstr>3 Popular Options From My Settings—Teachers</vt:lpstr>
      <vt:lpstr>My Settings—School &amp; District Options</vt:lpstr>
      <vt:lpstr>My Settings—Roster Management For All Users</vt:lpstr>
      <vt:lpstr>Filters Panel: Options</vt:lpstr>
      <vt:lpstr>PowerPoint Presentation</vt:lpstr>
      <vt:lpstr>PowerPoint Presentation</vt:lpstr>
      <vt:lpstr>PowerPoint Presentation</vt:lpstr>
      <vt:lpstr>Work with Interim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View Standards for Each Item</vt:lpstr>
      <vt:lpstr>PowerPoint Presentation</vt:lpstr>
      <vt:lpstr>PowerPoint Presentation</vt:lpstr>
      <vt:lpstr>PowerPoint Presentation</vt:lpstr>
      <vt:lpstr>Multiple Scoring Assertions</vt:lpstr>
      <vt:lpstr>PowerPoint Presentation</vt:lpstr>
      <vt:lpstr>PowerPoint Presentation</vt:lpstr>
      <vt:lpstr>PowerPoint Presentation</vt:lpstr>
      <vt:lpstr>PowerPoint Presentation</vt:lpstr>
      <vt:lpstr>PowerPoint Presentation</vt:lpstr>
      <vt:lpstr>Enter Scores for Unscored Items</vt:lpstr>
      <vt:lpstr>Enter Scores for Unscored Items (cont.)</vt:lpstr>
      <vt:lpstr>PowerPoint Presentation</vt:lpstr>
      <vt:lpstr>PowerPoint Presentation</vt:lpstr>
      <vt:lpstr>Condition Codes </vt:lpstr>
      <vt:lpstr>Generate Individual Student Reports (ISRs) and Student Data Files</vt:lpstr>
      <vt:lpstr>Student Results Generator</vt:lpstr>
      <vt:lpstr>Sample ISRs: Simple ISR with Reporting Categories</vt:lpstr>
      <vt:lpstr>Sample ISRs: Detailed ISR with Item-Level Data</vt:lpstr>
      <vt:lpstr>Sample Trend ISR (Longitudinal Reports)</vt:lpstr>
      <vt:lpstr>Two Ways to Build an ISR</vt:lpstr>
      <vt:lpstr>Two Ways to Build an ISR</vt:lpstr>
      <vt:lpstr>Student Results Generator – Pre-Populated from Report Page</vt:lpstr>
      <vt:lpstr>Sections #1</vt:lpstr>
      <vt:lpstr>Section #2</vt:lpstr>
      <vt:lpstr>Section #3</vt:lpstr>
      <vt:lpstr>Fourth Customizing Option</vt:lpstr>
      <vt:lpstr>Generate a Student Data File</vt:lpstr>
      <vt:lpstr>Print and Export Any Data You Can View  in Your Reports</vt:lpstr>
      <vt:lpstr>Print or Export Data You Can View</vt:lpstr>
      <vt:lpstr>Choices Available From the Print Button</vt:lpstr>
      <vt:lpstr>Use the Inbox</vt:lpstr>
      <vt:lpstr>Choices Available From the Export Button</vt:lpstr>
      <vt:lpstr>How Can I Get More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Kathleen Hughes</cp:lastModifiedBy>
  <cp:revision>483</cp:revision>
  <cp:lastPrinted>2017-10-19T00:36:21Z</cp:lastPrinted>
  <dcterms:created xsi:type="dcterms:W3CDTF">2020-02-03T21:37:34Z</dcterms:created>
  <dcterms:modified xsi:type="dcterms:W3CDTF">2021-09-22T17:26:30Z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ies>
</file>