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39" r:id="rId5"/>
  </p:sldMasterIdLst>
  <p:notesMasterIdLst>
    <p:notesMasterId r:id="rId18"/>
  </p:notesMasterIdLst>
  <p:handoutMasterIdLst>
    <p:handoutMasterId r:id="rId19"/>
  </p:handoutMasterIdLst>
  <p:sldIdLst>
    <p:sldId id="406" r:id="rId6"/>
    <p:sldId id="640" r:id="rId7"/>
    <p:sldId id="626" r:id="rId8"/>
    <p:sldId id="627" r:id="rId9"/>
    <p:sldId id="628" r:id="rId10"/>
    <p:sldId id="307" r:id="rId11"/>
    <p:sldId id="633" r:id="rId12"/>
    <p:sldId id="635" r:id="rId13"/>
    <p:sldId id="641" r:id="rId14"/>
    <p:sldId id="642" r:id="rId15"/>
    <p:sldId id="629" r:id="rId16"/>
    <p:sldId id="389" r:id="rId17"/>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F3F30D3-DE4A-4C80-BABC-E90FCA5E728E}">
          <p14:sldIdLst>
            <p14:sldId id="406"/>
          </p14:sldIdLst>
        </p14:section>
        <p14:section name="Objectives" id="{9C72D961-A4E2-4062-AE2A-3BD54E041C4B}">
          <p14:sldIdLst>
            <p14:sldId id="640"/>
          </p14:sldIdLst>
        </p14:section>
        <p14:section name="Demographic Breakdown Report" id="{E4A7ECFF-737A-424F-846A-1D0D442EA258}">
          <p14:sldIdLst>
            <p14:sldId id="626"/>
            <p14:sldId id="627"/>
            <p14:sldId id="628"/>
          </p14:sldIdLst>
        </p14:section>
        <p14:section name="Student Portfolio Report" id="{52FFB69A-E097-4319-8DCB-DCFF4289AB90}">
          <p14:sldIdLst>
            <p14:sldId id="307"/>
            <p14:sldId id="633"/>
            <p14:sldId id="635"/>
            <p14:sldId id="641"/>
          </p14:sldIdLst>
        </p14:section>
        <p14:section name="Test Reasons" id="{794E5760-289D-4ACF-ADF5-B672CE134839}">
          <p14:sldIdLst>
            <p14:sldId id="642"/>
          </p14:sldIdLst>
        </p14:section>
        <p14:section name="More Modules &amp; More Help" id="{8E9732CE-91CB-4E74-86F0-FDB2302CC924}">
          <p14:sldIdLst>
            <p14:sldId id="629"/>
            <p14:sldId id="38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Mills, Monica" initials="MM" lastIdx="24" clrIdx="8">
    <p:extLst>
      <p:ext uri="{19B8F6BF-5375-455C-9EA6-DF929625EA0E}">
        <p15:presenceInfo xmlns:p15="http://schemas.microsoft.com/office/powerpoint/2012/main" userId="S::mmills@air.org::c45eef33-598a-4d4e-81ae-afc889ac12d7" providerId="AD"/>
      </p:ext>
    </p:extLst>
  </p:cmAuthor>
  <p:cmAuthor id="10" name="Mills, Monica" initials="MM [2]" lastIdx="2" clrIdx="9">
    <p:extLst>
      <p:ext uri="{19B8F6BF-5375-455C-9EA6-DF929625EA0E}">
        <p15:presenceInfo xmlns:p15="http://schemas.microsoft.com/office/powerpoint/2012/main" userId="Mills, Monica" providerId="None"/>
      </p:ext>
    </p:extLst>
  </p:cmAuthor>
  <p:cmAuthor id="11" name="Pualoa, Kelsie" initials="PK" lastIdx="5" clrIdx="10">
    <p:extLst>
      <p:ext uri="{19B8F6BF-5375-455C-9EA6-DF929625EA0E}">
        <p15:presenceInfo xmlns:p15="http://schemas.microsoft.com/office/powerpoint/2012/main" userId="S::20268423@k12.hi.us::30d7a369-5fbb-41ab-a061-1ba001a6bae4" providerId="AD"/>
      </p:ext>
    </p:extLst>
  </p:cmAuthor>
  <p:cmAuthor id="12" name="Kathleen Hughes" initials="KH" lastIdx="10" clrIdx="11">
    <p:extLst>
      <p:ext uri="{19B8F6BF-5375-455C-9EA6-DF929625EA0E}">
        <p15:presenceInfo xmlns:p15="http://schemas.microsoft.com/office/powerpoint/2012/main" userId="S-1-5-21-1949779832-2519084937-1351169659-45568" providerId="AD"/>
      </p:ext>
    </p:extLst>
  </p:cmAuthor>
  <p:cmAuthor id="13" name="Morada, Dianne" initials="MD" lastIdx="12" clrIdx="12">
    <p:extLst>
      <p:ext uri="{19B8F6BF-5375-455C-9EA6-DF929625EA0E}">
        <p15:presenceInfo xmlns:p15="http://schemas.microsoft.com/office/powerpoint/2012/main" userId="S::20167605@k12.hi.us::dde3c573-5f62-4993-9176-83a29b40d9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ED9"/>
    <a:srgbClr val="C6E7F7"/>
    <a:srgbClr val="26ABE1"/>
    <a:srgbClr val="319EFF"/>
    <a:srgbClr val="B9BBBE"/>
    <a:srgbClr val="A8CF91"/>
    <a:srgbClr val="006298"/>
    <a:srgbClr val="0000FF"/>
    <a:srgbClr val="FFFF00"/>
    <a:srgbClr val="505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DD5E9-0233-7FDD-0A8F-0CE81131E360}" v="7" dt="2021-09-08T19:18:06.289"/>
    <p1510:client id="{843C1703-0701-68FA-6D81-A0FCD48EBAA9}" v="14" dt="2021-09-16T19:34:02.133"/>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2" autoAdjust="0"/>
    <p:restoredTop sz="68082" autoAdjust="0"/>
  </p:normalViewPr>
  <p:slideViewPr>
    <p:cSldViewPr snapToGrid="0">
      <p:cViewPr varScale="1">
        <p:scale>
          <a:sx n="79" d="100"/>
          <a:sy n="79" d="100"/>
        </p:scale>
        <p:origin x="1168" y="68"/>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sz="1200" dirty="0"/>
              <a:t>Welcome to the third module in the Centralized</a:t>
            </a:r>
            <a:r>
              <a:rPr lang="en-US" sz="1200" baseline="0" dirty="0"/>
              <a:t> </a:t>
            </a:r>
            <a:r>
              <a:rPr lang="en-US" sz="1200" dirty="0"/>
              <a:t>Reporting System video series: How to Understand a Demographic Breakdown Report and a Student Portfolio Report. </a:t>
            </a:r>
            <a:r>
              <a:rPr lang="en-US" sz="1200" kern="1200" dirty="0">
                <a:solidFill>
                  <a:schemeClr val="tx1"/>
                </a:solidFill>
                <a:effectLst/>
                <a:latin typeface="Calibri"/>
                <a:ea typeface="+mn-ea"/>
                <a:cs typeface="+mn-cs"/>
              </a:rPr>
              <a:t>These reports allow you to closely monitor your students’ progress at the demographic sub-group and individual level.</a:t>
            </a:r>
            <a:endParaRPr lang="en-US" sz="1200" dirty="0"/>
          </a:p>
          <a:p>
            <a:endParaRPr lang="en-US" sz="1200" dirty="0"/>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Test reasons are categories used to classify test opportunities for reporting purposes. If your students took the same assessment multiple times, filtering by test reasons can help you to distinguish scores for the different test opportunities. </a:t>
            </a:r>
            <a:r>
              <a:rPr lang="en-US" dirty="0">
                <a:latin typeface="Arial" panose="020B0604020202020204" pitchFamily="34" charset="0"/>
                <a:cs typeface="Arial" panose="020B0604020202020204" pitchFamily="34" charset="0"/>
              </a:rPr>
              <a:t>You can also filter by school year. </a:t>
            </a:r>
            <a:r>
              <a:rPr lang="en-US" b="0" dirty="0">
                <a:latin typeface="Arial" panose="020B0604020202020204" pitchFamily="34" charset="0"/>
                <a:cs typeface="Arial" panose="020B0604020202020204" pitchFamily="34" charset="0"/>
              </a:rPr>
              <a:t> Select options based on your needs and Click Apply. </a:t>
            </a:r>
          </a:p>
          <a:p>
            <a:r>
              <a:rPr lang="en-US" b="0" dirty="0">
                <a:latin typeface="Arial" panose="020B0604020202020204" pitchFamily="34" charset="0"/>
                <a:cs typeface="Arial" panose="020B0604020202020204" pitchFamily="34" charset="0"/>
              </a:rPr>
              <a:t>The table updates, displaying only your selections. </a:t>
            </a:r>
          </a:p>
          <a:p>
            <a:r>
              <a:rPr lang="en-US" b="0" dirty="0">
                <a:latin typeface="Arial" panose="020B0604020202020204" pitchFamily="34" charset="0"/>
                <a:cs typeface="Arial" panose="020B0604020202020204" pitchFamily="34" charset="0"/>
              </a:rPr>
              <a:t>To clear filters, click Clear Filters and then Apply. </a:t>
            </a:r>
          </a:p>
        </p:txBody>
      </p:sp>
      <p:sp>
        <p:nvSpPr>
          <p:cNvPr id="4" name="Slide Number Placeholder 3"/>
          <p:cNvSpPr>
            <a:spLocks noGrp="1"/>
          </p:cNvSpPr>
          <p:nvPr>
            <p:ph type="sldNum" sz="quarter" idx="5"/>
          </p:nvPr>
        </p:nvSpPr>
        <p:spPr/>
        <p:txBody>
          <a:bodyPr/>
          <a:lstStyle/>
          <a:p>
            <a:fld id="{2C7CCC91-3D62-43C2-A928-E3141B66B648}" type="slidenum">
              <a:rPr lang="en-US" smtClean="0"/>
              <a:t>10</a:t>
            </a:fld>
            <a:endParaRPr lang="en-US" dirty="0"/>
          </a:p>
        </p:txBody>
      </p:sp>
    </p:spTree>
    <p:extLst>
      <p:ext uri="{BB962C8B-B14F-4D97-AF65-F5344CB8AC3E}">
        <p14:creationId xmlns:p14="http://schemas.microsoft.com/office/powerpoint/2010/main" val="1463528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Thank you for viewing this module on the demographic breakdown report and the student portfolio report. More training modules are posted on the</a:t>
            </a:r>
            <a:r>
              <a:rPr lang="en-US" baseline="0" dirty="0"/>
              <a:t> HSAP </a:t>
            </a:r>
            <a:r>
              <a:rPr lang="en-US" dirty="0"/>
              <a:t>portal. </a:t>
            </a:r>
          </a:p>
        </p:txBody>
      </p:sp>
      <p:sp>
        <p:nvSpPr>
          <p:cNvPr id="4" name="Slide Number Placeholder 3"/>
          <p:cNvSpPr>
            <a:spLocks noGrp="1"/>
          </p:cNvSpPr>
          <p:nvPr>
            <p:ph type="sldNum" sz="quarter" idx="10"/>
          </p:nvPr>
        </p:nvSpPr>
        <p:spPr/>
        <p:txBody>
          <a:bodyPr/>
          <a:lstStyle/>
          <a:p>
            <a:pPr marL="0" marR="0" lvl="0" indent="0" algn="r" defTabSz="91082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082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1477963" y="938213"/>
            <a:ext cx="8353426" cy="4699000"/>
          </a:xfrm>
        </p:spPr>
      </p:sp>
    </p:spTree>
    <p:extLst>
      <p:ext uri="{BB962C8B-B14F-4D97-AF65-F5344CB8AC3E}">
        <p14:creationId xmlns:p14="http://schemas.microsoft.com/office/powerpoint/2010/main" val="419041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205538" cy="349091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031" eaLnBrk="1" hangingPunct="1">
              <a:spcBef>
                <a:spcPct val="0"/>
              </a:spcBef>
              <a:defRPr/>
            </a:pPr>
            <a:r>
              <a:rPr lang="en-US" altLang="en-US" dirty="0">
                <a:latin typeface="Arial" charset="0"/>
              </a:rPr>
              <a:t>For</a:t>
            </a:r>
            <a:r>
              <a:rPr lang="en-US" altLang="en-US" baseline="0" dirty="0">
                <a:latin typeface="Arial" charset="0"/>
              </a:rPr>
              <a:t> detailed information, c</a:t>
            </a:r>
            <a:r>
              <a:rPr lang="en-US" altLang="en-US" dirty="0">
                <a:latin typeface="Arial" charset="0"/>
              </a:rPr>
              <a:t>onsult </a:t>
            </a:r>
            <a:r>
              <a:rPr lang="en-US" altLang="en-US" baseline="0" dirty="0">
                <a:latin typeface="Arial" charset="0"/>
              </a:rPr>
              <a:t>the </a:t>
            </a:r>
            <a:r>
              <a:rPr lang="en-US" altLang="en-US" i="1" baseline="0" dirty="0">
                <a:latin typeface="Arial" charset="0"/>
              </a:rPr>
              <a:t>Centralized</a:t>
            </a:r>
            <a:r>
              <a:rPr lang="en-US" altLang="en-US" baseline="0" dirty="0">
                <a:latin typeface="Arial" charset="0"/>
              </a:rPr>
              <a:t> </a:t>
            </a:r>
            <a:r>
              <a:rPr lang="en-US" altLang="en-US" b="0" i="1" baseline="0" dirty="0">
                <a:latin typeface="Arial" charset="0"/>
              </a:rPr>
              <a:t>Reporting System User Guide for Summative and Interim Assessments, 2021-2022, </a:t>
            </a:r>
            <a:r>
              <a:rPr lang="en-US" altLang="en-US" b="0" baseline="0" dirty="0">
                <a:latin typeface="Arial" charset="0"/>
              </a:rPr>
              <a:t>located on the HSAP portal, or contact your Help Desk.</a:t>
            </a:r>
            <a:endParaRPr lang="en-US" altLang="en-US" b="0"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12</a:t>
            </a:fld>
            <a:endParaRPr lang="en-US" altLang="en-US" dirty="0">
              <a:latin typeface="Arial" panose="020B0604020202020204" pitchFamily="34" charset="0"/>
            </a:endParaRPr>
          </a:p>
        </p:txBody>
      </p:sp>
    </p:spTree>
    <p:extLst>
      <p:ext uri="{BB962C8B-B14F-4D97-AF65-F5344CB8AC3E}">
        <p14:creationId xmlns:p14="http://schemas.microsoft.com/office/powerpoint/2010/main" val="425107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3323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We show you a way of looking at very specific groups of students, based on their demographic attributes such as gender, grade, English Language Proficiency, or IEP status. This is called the demographic sub-group report, also known as a Breakdown report.</a:t>
            </a:r>
          </a:p>
          <a:p>
            <a:pPr algn="just" defTabSz="933237">
              <a:defRPr/>
            </a:pPr>
            <a:endParaRPr lang="en-US" dirty="0">
              <a:latin typeface="Arial" panose="020B0604020202020204" pitchFamily="34" charset="0"/>
              <a:cs typeface="Arial" panose="020B0604020202020204" pitchFamily="34" charset="0"/>
            </a:endParaRPr>
          </a:p>
          <a:p>
            <a:pPr algn="just" defTabSz="933237">
              <a:defRPr/>
            </a:pPr>
            <a:r>
              <a:rPr lang="en-US" dirty="0">
                <a:latin typeface="Arial" panose="020B0604020202020204" pitchFamily="34" charset="0"/>
                <a:cs typeface="Arial" panose="020B0604020202020204" pitchFamily="34" charset="0"/>
              </a:rPr>
              <a:t>Then we explain how to access the Student Portfolio report and the data displays found there.</a:t>
            </a:r>
          </a:p>
        </p:txBody>
      </p:sp>
      <p:sp>
        <p:nvSpPr>
          <p:cNvPr id="4" name="Slide Number Placeholder 3"/>
          <p:cNvSpPr>
            <a:spLocks noGrp="1"/>
          </p:cNvSpPr>
          <p:nvPr>
            <p:ph type="sldNum" sz="quarter" idx="5"/>
          </p:nvPr>
        </p:nvSpPr>
        <p:spPr/>
        <p:txBody>
          <a:bodyPr/>
          <a:lstStyle/>
          <a:p>
            <a:fld id="{93E74B3D-E965-438A-AF61-57AD2E6CD9BE}" type="slidenum">
              <a:rPr lang="en-US" smtClean="0"/>
              <a:t>2</a:t>
            </a:fld>
            <a:endParaRPr lang="en-US"/>
          </a:p>
        </p:txBody>
      </p:sp>
    </p:spTree>
    <p:extLst>
      <p:ext uri="{BB962C8B-B14F-4D97-AF65-F5344CB8AC3E}">
        <p14:creationId xmlns:p14="http://schemas.microsoft.com/office/powerpoint/2010/main" val="174564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You can create a breakdown report from any page in Reporting that displays data for multiple students. </a:t>
            </a:r>
            <a:endParaRPr lang="en-US"/>
          </a:p>
          <a:p>
            <a:endParaRPr lang="en-US" dirty="0"/>
          </a:p>
          <a:p>
            <a:r>
              <a:rPr lang="en-US" dirty="0"/>
              <a:t>1. Click</a:t>
            </a:r>
            <a:r>
              <a:rPr lang="en-US" sz="1200" kern="1200" dirty="0">
                <a:solidFill>
                  <a:schemeClr val="tx1"/>
                </a:solidFill>
                <a:effectLst/>
                <a:latin typeface="Calibri"/>
                <a:ea typeface="+mn-ea"/>
                <a:cs typeface="+mn-cs"/>
              </a:rPr>
              <a:t> the Breakdown By button located below the student search box, upper-right corner of the page. </a:t>
            </a:r>
            <a:endParaRPr lang="en-US" dirty="0"/>
          </a:p>
          <a:p>
            <a:endParaRPr lang="en-US" dirty="0"/>
          </a:p>
          <a:p>
            <a:r>
              <a:rPr lang="en-US" dirty="0"/>
              <a:t>2. </a:t>
            </a:r>
            <a:r>
              <a:rPr lang="en-US" sz="1200" kern="1200" dirty="0">
                <a:solidFill>
                  <a:schemeClr val="tx1"/>
                </a:solidFill>
                <a:effectLst/>
                <a:latin typeface="Calibri"/>
                <a:ea typeface="+mn-ea"/>
                <a:cs typeface="+mn-cs"/>
              </a:rPr>
              <a:t>A Breakdown Attributes window opens displaying the options available to you. These choices vary by state and complex.</a:t>
            </a:r>
            <a:r>
              <a:rPr lang="en-US" dirty="0"/>
              <a:t> </a:t>
            </a:r>
            <a:endParaRPr lang="en-US" dirty="0">
              <a:cs typeface="Calibri"/>
            </a:endParaRP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example, here you see a Complex Performance on Test report for a Grade 5 ELA Benchmark test. </a:t>
            </a:r>
            <a:endParaRPr lang="en-US" dirty="0"/>
          </a:p>
          <a:p>
            <a:endParaRPr lang="en-US" dirty="0"/>
          </a:p>
          <a:p>
            <a:r>
              <a:rPr lang="en-US" dirty="0"/>
              <a:t>3. </a:t>
            </a:r>
            <a:r>
              <a:rPr lang="en-US" sz="1200" kern="1200" dirty="0">
                <a:solidFill>
                  <a:schemeClr val="tx1"/>
                </a:solidFill>
                <a:effectLst/>
                <a:latin typeface="Calibri"/>
                <a:ea typeface="+mn-ea"/>
                <a:cs typeface="+mn-cs"/>
              </a:rPr>
              <a:t>You can build a report for a specific group of students based on any three attributes listed in the Breakdown Attributes window.</a:t>
            </a:r>
            <a:endParaRPr lang="en-US" dirty="0">
              <a:cs typeface="Calibri"/>
            </a:endParaRP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a sample report we have marked the Gender and Race/Ethnicity options. To include any students without assigned demographic information in TIDE, click “Include unspecified values.” Click Apply. The customized report displays, as shown on the next slide.</a:t>
            </a:r>
          </a:p>
          <a:p>
            <a:r>
              <a:rPr lang="en-US" sz="1200" kern="1200" dirty="0">
                <a:solidFill>
                  <a:schemeClr val="tx1"/>
                </a:solidFill>
                <a:effectLst/>
                <a:latin typeface="Calibri"/>
                <a:ea typeface="+mn-ea"/>
                <a:cs typeface="+mn-cs"/>
              </a:rPr>
              <a:t> </a:t>
            </a:r>
          </a:p>
          <a:p>
            <a:pPr algn="just" defTabSz="93323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A903A-3A53-46E4-B8FD-A6E610818D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49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The breakdown page is organized according to the combinations selected. The number of rows in the table will depend on how the students fall into the demographic categories. A row appears for each possible sub-group combination. </a:t>
            </a: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example, here you see a row for ALL the students, followed by some possible combinations. If a combination does not appear in the table, it means none of the teacher’s students fall into that sub-group. Notice that the table header has updated to reflect the chosen attributes. You see from this breakdown report that there are 13 students who are divided into two sub-groups. Eleven students are females of Two or More Races and two students are males of Hispanic or Latino ethnicity. You can sort the sub-groups in several different ways, by Gender, Race/Ethnicity, Student Count, and Scale Score. To look closer into a specific sub-group, click the View Details button in that row.</a:t>
            </a:r>
          </a:p>
          <a:p>
            <a:pPr algn="just" defTabSz="93323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A903A-3A53-46E4-B8FD-A6E610818D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62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A Breakdown window opens, displaying detailed results for that sub-group. A row of drop-down menu buttons appears above the table, displaying the attributes of the group you chose. To quickly transition to another demographic sub-group, you can apply the breakdown menu options that display above the table of results. Select an attribute you want from the drop-down menus and click Apply. The new sub-group will display.</a:t>
            </a:r>
          </a:p>
          <a:p>
            <a:r>
              <a:rPr lang="en-US" sz="1200" kern="1200" dirty="0">
                <a:solidFill>
                  <a:schemeClr val="tx1"/>
                </a:solidFill>
                <a:effectLst/>
                <a:latin typeface="Calibri"/>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A903A-3A53-46E4-B8FD-A6E610818D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672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Another feature of the Centralized Reporting System is the Student Portfolio Report. It shows you results for all the tests taken by an individual student. This report can be particularly useful as teachers prepare for the parent-teacher conference, where the teacher needs to quickly access all test results.</a:t>
            </a:r>
            <a:endParaRPr lang="en-US"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6</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3932238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All users can access the report from any test report page. </a:t>
            </a:r>
          </a:p>
          <a:p>
            <a:endParaRPr lang="en-US" sz="1200" kern="1200" dirty="0">
              <a:solidFill>
                <a:schemeClr val="tx1"/>
              </a:solidFill>
              <a:effectLst/>
              <a:latin typeface="Calibri"/>
              <a:ea typeface="+mn-ea"/>
              <a:cs typeface="+mn-cs"/>
            </a:endParaRPr>
          </a:p>
          <a:p>
            <a:pPr marL="228600" indent="-228600">
              <a:buAutoNum type="arabicPeriod"/>
            </a:pPr>
            <a:r>
              <a:rPr lang="en-US" sz="1200" kern="1200" dirty="0">
                <a:solidFill>
                  <a:schemeClr val="tx1"/>
                </a:solidFill>
                <a:effectLst/>
                <a:latin typeface="Calibri"/>
                <a:ea typeface="+mn-ea"/>
                <a:cs typeface="+mn-cs"/>
              </a:rPr>
              <a:t>Type in or copy and paste a student ID number into the search box.</a:t>
            </a:r>
          </a:p>
          <a:p>
            <a:pPr marL="228600" indent="-228600">
              <a:buAutoNum type="arabicPeriod"/>
            </a:pPr>
            <a:r>
              <a:rPr lang="en-US" sz="1200" kern="1200" dirty="0">
                <a:solidFill>
                  <a:schemeClr val="tx1"/>
                </a:solidFill>
                <a:effectLst/>
                <a:latin typeface="Calibri"/>
                <a:ea typeface="+mn-ea"/>
                <a:cs typeface="+mn-cs"/>
              </a:rPr>
              <a:t>Teachers have a fast pass to this report from their My Students table on the Performance on Tests page. Simply click the student name or the magnifying glass and the report displays.</a:t>
            </a:r>
            <a:endParaRPr lang="en-US" dirty="0"/>
          </a:p>
        </p:txBody>
      </p:sp>
      <p:sp>
        <p:nvSpPr>
          <p:cNvPr id="4" name="Slide Number Placeholder 3"/>
          <p:cNvSpPr>
            <a:spLocks noGrp="1"/>
          </p:cNvSpPr>
          <p:nvPr>
            <p:ph type="sldNum" sz="quarter" idx="5"/>
          </p:nvPr>
        </p:nvSpPr>
        <p:spPr/>
        <p:txBody>
          <a:bodyPr/>
          <a:lstStyle/>
          <a:p>
            <a:pPr defTabSz="933237">
              <a:defRPr/>
            </a:pPr>
            <a:fld id="{2A0A903A-3A53-46E4-B8FD-A6E610818D90}" type="slidenum">
              <a:rPr lang="en-US">
                <a:solidFill>
                  <a:prstClr val="black"/>
                </a:solidFill>
                <a:latin typeface="Calibri" panose="020F0502020204030204"/>
              </a:rPr>
              <a:pPr defTabSz="933237">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413008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Calibri"/>
                <a:ea typeface="+mn-ea"/>
                <a:cs typeface="+mn-cs"/>
              </a:rPr>
              <a:t>The Student Portfolio report features a comprehensive list of assessments taken by the student. Aggregate comparison rows for your state, complex, school, and/or total students are displayed when you click the expansion arrow set beside a test name. </a:t>
            </a:r>
          </a:p>
          <a:p>
            <a:pPr marL="228600" indent="-228600">
              <a:buAutoNum type="arabicPeriod"/>
            </a:pPr>
            <a:r>
              <a:rPr lang="en-US" sz="1200" kern="1200" dirty="0">
                <a:solidFill>
                  <a:schemeClr val="tx1"/>
                </a:solidFill>
                <a:effectLst/>
                <a:latin typeface="Calibri"/>
                <a:ea typeface="+mn-ea"/>
                <a:cs typeface="+mn-cs"/>
              </a:rPr>
              <a:t>To view the results for a specific test, click on the test name or the magnifying glass view button next to it. The Student Performance on Test Report displays.</a:t>
            </a:r>
          </a:p>
          <a:p>
            <a:pPr marL="228600" indent="-228600">
              <a:buAutoNum type="arabicPeriod"/>
            </a:pPr>
            <a:r>
              <a:rPr lang="en-US" sz="1200" kern="1200" dirty="0">
                <a:solidFill>
                  <a:schemeClr val="tx1"/>
                </a:solidFill>
                <a:effectLst/>
                <a:latin typeface="Calibri"/>
                <a:ea typeface="+mn-ea"/>
                <a:cs typeface="+mn-cs"/>
              </a:rPr>
              <a:t>You can expand each reporting category to see the performance in that topic area. Remember, you can click on the more information buttons at any time to display more information about the performance distribution levels. </a:t>
            </a:r>
          </a:p>
          <a:p>
            <a:pPr defTabSz="933237">
              <a:defRPr/>
            </a:pPr>
            <a:endParaRPr lang="en-US" dirty="0"/>
          </a:p>
          <a:p>
            <a:endParaRPr lang="en-US" dirty="0"/>
          </a:p>
        </p:txBody>
      </p:sp>
      <p:sp>
        <p:nvSpPr>
          <p:cNvPr id="4" name="Slide Number Placeholder 3"/>
          <p:cNvSpPr>
            <a:spLocks noGrp="1"/>
          </p:cNvSpPr>
          <p:nvPr>
            <p:ph type="sldNum" sz="quarter" idx="5"/>
          </p:nvPr>
        </p:nvSpPr>
        <p:spPr/>
        <p:txBody>
          <a:bodyPr/>
          <a:lstStyle/>
          <a:p>
            <a:fld id="{93E74B3D-E965-438A-AF61-57AD2E6CD9BE}" type="slidenum">
              <a:rPr lang="en-US" smtClean="0"/>
              <a:t>8</a:t>
            </a:fld>
            <a:endParaRPr lang="en-US"/>
          </a:p>
        </p:txBody>
      </p:sp>
    </p:spTree>
    <p:extLst>
      <p:ext uri="{BB962C8B-B14F-4D97-AF65-F5344CB8AC3E}">
        <p14:creationId xmlns:p14="http://schemas.microsoft.com/office/powerpoint/2010/main" val="77354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anose="020B0604020202020204" pitchFamily="34" charset="0"/>
                <a:ea typeface="+mn-ea"/>
                <a:cs typeface="Arial" panose="020B0604020202020204" pitchFamily="34" charset="0"/>
              </a:rPr>
              <a:t>There are more uses for the Student Portfolio report shown here. You can:</a:t>
            </a:r>
          </a:p>
          <a:p>
            <a:pPr marL="228600" lvl="0" indent="-228600">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Filter by Test Group, Test Reasons, and School Year</a:t>
            </a:r>
          </a:p>
          <a:p>
            <a:pPr marL="228600" lvl="0" indent="-228600">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Sort results to see the most recent test scores,</a:t>
            </a:r>
          </a:p>
          <a:p>
            <a:pPr marL="0" lvl="0" indent="0">
              <a:buFontTx/>
              <a:buNone/>
            </a:pPr>
            <a:r>
              <a:rPr lang="en-US" sz="1200" kern="1200" dirty="0">
                <a:solidFill>
                  <a:schemeClr val="tx1"/>
                </a:solidFill>
                <a:effectLst/>
                <a:latin typeface="Arial" panose="020B0604020202020204" pitchFamily="34" charset="0"/>
                <a:ea typeface="+mn-ea"/>
                <a:cs typeface="Arial" panose="020B0604020202020204" pitchFamily="34" charset="0"/>
              </a:rPr>
              <a:t>3.   Generate and print an ISR or a Student Data File,</a:t>
            </a:r>
          </a:p>
          <a:p>
            <a:pPr marL="0" lvl="0" indent="0">
              <a:buFontTx/>
              <a:buNone/>
            </a:pPr>
            <a:r>
              <a:rPr lang="en-US" sz="1200" kern="1200" dirty="0">
                <a:solidFill>
                  <a:schemeClr val="tx1"/>
                </a:solidFill>
                <a:effectLst/>
                <a:latin typeface="Arial" panose="020B0604020202020204" pitchFamily="34" charset="0"/>
                <a:ea typeface="+mn-ea"/>
                <a:cs typeface="Arial" panose="020B0604020202020204" pitchFamily="34" charset="0"/>
              </a:rPr>
              <a:t>4.   And access specific test data and individual student item responses directly from the report.</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2C7CCC91-3D62-43C2-A928-E3141B66B648}" type="slidenum">
              <a:rPr lang="en-US" smtClean="0"/>
              <a:t>9</a:t>
            </a:fld>
            <a:endParaRPr lang="en-US" dirty="0"/>
          </a:p>
        </p:txBody>
      </p:sp>
    </p:spTree>
    <p:extLst>
      <p:ext uri="{BB962C8B-B14F-4D97-AF65-F5344CB8AC3E}">
        <p14:creationId xmlns:p14="http://schemas.microsoft.com/office/powerpoint/2010/main" val="2566578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Copyright © 20XX Cambium Assessment, Inc. All rights reserved.</a:t>
            </a:r>
            <a:endParaRPr lang="en-US" spc="-20" dirty="0"/>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621837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5681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0B6BB-7BEF-4284-90D3-14353AFC09AB}"/>
              </a:ext>
            </a:extLst>
          </p:cNvPr>
          <p:cNvSpPr>
            <a:spLocks noGrp="1"/>
          </p:cNvSpPr>
          <p:nvPr>
            <p:ph type="dt" sz="half" idx="10"/>
          </p:nvPr>
        </p:nvSpPr>
        <p:spPr/>
        <p:txBody>
          <a:bodyPr/>
          <a:lstStyle/>
          <a:p>
            <a:fld id="{47C7981C-07AA-4D30-973D-8AE7A42A42AC}" type="datetimeFigureOut">
              <a:rPr lang="en-US" smtClean="0"/>
              <a:t>9/21/2021</a:t>
            </a:fld>
            <a:endParaRPr lang="en-US"/>
          </a:p>
        </p:txBody>
      </p:sp>
      <p:sp>
        <p:nvSpPr>
          <p:cNvPr id="3" name="Footer Placeholder 2">
            <a:extLst>
              <a:ext uri="{FF2B5EF4-FFF2-40B4-BE49-F238E27FC236}">
                <a16:creationId xmlns:a16="http://schemas.microsoft.com/office/drawing/2014/main" id="{CD57D82D-D5D2-480A-B07A-3283B278B1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285A4D-3869-4D4D-BEAD-B378539572F2}"/>
              </a:ext>
            </a:extLst>
          </p:cNvPr>
          <p:cNvSpPr>
            <a:spLocks noGrp="1"/>
          </p:cNvSpPr>
          <p:nvPr>
            <p:ph type="sldNum" sz="quarter" idx="12"/>
          </p:nvPr>
        </p:nvSpPr>
        <p:spPr/>
        <p:txBody>
          <a:bodyPr/>
          <a:lstStyle/>
          <a:p>
            <a:fld id="{A0574676-CF77-441A-98BA-1F8D0FED14F1}" type="slidenum">
              <a:rPr lang="en-US" smtClean="0"/>
              <a:t>‹#›</a:t>
            </a:fld>
            <a:endParaRPr lang="en-US"/>
          </a:p>
        </p:txBody>
      </p:sp>
    </p:spTree>
    <p:extLst>
      <p:ext uri="{BB962C8B-B14F-4D97-AF65-F5344CB8AC3E}">
        <p14:creationId xmlns:p14="http://schemas.microsoft.com/office/powerpoint/2010/main" val="4151650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14197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226676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023328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1776283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2552202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47754789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1104490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114139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560264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3904100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1670678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3323537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395215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614971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1799608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159106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623201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04144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1427553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596850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3305324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Copyright © 20XX Cambium Assessment, Inc. All rights reserved.</a:t>
            </a:r>
            <a:endParaRPr lang="en-US" spc="-20" dirty="0"/>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45722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24446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4611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9721178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25213394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320359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1.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theme" Target="../theme/theme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37" r:id="rId17"/>
    <p:sldLayoutId id="2147483811" r:id="rId18"/>
    <p:sldLayoutId id="2147483812" r:id="rId19"/>
    <p:sldLayoutId id="2147483806" r:id="rId20"/>
    <p:sldLayoutId id="2147483810" r:id="rId21"/>
    <p:sldLayoutId id="2147483838" r:id="rId22"/>
    <p:sldLayoutId id="2147483836" r:id="rId23"/>
    <p:sldLayoutId id="2147483814" r:id="rId24"/>
    <p:sldLayoutId id="2147483815" r:id="rId25"/>
    <p:sldLayoutId id="2147483816" r:id="rId26"/>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920620510"/>
      </p:ext>
    </p:extLst>
  </p:cSld>
  <p:clrMap bg1="lt1" tx1="dk1" bg2="lt2" tx2="dk2" accent1="accent1" accent2="accent2" accent3="accent3" accent4="accent4" accent5="accent5" accent6="accent6" hlink="hlink" folHlink="folHlink"/>
  <p:sldLayoutIdLst>
    <p:sldLayoutId id="2147483813" r:id="rId1"/>
    <p:sldLayoutId id="2147483840" r:id="rId2"/>
    <p:sldLayoutId id="2147483841" r:id="rId3"/>
    <p:sldLayoutId id="2147483842"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3" r:id="rId20"/>
    <p:sldLayoutId id="2147483834" r:id="rId21"/>
    <p:sldLayoutId id="2147483835" r:id="rId22"/>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hyperlink" Target="mailto:hsaphelpdesk@cambiumassessmen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93763" y="1572138"/>
            <a:ext cx="9036225" cy="1321242"/>
          </a:xfrm>
        </p:spPr>
        <p:txBody>
          <a:bodyPr>
            <a:normAutofit fontScale="90000"/>
          </a:bodyPr>
          <a:lstStyle/>
          <a:p>
            <a:r>
              <a:rPr lang="en-US" dirty="0"/>
              <a:t>How to understand a demographic breakdown report and a student portfolio report</a:t>
            </a:r>
          </a:p>
        </p:txBody>
      </p:sp>
      <p:sp>
        <p:nvSpPr>
          <p:cNvPr id="3" name="Subtitle 2"/>
          <p:cNvSpPr>
            <a:spLocks noGrp="1"/>
          </p:cNvSpPr>
          <p:nvPr>
            <p:ph type="subTitle" idx="1"/>
          </p:nvPr>
        </p:nvSpPr>
        <p:spPr>
          <a:xfrm>
            <a:off x="2472533" y="4418712"/>
            <a:ext cx="8540496" cy="369332"/>
          </a:xfrm>
        </p:spPr>
        <p:txBody>
          <a:bodyPr/>
          <a:lstStyle/>
          <a:p>
            <a:r>
              <a:rPr lang="en-US" dirty="0"/>
              <a:t>The Centralized reporting system series #3</a:t>
            </a:r>
          </a:p>
        </p:txBody>
      </p:sp>
      <p:sp>
        <p:nvSpPr>
          <p:cNvPr id="5" name="Rectangle 4">
            <a:extLst>
              <a:ext uri="{FF2B5EF4-FFF2-40B4-BE49-F238E27FC236}">
                <a16:creationId xmlns:a16="http://schemas.microsoft.com/office/drawing/2014/main" id="{A0DA0036-BF62-47ED-A34D-6618398E05C8}"/>
              </a:ext>
            </a:extLst>
          </p:cNvPr>
          <p:cNvSpPr/>
          <p:nvPr/>
        </p:nvSpPr>
        <p:spPr>
          <a:xfrm>
            <a:off x="9136646" y="6265882"/>
            <a:ext cx="2986715" cy="215444"/>
          </a:xfrm>
          <a:prstGeom prst="rect">
            <a:avLst/>
          </a:prstGeom>
        </p:spPr>
        <p:txBody>
          <a:bodyPr wrap="none">
            <a:spAutoFit/>
          </a:bodyPr>
          <a:lstStyle/>
          <a:p>
            <a:r>
              <a:rPr lang="en-US" sz="800" dirty="0">
                <a:solidFill>
                  <a:schemeClr val="bg1"/>
                </a:solidFill>
              </a:rPr>
              <a:t>Copyright © 2021 Cambium Assessment, Inc. All rights reserved.</a:t>
            </a:r>
          </a:p>
        </p:txBody>
      </p:sp>
    </p:spTree>
    <p:extLst>
      <p:ext uri="{BB962C8B-B14F-4D97-AF65-F5344CB8AC3E}">
        <p14:creationId xmlns:p14="http://schemas.microsoft.com/office/powerpoint/2010/main" val="739205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B74A-61AA-4B56-9EF2-146A17A2C342}"/>
              </a:ext>
            </a:extLst>
          </p:cNvPr>
          <p:cNvSpPr>
            <a:spLocks noGrp="1"/>
          </p:cNvSpPr>
          <p:nvPr>
            <p:ph type="title"/>
          </p:nvPr>
        </p:nvSpPr>
        <p:spPr/>
        <p:txBody>
          <a:bodyPr>
            <a:normAutofit/>
          </a:bodyPr>
          <a:lstStyle/>
          <a:p>
            <a:r>
              <a:rPr lang="en-US" dirty="0"/>
              <a:t>Filter Assessments by Test Reasons &amp; School Year</a:t>
            </a:r>
          </a:p>
        </p:txBody>
      </p:sp>
      <p:sp>
        <p:nvSpPr>
          <p:cNvPr id="7" name="Slide Number Placeholder 6">
            <a:extLst>
              <a:ext uri="{FF2B5EF4-FFF2-40B4-BE49-F238E27FC236}">
                <a16:creationId xmlns:a16="http://schemas.microsoft.com/office/drawing/2014/main" id="{29328F94-7BC4-4F6F-AF6F-AD37436F791D}"/>
              </a:ext>
            </a:extLst>
          </p:cNvPr>
          <p:cNvSpPr>
            <a:spLocks noGrp="1"/>
          </p:cNvSpPr>
          <p:nvPr>
            <p:ph type="sldNum" sz="quarter" idx="10"/>
          </p:nvPr>
        </p:nvSpPr>
        <p:spPr/>
        <p:txBody>
          <a:bodyPr/>
          <a:lstStyle/>
          <a:p>
            <a:pPr algn="r"/>
            <a:fld id="{F3477EC8-074D-41C4-94AE-E9EA7CEEA348}" type="slidenum">
              <a:rPr lang="en-US" smtClean="0"/>
              <a:pPr algn="r"/>
              <a:t>10</a:t>
            </a:fld>
            <a:endParaRPr lang="en-US" dirty="0"/>
          </a:p>
        </p:txBody>
      </p:sp>
      <p:pic>
        <p:nvPicPr>
          <p:cNvPr id="23" name="Picture 22" descr="A screenshot of a cell phone&#10;&#10;Description automatically generated">
            <a:extLst>
              <a:ext uri="{FF2B5EF4-FFF2-40B4-BE49-F238E27FC236}">
                <a16:creationId xmlns:a16="http://schemas.microsoft.com/office/drawing/2014/main" id="{5B5A13CF-2039-4145-A039-CB05134ED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191" y="788976"/>
            <a:ext cx="8935466" cy="528004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Rectangle 2"/>
          <p:cNvSpPr/>
          <p:nvPr/>
        </p:nvSpPr>
        <p:spPr>
          <a:xfrm>
            <a:off x="1329191" y="3139710"/>
            <a:ext cx="1826703" cy="6311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extBox 3"/>
          <p:cNvSpPr txBox="1"/>
          <p:nvPr/>
        </p:nvSpPr>
        <p:spPr>
          <a:xfrm>
            <a:off x="3803256" y="3429000"/>
            <a:ext cx="2298138" cy="1077218"/>
          </a:xfrm>
          <a:prstGeom prst="rect">
            <a:avLst/>
          </a:prstGeom>
          <a:noFill/>
        </p:spPr>
        <p:txBody>
          <a:bodyPr wrap="square" rtlCol="0">
            <a:spAutoFit/>
          </a:bodyPr>
          <a:lstStyle/>
          <a:p>
            <a:r>
              <a:rPr lang="en-US" sz="1600" dirty="0">
                <a:solidFill>
                  <a:schemeClr val="tx2"/>
                </a:solidFill>
              </a:rPr>
              <a:t>Filtering by test reasons can help to distinguish scores for different test opportunities.</a:t>
            </a:r>
          </a:p>
        </p:txBody>
      </p:sp>
      <p:sp>
        <p:nvSpPr>
          <p:cNvPr id="5" name="Speech Bubble: Rectangle 4"/>
          <p:cNvSpPr/>
          <p:nvPr/>
        </p:nvSpPr>
        <p:spPr>
          <a:xfrm>
            <a:off x="3787073" y="3429000"/>
            <a:ext cx="2225309" cy="1094448"/>
          </a:xfrm>
          <a:prstGeom prst="wedgeRectCallout">
            <a:avLst>
              <a:gd name="adj1" fmla="val -66651"/>
              <a:gd name="adj2" fmla="val -3805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95087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50860D-B7E0-4854-B20D-168ACDD57A6E}"/>
              </a:ext>
            </a:extLst>
          </p:cNvPr>
          <p:cNvSpPr/>
          <p:nvPr/>
        </p:nvSpPr>
        <p:spPr>
          <a:xfrm>
            <a:off x="3786361" y="5108557"/>
            <a:ext cx="7904137" cy="871587"/>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50000"/>
                  </a:schemeClr>
                </a:solidFill>
                <a:effectLst/>
                <a:uLnTx/>
                <a:uFillTx/>
                <a:latin typeface="Arial"/>
                <a:ea typeface="+mn-ea"/>
                <a:cs typeface="+mn-cs"/>
              </a:rPr>
              <a:t>10. How to Analyze a Basic Interim Test Report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Arial"/>
              </a:rPr>
              <a:t>11. How to Use the Advanced Features of Reporting to View Interim Data</a:t>
            </a:r>
            <a:endParaRPr kumimoji="0" lang="en-US" sz="1800" b="0" i="0" u="none" strike="noStrike" kern="1200" cap="none" spc="0" normalizeH="0" baseline="0" noProof="0" dirty="0">
              <a:ln>
                <a:noFill/>
              </a:ln>
              <a:solidFill>
                <a:schemeClr val="tx1">
                  <a:lumMod val="50000"/>
                </a:schemeClr>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50000"/>
                  </a:schemeClr>
                </a:solidFill>
                <a:effectLst/>
                <a:uLnTx/>
                <a:uFillTx/>
                <a:latin typeface="Arial"/>
                <a:ea typeface="+mn-ea"/>
                <a:cs typeface="+mn-cs"/>
              </a:rPr>
              <a:t>12. 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3" name="Title 2"/>
          <p:cNvSpPr>
            <a:spLocks noGrp="1"/>
          </p:cNvSpPr>
          <p:nvPr>
            <p:ph type="title"/>
          </p:nvPr>
        </p:nvSpPr>
        <p:spPr>
          <a:xfrm>
            <a:off x="373972" y="-166257"/>
            <a:ext cx="11444055" cy="730840"/>
          </a:xfrm>
        </p:spPr>
        <p:txBody>
          <a:bodyPr>
            <a:noAutofit/>
          </a:bodyPr>
          <a:lstStyle/>
          <a:p>
            <a:r>
              <a:rPr lang="en-US"/>
              <a:t>The Centralized Reporting </a:t>
            </a:r>
            <a:r>
              <a:rPr lang="en-US" dirty="0"/>
              <a:t>System Series</a:t>
            </a:r>
          </a:p>
        </p:txBody>
      </p:sp>
      <p:sp>
        <p:nvSpPr>
          <p:cNvPr id="2" name="Rectangle 1">
            <a:extLst>
              <a:ext uri="{FF2B5EF4-FFF2-40B4-BE49-F238E27FC236}">
                <a16:creationId xmlns:a16="http://schemas.microsoft.com/office/drawing/2014/main" id="{1DDC7640-7610-4305-B6FE-9AF138E89D1D}"/>
              </a:ext>
            </a:extLst>
          </p:cNvPr>
          <p:cNvSpPr/>
          <p:nvPr/>
        </p:nvSpPr>
        <p:spPr>
          <a:xfrm>
            <a:off x="598239" y="814223"/>
            <a:ext cx="10644724" cy="3948546"/>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50000"/>
                  </a:schemeClr>
                </a:solidFill>
                <a:effectLst/>
                <a:uLnTx/>
                <a:uFillTx/>
                <a:latin typeface="Arial"/>
                <a:ea typeface="+mn-ea"/>
                <a:cs typeface="+mn-cs"/>
              </a:rPr>
              <a:t>1</a:t>
            </a:r>
            <a:r>
              <a:rPr kumimoji="0" lang="en-US" sz="2000" b="0" i="0" u="none" strike="noStrike" kern="1200" cap="none" spc="0" normalizeH="0" baseline="0" noProof="0" dirty="0">
                <a:ln>
                  <a:noFill/>
                </a:ln>
                <a:solidFill>
                  <a:schemeClr val="tx1">
                    <a:lumMod val="50000"/>
                  </a:schemeClr>
                </a:solidFill>
                <a:effectLst/>
                <a:uLnTx/>
                <a:uFillTx/>
                <a:ea typeface="+mn-ea"/>
                <a:cs typeface="+mn-cs"/>
              </a:rPr>
              <a:t>. How to Navigate the Dashboard and Access Your Summative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2. How to Understand Measures for </a:t>
            </a:r>
            <a:r>
              <a:rPr kumimoji="0" lang="en-US" sz="2000" b="0" i="0" u="none" strike="noStrike" kern="1200" cap="none" spc="0" normalizeH="0" baseline="0" noProof="0">
                <a:ln>
                  <a:noFill/>
                </a:ln>
                <a:solidFill>
                  <a:schemeClr val="tx1">
                    <a:lumMod val="50000"/>
                  </a:schemeClr>
                </a:solidFill>
                <a:effectLst/>
                <a:uLnTx/>
                <a:uFillTx/>
                <a:ea typeface="+mn-ea"/>
                <a:cs typeface="+mn-cs"/>
              </a:rPr>
              <a:t>Standards, Depth </a:t>
            </a:r>
            <a:r>
              <a:rPr kumimoji="0" lang="en-US" sz="2000" b="0" i="0" u="none" strike="noStrike" kern="1200" cap="none" spc="0" normalizeH="0" baseline="0" noProof="0" dirty="0">
                <a:ln>
                  <a:noFill/>
                </a:ln>
                <a:solidFill>
                  <a:schemeClr val="tx1">
                    <a:lumMod val="50000"/>
                  </a:schemeClr>
                </a:solidFill>
                <a:effectLst/>
                <a:uLnTx/>
                <a:uFillTx/>
                <a:ea typeface="+mn-ea"/>
                <a:cs typeface="+mn-cs"/>
              </a:rPr>
              <a:t>of Knowledge (</a:t>
            </a:r>
            <a:r>
              <a:rPr kumimoji="0" lang="en-US" sz="2000" b="0" i="0" u="none" strike="noStrike" kern="1200" cap="none" spc="0" normalizeH="0" baseline="0" noProof="0" dirty="0" err="1">
                <a:ln>
                  <a:noFill/>
                </a:ln>
                <a:solidFill>
                  <a:schemeClr val="tx1">
                    <a:lumMod val="50000"/>
                  </a:schemeClr>
                </a:solidFill>
                <a:effectLst/>
                <a:uLnTx/>
                <a:uFillTx/>
                <a:ea typeface="+mn-ea"/>
                <a:cs typeface="+mn-cs"/>
              </a:rPr>
              <a:t>DoK</a:t>
            </a:r>
            <a:r>
              <a:rPr kumimoji="0" lang="en-US" sz="2000" b="0" i="0" u="none" strike="noStrike" kern="1200" cap="none" spc="0" normalizeH="0" baseline="0" noProof="0" dirty="0">
                <a:ln>
                  <a:noFill/>
                </a:ln>
                <a:solidFill>
                  <a:schemeClr val="tx1">
                    <a:lumMod val="50000"/>
                  </a:schemeClr>
                </a:solidFill>
                <a:effectLst/>
                <a:uLnTx/>
                <a:uFillTx/>
                <a:ea typeface="+mn-ea"/>
                <a:cs typeface="+mn-cs"/>
              </a:rPr>
              <a:t>) Levels, and Writing Dimensions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3. How to Understand a Demographic Breakdown Report and a Student Portfolio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rPr>
              <a:t>4. How to Drill Down into Your Results by Selecting Specific Tests &amp; Classes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5. How to Drill Down into Your Results by Selecting Previous School Years &amp; Previous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rPr>
              <a:t>6. How to Track Student Performance Over Time Using the Longitudinal Report</a:t>
            </a:r>
            <a:endParaRPr kumimoji="0" lang="en-US" sz="2000" b="0" i="0" u="none" strike="noStrike" kern="1200" cap="none" spc="0" normalizeH="0" baseline="0" noProof="0" dirty="0">
              <a:ln>
                <a:noFill/>
              </a:ln>
              <a:solidFill>
                <a:schemeClr val="tx1">
                  <a:lumMod val="50000"/>
                </a:scheme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7. How to Print Individual Student Reports (ISR) and Student Data 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8. How to Print and Export Data You Can See in Your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9. How to Use the Roster Manager to Add, Modify, and Upload Rosters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id="{68C142D9-F81F-4EF0-A1A7-2978D84C0FBA}"/>
              </a:ext>
            </a:extLst>
          </p:cNvPr>
          <p:cNvSpPr/>
          <p:nvPr/>
        </p:nvSpPr>
        <p:spPr>
          <a:xfrm>
            <a:off x="667512" y="5339558"/>
            <a:ext cx="2913453" cy="592095"/>
          </a:xfrm>
          <a:prstGeom prst="roundRect">
            <a:avLst/>
          </a:prstGeom>
          <a:no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Interim and Benchmark Assessments Only</a:t>
            </a:r>
          </a:p>
        </p:txBody>
      </p:sp>
      <p:sp>
        <p:nvSpPr>
          <p:cNvPr id="6" name="TextBox 5">
            <a:extLst>
              <a:ext uri="{FF2B5EF4-FFF2-40B4-BE49-F238E27FC236}">
                <a16:creationId xmlns:a16="http://schemas.microsoft.com/office/drawing/2014/main" id="{ED70E039-EED8-4FF2-B8BA-C85C4A7263FE}"/>
              </a:ext>
            </a:extLst>
          </p:cNvPr>
          <p:cNvSpPr txBox="1"/>
          <p:nvPr/>
        </p:nvSpPr>
        <p:spPr>
          <a:xfrm>
            <a:off x="11658414" y="6479425"/>
            <a:ext cx="457200" cy="246221"/>
          </a:xfrm>
          <a:prstGeom prst="rect">
            <a:avLst/>
          </a:prstGeom>
          <a:noFill/>
        </p:spPr>
        <p:txBody>
          <a:bodyPr wrap="square" rtlCol="0">
            <a:spAutoFit/>
          </a:bodyPr>
          <a:lstStyle/>
          <a:p>
            <a:r>
              <a:rPr lang="en-US" sz="1000" dirty="0">
                <a:solidFill>
                  <a:schemeClr val="bg1"/>
                </a:solidFill>
              </a:rPr>
              <a:t>11</a:t>
            </a:r>
          </a:p>
        </p:txBody>
      </p:sp>
    </p:spTree>
    <p:extLst>
      <p:ext uri="{BB962C8B-B14F-4D97-AF65-F5344CB8AC3E}">
        <p14:creationId xmlns:p14="http://schemas.microsoft.com/office/powerpoint/2010/main" val="2372752257"/>
      </p:ext>
    </p:extLst>
  </p:cSld>
  <p:clrMapOvr>
    <a:masterClrMapping/>
  </p:clrMapOvr>
  <mc:AlternateContent xmlns:mc="http://schemas.openxmlformats.org/markup-compatibility/2006" xmlns:p14="http://schemas.microsoft.com/office/powerpoint/2010/main">
    <mc:Choice Requires="p14">
      <p:transition spd="slow" p14:dur="2000" advTm="36470"/>
    </mc:Choice>
    <mc:Fallback xmlns="">
      <p:transition spd="slow" advTm="364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rPr>
              <a:t>The Centralized Reporting System User Guide for Summative and Interim Assessments, 2021-2022</a:t>
            </a:r>
          </a:p>
          <a:p>
            <a:pPr>
              <a:buFont typeface="Arial" panose="020B0604020202020204" pitchFamily="34" charset="0"/>
              <a:buChar char="•"/>
              <a:defRPr/>
            </a:pPr>
            <a:r>
              <a:rPr lang="en-US" dirty="0">
                <a:solidFill>
                  <a:schemeClr val="tx2">
                    <a:lumMod val="85000"/>
                    <a:lumOff val="15000"/>
                  </a:schemeClr>
                </a:solidFill>
              </a:rPr>
              <a:t>HSAP Portal Website: </a:t>
            </a:r>
            <a:r>
              <a:rPr lang="en-US" dirty="0">
                <a:solidFill>
                  <a:schemeClr val="tx2">
                    <a:lumMod val="85000"/>
                    <a:lumOff val="15000"/>
                  </a:schemeClr>
                </a:solidFill>
                <a:hlinkClick r:id="rId3"/>
              </a:rPr>
              <a:t>https://alohahsap.org/</a:t>
            </a:r>
            <a:endParaRPr lang="en-US" dirty="0">
              <a:solidFill>
                <a:schemeClr val="tx2">
                  <a:lumMod val="85000"/>
                  <a:lumOff val="15000"/>
                </a:schemeClr>
              </a:solidFill>
            </a:endParaRPr>
          </a:p>
          <a:p>
            <a:r>
              <a:rPr lang="en-US" dirty="0">
                <a:solidFill>
                  <a:schemeClr val="tx2">
                    <a:lumMod val="85000"/>
                    <a:lumOff val="15000"/>
                  </a:schemeClr>
                </a:solidFill>
              </a:rPr>
              <a:t>HSAP Help Desk Email: </a:t>
            </a:r>
            <a:r>
              <a:rPr lang="en-US" u="sng" dirty="0">
                <a:solidFill>
                  <a:schemeClr val="tx2">
                    <a:lumMod val="85000"/>
                    <a:lumOff val="15000"/>
                  </a:schemeClr>
                </a:solidFill>
                <a:hlinkClick r:id="rId4"/>
              </a:rPr>
              <a:t>hsaphelpdesk@cambiumassessment.com</a:t>
            </a:r>
            <a:endParaRPr lang="en-US" dirty="0">
              <a:solidFill>
                <a:schemeClr val="tx2">
                  <a:lumMod val="85000"/>
                  <a:lumOff val="15000"/>
                </a:schemeClr>
              </a:solidFill>
            </a:endParaRPr>
          </a:p>
          <a:p>
            <a:r>
              <a:rPr lang="en-US" dirty="0">
                <a:solidFill>
                  <a:schemeClr val="tx2">
                    <a:lumMod val="85000"/>
                    <a:lumOff val="15000"/>
                  </a:schemeClr>
                </a:solidFill>
              </a:rPr>
              <a:t>Help Desk Phone Number: 1-866-648-3712</a:t>
            </a:r>
          </a:p>
        </p:txBody>
      </p:sp>
      <p:sp>
        <p:nvSpPr>
          <p:cNvPr id="2" name="Title 1"/>
          <p:cNvSpPr>
            <a:spLocks noGrp="1"/>
          </p:cNvSpPr>
          <p:nvPr>
            <p:ph type="title"/>
          </p:nvPr>
        </p:nvSpPr>
        <p:spPr/>
        <p:txBody>
          <a:bodyPr>
            <a:normAutofit/>
          </a:bodyPr>
          <a:lstStyle/>
          <a:p>
            <a:r>
              <a:rPr lang="en-US" dirty="0"/>
              <a:t>More Help</a:t>
            </a: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257078" y="6464155"/>
            <a:ext cx="706657" cy="278820"/>
          </a:xfrm>
        </p:spPr>
        <p:txBody>
          <a:bodyPr/>
          <a:lstStyle/>
          <a:p>
            <a:pPr algn="r"/>
            <a:r>
              <a:rPr lang="en-US" sz="1200" dirty="0">
                <a:latin typeface="+mn-lt"/>
              </a:rPr>
              <a:t>9</a:t>
            </a:r>
          </a:p>
        </p:txBody>
      </p:sp>
    </p:spTree>
    <p:extLst>
      <p:ext uri="{BB962C8B-B14F-4D97-AF65-F5344CB8AC3E}">
        <p14:creationId xmlns:p14="http://schemas.microsoft.com/office/powerpoint/2010/main" val="48353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11188B5-5AD3-4307-AA2E-E3B8A81D52E0}"/>
              </a:ext>
            </a:extLst>
          </p:cNvPr>
          <p:cNvSpPr/>
          <p:nvPr/>
        </p:nvSpPr>
        <p:spPr>
          <a:xfrm>
            <a:off x="1038989" y="891054"/>
            <a:ext cx="10114022" cy="5273750"/>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lumMod val="50000"/>
                </a:schemeClr>
              </a:solidFill>
              <a:effectLst/>
              <a:uLnTx/>
              <a:uFillTx/>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US" sz="2400" dirty="0">
              <a:solidFill>
                <a:schemeClr val="tx1">
                  <a:lumMod val="50000"/>
                </a:schemeClr>
              </a:solidFill>
            </a:endParaRPr>
          </a:p>
          <a:p>
            <a:pPr marR="0" lvl="0" algn="l" defTabSz="914400" rtl="0" eaLnBrk="1" fontAlgn="auto" latinLnBrk="0" hangingPunct="1">
              <a:lnSpc>
                <a:spcPct val="100000"/>
              </a:lnSpc>
              <a:spcBef>
                <a:spcPts val="0"/>
              </a:spcBef>
              <a:spcAft>
                <a:spcPts val="0"/>
              </a:spcAft>
              <a:buClrTx/>
              <a:buSzTx/>
              <a:tabLst/>
              <a:defRPr/>
            </a:pPr>
            <a:endParaRPr lang="en-US" sz="2400" dirty="0">
              <a:solidFill>
                <a:schemeClr val="tx1">
                  <a:lumMod val="50000"/>
                </a:schemeClr>
              </a:solidFill>
            </a:endParaRPr>
          </a:p>
          <a:p>
            <a:pPr marR="0" lvl="0" algn="l" defTabSz="914400" rtl="0" eaLnBrk="1" fontAlgn="auto" latinLnBrk="0" hangingPunct="1">
              <a:lnSpc>
                <a:spcPct val="100000"/>
              </a:lnSpc>
              <a:spcBef>
                <a:spcPts val="0"/>
              </a:spcBef>
              <a:spcAft>
                <a:spcPts val="0"/>
              </a:spcAft>
              <a:buClrTx/>
              <a:buSzTx/>
              <a:tabLst/>
              <a:defRPr/>
            </a:pPr>
            <a:endParaRPr lang="en-US" sz="3200" dirty="0">
              <a:solidFill>
                <a:schemeClr val="tx1">
                  <a:lumMod val="50000"/>
                </a:schemeClr>
              </a:solidFill>
            </a:endParaRPr>
          </a:p>
        </p:txBody>
      </p:sp>
      <p:sp>
        <p:nvSpPr>
          <p:cNvPr id="3" name="TextBox 2">
            <a:extLst>
              <a:ext uri="{FF2B5EF4-FFF2-40B4-BE49-F238E27FC236}">
                <a16:creationId xmlns:a16="http://schemas.microsoft.com/office/drawing/2014/main" id="{25BB14FC-4AD4-4E9F-860B-54CB4D27949C}"/>
              </a:ext>
            </a:extLst>
          </p:cNvPr>
          <p:cNvSpPr txBox="1"/>
          <p:nvPr/>
        </p:nvSpPr>
        <p:spPr>
          <a:xfrm>
            <a:off x="372139" y="-15128"/>
            <a:ext cx="9314120" cy="584775"/>
          </a:xfrm>
          <a:prstGeom prst="rect">
            <a:avLst/>
          </a:prstGeom>
          <a:noFill/>
        </p:spPr>
        <p:txBody>
          <a:bodyPr wrap="square" rtlCol="0">
            <a:spAutoFit/>
          </a:bodyPr>
          <a:lstStyle/>
          <a:p>
            <a:r>
              <a:rPr lang="en-US" sz="3200" dirty="0">
                <a:solidFill>
                  <a:schemeClr val="bg1"/>
                </a:solidFill>
                <a:latin typeface="+mj-lt"/>
              </a:rPr>
              <a:t>Objectives</a:t>
            </a:r>
          </a:p>
        </p:txBody>
      </p:sp>
      <p:sp>
        <p:nvSpPr>
          <p:cNvPr id="4" name="TextBox 3">
            <a:extLst>
              <a:ext uri="{FF2B5EF4-FFF2-40B4-BE49-F238E27FC236}">
                <a16:creationId xmlns:a16="http://schemas.microsoft.com/office/drawing/2014/main" id="{A9429D8A-AC9D-47B0-BE9F-C0ABF2A46FDA}"/>
              </a:ext>
            </a:extLst>
          </p:cNvPr>
          <p:cNvSpPr txBox="1"/>
          <p:nvPr/>
        </p:nvSpPr>
        <p:spPr>
          <a:xfrm>
            <a:off x="11461898" y="6443330"/>
            <a:ext cx="457200" cy="246221"/>
          </a:xfrm>
          <a:prstGeom prst="rect">
            <a:avLst/>
          </a:prstGeom>
          <a:noFill/>
        </p:spPr>
        <p:txBody>
          <a:bodyPr wrap="square" rtlCol="0">
            <a:spAutoFit/>
          </a:bodyPr>
          <a:lstStyle/>
          <a:p>
            <a:r>
              <a:rPr lang="en-US" sz="1000" dirty="0">
                <a:solidFill>
                  <a:schemeClr val="bg1"/>
                </a:solidFill>
              </a:rPr>
              <a:t>2</a:t>
            </a:r>
          </a:p>
        </p:txBody>
      </p:sp>
      <p:sp>
        <p:nvSpPr>
          <p:cNvPr id="5" name="Rectangle 4">
            <a:extLst>
              <a:ext uri="{FF2B5EF4-FFF2-40B4-BE49-F238E27FC236}">
                <a16:creationId xmlns:a16="http://schemas.microsoft.com/office/drawing/2014/main" id="{9C1FF09B-5087-42D7-9B51-FE05AEE7EDAB}"/>
              </a:ext>
            </a:extLst>
          </p:cNvPr>
          <p:cNvSpPr/>
          <p:nvPr/>
        </p:nvSpPr>
        <p:spPr>
          <a:xfrm>
            <a:off x="1556872" y="2065529"/>
            <a:ext cx="6796476" cy="1384995"/>
          </a:xfrm>
          <a:prstGeom prst="rect">
            <a:avLst/>
          </a:prstGeom>
        </p:spPr>
        <p:txBody>
          <a:bodyPr wrap="none">
            <a:spAutoFit/>
          </a:bodyPr>
          <a:lstStyle/>
          <a:p>
            <a:pPr marL="285750" lvl="0" indent="-285750">
              <a:buFont typeface="Arial" panose="020B0604020202020204" pitchFamily="34" charset="0"/>
              <a:buChar char="•"/>
              <a:defRPr/>
            </a:pPr>
            <a:r>
              <a:rPr lang="en-US" sz="2800" dirty="0">
                <a:solidFill>
                  <a:schemeClr val="tx1">
                    <a:lumMod val="50000"/>
                  </a:schemeClr>
                </a:solidFill>
              </a:rPr>
              <a:t>Design a Demographic Breakdown Report</a:t>
            </a:r>
          </a:p>
          <a:p>
            <a:pPr marL="285750" lvl="0" indent="-285750">
              <a:buFont typeface="Arial" panose="020B0604020202020204" pitchFamily="34" charset="0"/>
              <a:buChar char="•"/>
              <a:defRPr/>
            </a:pPr>
            <a:endParaRPr lang="en-US" sz="2800" dirty="0">
              <a:solidFill>
                <a:schemeClr val="tx1">
                  <a:lumMod val="50000"/>
                </a:schemeClr>
              </a:solidFill>
            </a:endParaRPr>
          </a:p>
          <a:p>
            <a:pPr marL="285750" lvl="0" indent="-285750">
              <a:buFont typeface="Arial" panose="020B0604020202020204" pitchFamily="34" charset="0"/>
              <a:buChar char="•"/>
              <a:defRPr/>
            </a:pPr>
            <a:r>
              <a:rPr lang="en-US" sz="2800" dirty="0">
                <a:solidFill>
                  <a:schemeClr val="tx1">
                    <a:lumMod val="50000"/>
                  </a:schemeClr>
                </a:solidFill>
              </a:rPr>
              <a:t>Read a Student Portfolio Report</a:t>
            </a:r>
          </a:p>
        </p:txBody>
      </p:sp>
    </p:spTree>
    <p:extLst>
      <p:ext uri="{BB962C8B-B14F-4D97-AF65-F5344CB8AC3E}">
        <p14:creationId xmlns:p14="http://schemas.microsoft.com/office/powerpoint/2010/main" val="205157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7BC61B55-8D37-4666-84BF-4319DA5EE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468" y="844903"/>
            <a:ext cx="9675191" cy="5352752"/>
          </a:xfrm>
          <a:prstGeom prst="rect">
            <a:avLst/>
          </a:prstGeom>
        </p:spPr>
      </p:pic>
      <p:sp>
        <p:nvSpPr>
          <p:cNvPr id="11" name="TextBox 10">
            <a:extLst>
              <a:ext uri="{FF2B5EF4-FFF2-40B4-BE49-F238E27FC236}">
                <a16:creationId xmlns:a16="http://schemas.microsoft.com/office/drawing/2014/main" id="{C6194D93-4EB6-4D3E-99E6-F6AFF7F27A33}"/>
              </a:ext>
            </a:extLst>
          </p:cNvPr>
          <p:cNvSpPr txBox="1"/>
          <p:nvPr/>
        </p:nvSpPr>
        <p:spPr>
          <a:xfrm>
            <a:off x="11461898" y="6443330"/>
            <a:ext cx="457200" cy="246221"/>
          </a:xfrm>
          <a:prstGeom prst="rect">
            <a:avLst/>
          </a:prstGeom>
          <a:noFill/>
        </p:spPr>
        <p:txBody>
          <a:bodyPr wrap="square" rtlCol="0">
            <a:spAutoFit/>
          </a:bodyPr>
          <a:lstStyle/>
          <a:p>
            <a:r>
              <a:rPr lang="en-US" sz="1000" dirty="0">
                <a:solidFill>
                  <a:schemeClr val="bg1"/>
                </a:solidFill>
              </a:rPr>
              <a:t>3</a:t>
            </a:r>
          </a:p>
        </p:txBody>
      </p:sp>
      <p:sp>
        <p:nvSpPr>
          <p:cNvPr id="14" name="TextBox 13">
            <a:extLst>
              <a:ext uri="{FF2B5EF4-FFF2-40B4-BE49-F238E27FC236}">
                <a16:creationId xmlns:a16="http://schemas.microsoft.com/office/drawing/2014/main" id="{E7BB615E-27E4-4873-ADAC-5F4571566991}"/>
              </a:ext>
            </a:extLst>
          </p:cNvPr>
          <p:cNvSpPr txBox="1"/>
          <p:nvPr/>
        </p:nvSpPr>
        <p:spPr>
          <a:xfrm>
            <a:off x="150465" y="56288"/>
            <a:ext cx="10441174" cy="584775"/>
          </a:xfrm>
          <a:prstGeom prst="rect">
            <a:avLst/>
          </a:prstGeom>
          <a:noFill/>
        </p:spPr>
        <p:txBody>
          <a:bodyPr wrap="square" rtlCol="0">
            <a:spAutoFit/>
          </a:bodyPr>
          <a:lstStyle/>
          <a:p>
            <a:r>
              <a:rPr lang="en-US" sz="3200" dirty="0">
                <a:solidFill>
                  <a:schemeClr val="bg1"/>
                </a:solidFill>
                <a:latin typeface="+mj-lt"/>
              </a:rPr>
              <a:t>How to Build a Demographic Breakdown Report</a:t>
            </a:r>
          </a:p>
        </p:txBody>
      </p:sp>
      <p:pic>
        <p:nvPicPr>
          <p:cNvPr id="2" name="Picture 1"/>
          <p:cNvPicPr>
            <a:picLocks noChangeAspect="1"/>
          </p:cNvPicPr>
          <p:nvPr/>
        </p:nvPicPr>
        <p:blipFill>
          <a:blip r:embed="rId4"/>
          <a:stretch>
            <a:fillRect/>
          </a:stretch>
        </p:blipFill>
        <p:spPr>
          <a:xfrm>
            <a:off x="1668426" y="2453833"/>
            <a:ext cx="1143591" cy="331408"/>
          </a:xfrm>
          <a:prstGeom prst="rect">
            <a:avLst/>
          </a:prstGeom>
        </p:spPr>
      </p:pic>
      <p:pic>
        <p:nvPicPr>
          <p:cNvPr id="3" name="Picture 2"/>
          <p:cNvPicPr>
            <a:picLocks noChangeAspect="1"/>
          </p:cNvPicPr>
          <p:nvPr/>
        </p:nvPicPr>
        <p:blipFill>
          <a:blip r:embed="rId5"/>
          <a:stretch>
            <a:fillRect/>
          </a:stretch>
        </p:blipFill>
        <p:spPr>
          <a:xfrm>
            <a:off x="7928658" y="1634113"/>
            <a:ext cx="3207071" cy="2302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8682754" y="1173345"/>
            <a:ext cx="655455" cy="2427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p:cNvSpPr/>
          <p:nvPr/>
        </p:nvSpPr>
        <p:spPr>
          <a:xfrm>
            <a:off x="7857366" y="1553670"/>
            <a:ext cx="3350103" cy="246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Rectangle 12"/>
          <p:cNvSpPr/>
          <p:nvPr/>
        </p:nvSpPr>
        <p:spPr>
          <a:xfrm>
            <a:off x="7969118" y="1981200"/>
            <a:ext cx="1369091" cy="2764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5" name="TextBox 4"/>
          <p:cNvSpPr txBox="1"/>
          <p:nvPr/>
        </p:nvSpPr>
        <p:spPr>
          <a:xfrm>
            <a:off x="8414948" y="778627"/>
            <a:ext cx="477430" cy="369332"/>
          </a:xfrm>
          <a:prstGeom prst="rect">
            <a:avLst/>
          </a:prstGeom>
          <a:noFill/>
        </p:spPr>
        <p:txBody>
          <a:bodyPr wrap="square" rtlCol="0">
            <a:spAutoFit/>
          </a:bodyPr>
          <a:lstStyle/>
          <a:p>
            <a:r>
              <a:rPr lang="en-US" b="1" dirty="0">
                <a:solidFill>
                  <a:srgbClr val="FF0000"/>
                </a:solidFill>
              </a:rPr>
              <a:t>1</a:t>
            </a:r>
          </a:p>
        </p:txBody>
      </p:sp>
      <p:sp>
        <p:nvSpPr>
          <p:cNvPr id="15" name="TextBox 14"/>
          <p:cNvSpPr txBox="1"/>
          <p:nvPr/>
        </p:nvSpPr>
        <p:spPr>
          <a:xfrm>
            <a:off x="11213068" y="1611868"/>
            <a:ext cx="477430" cy="369332"/>
          </a:xfrm>
          <a:prstGeom prst="rect">
            <a:avLst/>
          </a:prstGeom>
          <a:noFill/>
        </p:spPr>
        <p:txBody>
          <a:bodyPr wrap="square" rtlCol="0">
            <a:spAutoFit/>
          </a:bodyPr>
          <a:lstStyle/>
          <a:p>
            <a:r>
              <a:rPr lang="en-US" b="1" dirty="0">
                <a:solidFill>
                  <a:srgbClr val="FF0000"/>
                </a:solidFill>
              </a:rPr>
              <a:t>2</a:t>
            </a:r>
          </a:p>
        </p:txBody>
      </p:sp>
      <p:sp>
        <p:nvSpPr>
          <p:cNvPr id="16" name="TextBox 15"/>
          <p:cNvSpPr txBox="1"/>
          <p:nvPr/>
        </p:nvSpPr>
        <p:spPr>
          <a:xfrm>
            <a:off x="9289468" y="1950064"/>
            <a:ext cx="240065" cy="369332"/>
          </a:xfrm>
          <a:prstGeom prst="rect">
            <a:avLst/>
          </a:prstGeom>
          <a:noFill/>
        </p:spPr>
        <p:txBody>
          <a:bodyPr wrap="square" rtlCol="0">
            <a:spAutoFit/>
          </a:bodyPr>
          <a:lstStyle/>
          <a:p>
            <a:r>
              <a:rPr lang="en-US" b="1" dirty="0">
                <a:solidFill>
                  <a:srgbClr val="FF0000"/>
                </a:solidFill>
              </a:rPr>
              <a:t>3</a:t>
            </a:r>
          </a:p>
        </p:txBody>
      </p:sp>
    </p:spTree>
    <p:extLst>
      <p:ext uri="{BB962C8B-B14F-4D97-AF65-F5344CB8AC3E}">
        <p14:creationId xmlns:p14="http://schemas.microsoft.com/office/powerpoint/2010/main" val="3278494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DDF22C-DE1D-4129-B0E2-BE89E62538E5}"/>
              </a:ext>
            </a:extLst>
          </p:cNvPr>
          <p:cNvSpPr txBox="1"/>
          <p:nvPr/>
        </p:nvSpPr>
        <p:spPr>
          <a:xfrm>
            <a:off x="11461898" y="6443330"/>
            <a:ext cx="457200" cy="246221"/>
          </a:xfrm>
          <a:prstGeom prst="rect">
            <a:avLst/>
          </a:prstGeom>
          <a:noFill/>
        </p:spPr>
        <p:txBody>
          <a:bodyPr wrap="square" rtlCol="0">
            <a:spAutoFit/>
          </a:bodyPr>
          <a:lstStyle/>
          <a:p>
            <a:r>
              <a:rPr lang="en-US" sz="1000" dirty="0">
                <a:solidFill>
                  <a:schemeClr val="bg1"/>
                </a:solidFill>
              </a:rPr>
              <a:t>4</a:t>
            </a:r>
          </a:p>
        </p:txBody>
      </p:sp>
      <p:sp>
        <p:nvSpPr>
          <p:cNvPr id="8" name="TextBox 7">
            <a:extLst>
              <a:ext uri="{FF2B5EF4-FFF2-40B4-BE49-F238E27FC236}">
                <a16:creationId xmlns:a16="http://schemas.microsoft.com/office/drawing/2014/main" id="{CCE2F0CE-C751-4560-8CE6-1DA231374E85}"/>
              </a:ext>
            </a:extLst>
          </p:cNvPr>
          <p:cNvSpPr txBox="1"/>
          <p:nvPr/>
        </p:nvSpPr>
        <p:spPr>
          <a:xfrm>
            <a:off x="372138" y="-15128"/>
            <a:ext cx="10441174" cy="584775"/>
          </a:xfrm>
          <a:prstGeom prst="rect">
            <a:avLst/>
          </a:prstGeom>
          <a:noFill/>
        </p:spPr>
        <p:txBody>
          <a:bodyPr wrap="square" rtlCol="0">
            <a:spAutoFit/>
          </a:bodyPr>
          <a:lstStyle/>
          <a:p>
            <a:r>
              <a:rPr lang="en-US" sz="3200" dirty="0">
                <a:solidFill>
                  <a:schemeClr val="bg1"/>
                </a:solidFill>
                <a:latin typeface="+mj-lt"/>
              </a:rPr>
              <a:t>The Demographic Breakdown Report</a:t>
            </a:r>
          </a:p>
        </p:txBody>
      </p:sp>
      <p:pic>
        <p:nvPicPr>
          <p:cNvPr id="10" name="Picture 9" descr="A screenshot of a computer&#10;&#10;Description automatically generated">
            <a:extLst>
              <a:ext uri="{FF2B5EF4-FFF2-40B4-BE49-F238E27FC236}">
                <a16:creationId xmlns:a16="http://schemas.microsoft.com/office/drawing/2014/main" id="{A5A76254-76C9-462B-B01E-33E30B877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38" y="901911"/>
            <a:ext cx="11339566" cy="3969494"/>
          </a:xfrm>
          <a:prstGeom prst="rect">
            <a:avLst/>
          </a:prstGeom>
        </p:spPr>
      </p:pic>
      <p:pic>
        <p:nvPicPr>
          <p:cNvPr id="2" name="Picture 1"/>
          <p:cNvPicPr>
            <a:picLocks noChangeAspect="1"/>
          </p:cNvPicPr>
          <p:nvPr/>
        </p:nvPicPr>
        <p:blipFill>
          <a:blip r:embed="rId4"/>
          <a:stretch>
            <a:fillRect/>
          </a:stretch>
        </p:blipFill>
        <p:spPr>
          <a:xfrm>
            <a:off x="1808631" y="1297524"/>
            <a:ext cx="8221676" cy="276633"/>
          </a:xfrm>
          <a:prstGeom prst="rect">
            <a:avLst/>
          </a:prstGeom>
        </p:spPr>
      </p:pic>
      <p:sp>
        <p:nvSpPr>
          <p:cNvPr id="3" name="Speech Bubble: Rectangle 2"/>
          <p:cNvSpPr/>
          <p:nvPr/>
        </p:nvSpPr>
        <p:spPr>
          <a:xfrm>
            <a:off x="372138" y="4689824"/>
            <a:ext cx="2686651" cy="1322558"/>
          </a:xfrm>
          <a:prstGeom prst="wedgeRectCallout">
            <a:avLst>
              <a:gd name="adj1" fmla="val -19559"/>
              <a:gd name="adj2" fmla="val -13789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extBox 3"/>
          <p:cNvSpPr txBox="1"/>
          <p:nvPr/>
        </p:nvSpPr>
        <p:spPr>
          <a:xfrm>
            <a:off x="445061" y="4790485"/>
            <a:ext cx="2613728" cy="1477328"/>
          </a:xfrm>
          <a:prstGeom prst="rect">
            <a:avLst/>
          </a:prstGeom>
          <a:noFill/>
        </p:spPr>
        <p:txBody>
          <a:bodyPr wrap="square" rtlCol="0">
            <a:spAutoFit/>
          </a:bodyPr>
          <a:lstStyle/>
          <a:p>
            <a:r>
              <a:rPr lang="en-US" dirty="0">
                <a:solidFill>
                  <a:schemeClr val="tx2"/>
                </a:solidFill>
                <a:latin typeface="Calibri"/>
              </a:rPr>
              <a:t>To look closer into a specific sub-group, click the View Details button in that row.</a:t>
            </a:r>
          </a:p>
          <a:p>
            <a:endParaRPr lang="en-US" dirty="0"/>
          </a:p>
        </p:txBody>
      </p:sp>
    </p:spTree>
    <p:extLst>
      <p:ext uri="{BB962C8B-B14F-4D97-AF65-F5344CB8AC3E}">
        <p14:creationId xmlns:p14="http://schemas.microsoft.com/office/powerpoint/2010/main" val="40895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2205B7-CBC3-41FD-AB0E-6076037D5D60}"/>
              </a:ext>
            </a:extLst>
          </p:cNvPr>
          <p:cNvSpPr txBox="1"/>
          <p:nvPr/>
        </p:nvSpPr>
        <p:spPr>
          <a:xfrm>
            <a:off x="11461898" y="6443330"/>
            <a:ext cx="457200" cy="246221"/>
          </a:xfrm>
          <a:prstGeom prst="rect">
            <a:avLst/>
          </a:prstGeom>
          <a:noFill/>
        </p:spPr>
        <p:txBody>
          <a:bodyPr wrap="square" rtlCol="0">
            <a:spAutoFit/>
          </a:bodyPr>
          <a:lstStyle/>
          <a:p>
            <a:r>
              <a:rPr lang="en-US" sz="1000" dirty="0">
                <a:solidFill>
                  <a:schemeClr val="bg1"/>
                </a:solidFill>
              </a:rPr>
              <a:t>5</a:t>
            </a:r>
          </a:p>
        </p:txBody>
      </p:sp>
      <p:sp>
        <p:nvSpPr>
          <p:cNvPr id="7" name="TextBox 6">
            <a:extLst>
              <a:ext uri="{FF2B5EF4-FFF2-40B4-BE49-F238E27FC236}">
                <a16:creationId xmlns:a16="http://schemas.microsoft.com/office/drawing/2014/main" id="{47991DF0-EB91-4A96-BD3C-240C9A9A06A9}"/>
              </a:ext>
            </a:extLst>
          </p:cNvPr>
          <p:cNvSpPr txBox="1"/>
          <p:nvPr/>
        </p:nvSpPr>
        <p:spPr>
          <a:xfrm>
            <a:off x="372138" y="-15128"/>
            <a:ext cx="10441174" cy="584775"/>
          </a:xfrm>
          <a:prstGeom prst="rect">
            <a:avLst/>
          </a:prstGeom>
          <a:noFill/>
        </p:spPr>
        <p:txBody>
          <a:bodyPr wrap="square" rtlCol="0">
            <a:spAutoFit/>
          </a:bodyPr>
          <a:lstStyle/>
          <a:p>
            <a:r>
              <a:rPr lang="en-US" sz="3200" dirty="0">
                <a:solidFill>
                  <a:schemeClr val="bg1"/>
                </a:solidFill>
                <a:latin typeface="+mj-lt"/>
              </a:rPr>
              <a:t>The View Details Window/Breakdown Report</a:t>
            </a:r>
          </a:p>
        </p:txBody>
      </p:sp>
      <p:pic>
        <p:nvPicPr>
          <p:cNvPr id="10" name="Picture 9" descr="Graphical user interface, table&#10;&#10;Description automatically generated">
            <a:extLst>
              <a:ext uri="{FF2B5EF4-FFF2-40B4-BE49-F238E27FC236}">
                <a16:creationId xmlns:a16="http://schemas.microsoft.com/office/drawing/2014/main" id="{BB3B85B6-9543-4B3D-A861-4961EF854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38" y="994396"/>
            <a:ext cx="11402614" cy="3669883"/>
          </a:xfrm>
          <a:prstGeom prst="rect">
            <a:avLst/>
          </a:prstGeom>
        </p:spPr>
      </p:pic>
      <p:pic>
        <p:nvPicPr>
          <p:cNvPr id="2" name="Picture 1"/>
          <p:cNvPicPr>
            <a:picLocks noChangeAspect="1"/>
          </p:cNvPicPr>
          <p:nvPr/>
        </p:nvPicPr>
        <p:blipFill>
          <a:blip r:embed="rId4"/>
          <a:stretch>
            <a:fillRect/>
          </a:stretch>
        </p:blipFill>
        <p:spPr>
          <a:xfrm>
            <a:off x="1484541" y="1471143"/>
            <a:ext cx="8516370" cy="334507"/>
          </a:xfrm>
          <a:prstGeom prst="rect">
            <a:avLst/>
          </a:prstGeom>
        </p:spPr>
      </p:pic>
      <p:sp>
        <p:nvSpPr>
          <p:cNvPr id="3" name="TextBox 2"/>
          <p:cNvSpPr txBox="1"/>
          <p:nvPr/>
        </p:nvSpPr>
        <p:spPr>
          <a:xfrm>
            <a:off x="631180" y="4708598"/>
            <a:ext cx="4895681" cy="1384995"/>
          </a:xfrm>
          <a:prstGeom prst="rect">
            <a:avLst/>
          </a:prstGeom>
          <a:noFill/>
        </p:spPr>
        <p:txBody>
          <a:bodyPr wrap="square" rtlCol="0">
            <a:spAutoFit/>
          </a:bodyPr>
          <a:lstStyle/>
          <a:p>
            <a:r>
              <a:rPr lang="en-US" sz="1400" dirty="0">
                <a:latin typeface="Calibri"/>
              </a:rPr>
              <a:t>A row of drop-down menu buttons appears above the table, displaying the attributes of the group you chose. To quickly transition to another demographic sub-group, you can apply the breakdown menu options that display above the table of results. Select an attribute you want from the drop-down menus and click Apply. The new sub-group will display.</a:t>
            </a:r>
            <a:endParaRPr lang="en-US" sz="1400" dirty="0"/>
          </a:p>
        </p:txBody>
      </p:sp>
      <p:sp>
        <p:nvSpPr>
          <p:cNvPr id="4" name="Speech Bubble: Rectangle 3"/>
          <p:cNvSpPr/>
          <p:nvPr/>
        </p:nvSpPr>
        <p:spPr>
          <a:xfrm>
            <a:off x="647363" y="4664279"/>
            <a:ext cx="4879498" cy="1429314"/>
          </a:xfrm>
          <a:prstGeom prst="wedgeRectCallout">
            <a:avLst>
              <a:gd name="adj1" fmla="val -24596"/>
              <a:gd name="adj2" fmla="val -205363"/>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41323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9998" y="973190"/>
            <a:ext cx="6632003" cy="2530079"/>
          </a:xfrm>
        </p:spPr>
        <p:txBody>
          <a:bodyPr/>
          <a:lstStyle/>
          <a:p>
            <a:r>
              <a:rPr lang="en-US" dirty="0"/>
              <a:t>The Student Portfolio Report</a:t>
            </a:r>
          </a:p>
        </p:txBody>
      </p:sp>
    </p:spTree>
    <p:extLst>
      <p:ext uri="{BB962C8B-B14F-4D97-AF65-F5344CB8AC3E}">
        <p14:creationId xmlns:p14="http://schemas.microsoft.com/office/powerpoint/2010/main" val="341363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A7D5D03-90BC-4D93-9090-751C8932D9DE}"/>
              </a:ext>
            </a:extLst>
          </p:cNvPr>
          <p:cNvSpPr txBox="1"/>
          <p:nvPr/>
        </p:nvSpPr>
        <p:spPr>
          <a:xfrm>
            <a:off x="11461898" y="6443330"/>
            <a:ext cx="457200" cy="246221"/>
          </a:xfrm>
          <a:prstGeom prst="rect">
            <a:avLst/>
          </a:prstGeom>
          <a:noFill/>
        </p:spPr>
        <p:txBody>
          <a:bodyPr wrap="square" rtlCol="0">
            <a:spAutoFit/>
          </a:bodyPr>
          <a:lstStyle/>
          <a:p>
            <a:r>
              <a:rPr lang="en-US" sz="1000" dirty="0">
                <a:solidFill>
                  <a:schemeClr val="bg1"/>
                </a:solidFill>
              </a:rPr>
              <a:t>7</a:t>
            </a:r>
          </a:p>
        </p:txBody>
      </p:sp>
      <p:sp>
        <p:nvSpPr>
          <p:cNvPr id="15" name="TextBox 14">
            <a:extLst>
              <a:ext uri="{FF2B5EF4-FFF2-40B4-BE49-F238E27FC236}">
                <a16:creationId xmlns:a16="http://schemas.microsoft.com/office/drawing/2014/main" id="{770E74C4-5CDD-4E92-9B73-B5FA56DC16C4}"/>
              </a:ext>
            </a:extLst>
          </p:cNvPr>
          <p:cNvSpPr txBox="1"/>
          <p:nvPr/>
        </p:nvSpPr>
        <p:spPr>
          <a:xfrm>
            <a:off x="194220" y="58579"/>
            <a:ext cx="9548038" cy="584775"/>
          </a:xfrm>
          <a:prstGeom prst="rect">
            <a:avLst/>
          </a:prstGeom>
          <a:noFill/>
        </p:spPr>
        <p:txBody>
          <a:bodyPr wrap="square" rtlCol="0">
            <a:spAutoFit/>
          </a:bodyPr>
          <a:lstStyle/>
          <a:p>
            <a:r>
              <a:rPr lang="en-US" sz="3200" dirty="0">
                <a:solidFill>
                  <a:schemeClr val="bg1"/>
                </a:solidFill>
                <a:latin typeface="+mj-lt"/>
              </a:rPr>
              <a:t>The Student Portfolio Report</a:t>
            </a:r>
          </a:p>
        </p:txBody>
      </p:sp>
      <p:grpSp>
        <p:nvGrpSpPr>
          <p:cNvPr id="7" name="Group 6">
            <a:extLst>
              <a:ext uri="{FF2B5EF4-FFF2-40B4-BE49-F238E27FC236}">
                <a16:creationId xmlns:a16="http://schemas.microsoft.com/office/drawing/2014/main" id="{657445EC-D3C5-47A1-810B-04FA37CA71E2}"/>
              </a:ext>
            </a:extLst>
          </p:cNvPr>
          <p:cNvGrpSpPr/>
          <p:nvPr/>
        </p:nvGrpSpPr>
        <p:grpSpPr>
          <a:xfrm>
            <a:off x="150341" y="782981"/>
            <a:ext cx="11768757" cy="5292038"/>
            <a:chOff x="150341" y="782981"/>
            <a:chExt cx="11768757" cy="5292038"/>
          </a:xfrm>
        </p:grpSpPr>
        <p:pic>
          <p:nvPicPr>
            <p:cNvPr id="3" name="Picture 2" descr="A picture containing text, screenshot, indoor&#10;&#10;Description automatically generated">
              <a:extLst>
                <a:ext uri="{FF2B5EF4-FFF2-40B4-BE49-F238E27FC236}">
                  <a16:creationId xmlns:a16="http://schemas.microsoft.com/office/drawing/2014/main" id="{399C7E0E-1977-4008-B4D4-DAECBB9F51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41" y="782981"/>
              <a:ext cx="6853744" cy="293343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E351B57F-83C5-4083-AE77-707B1BF04FDF}"/>
                </a:ext>
              </a:extLst>
            </p:cNvPr>
            <p:cNvPicPr>
              <a:picLocks noChangeAspect="1"/>
            </p:cNvPicPr>
            <p:nvPr/>
          </p:nvPicPr>
          <p:blipFill>
            <a:blip r:embed="rId4"/>
            <a:stretch>
              <a:fillRect/>
            </a:stretch>
          </p:blipFill>
          <p:spPr>
            <a:xfrm>
              <a:off x="5431801" y="2435218"/>
              <a:ext cx="6487297" cy="363980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7EBDABAA-7706-4FE4-9299-70CB14A5CC6E}"/>
                </a:ext>
              </a:extLst>
            </p:cNvPr>
            <p:cNvGrpSpPr/>
            <p:nvPr/>
          </p:nvGrpSpPr>
          <p:grpSpPr>
            <a:xfrm>
              <a:off x="1158333" y="880844"/>
              <a:ext cx="5408440" cy="4800776"/>
              <a:chOff x="1047369" y="409856"/>
              <a:chExt cx="5383740" cy="4691465"/>
            </a:xfrm>
          </p:grpSpPr>
          <p:grpSp>
            <p:nvGrpSpPr>
              <p:cNvPr id="20" name="Group 19">
                <a:extLst>
                  <a:ext uri="{FF2B5EF4-FFF2-40B4-BE49-F238E27FC236}">
                    <a16:creationId xmlns:a16="http://schemas.microsoft.com/office/drawing/2014/main" id="{3095E6BC-AC64-4072-B8BF-2005AA70DB9F}"/>
                  </a:ext>
                </a:extLst>
              </p:cNvPr>
              <p:cNvGrpSpPr/>
              <p:nvPr/>
            </p:nvGrpSpPr>
            <p:grpSpPr>
              <a:xfrm>
                <a:off x="1047369" y="409856"/>
                <a:ext cx="4937665" cy="2314407"/>
                <a:chOff x="-223080" y="728097"/>
                <a:chExt cx="5651858" cy="2758615"/>
              </a:xfrm>
            </p:grpSpPr>
            <p:sp>
              <p:nvSpPr>
                <p:cNvPr id="12" name="Oval 11">
                  <a:extLst>
                    <a:ext uri="{FF2B5EF4-FFF2-40B4-BE49-F238E27FC236}">
                      <a16:creationId xmlns:a16="http://schemas.microsoft.com/office/drawing/2014/main" id="{013900B9-AF26-4E2C-9074-E56A056BEF08}"/>
                    </a:ext>
                  </a:extLst>
                </p:cNvPr>
                <p:cNvSpPr/>
                <p:nvPr/>
              </p:nvSpPr>
              <p:spPr>
                <a:xfrm>
                  <a:off x="-223080" y="3288829"/>
                  <a:ext cx="446568" cy="1978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E2CBFA53-7F77-4C05-A02E-0BED3A417CD1}"/>
                    </a:ext>
                  </a:extLst>
                </p:cNvPr>
                <p:cNvCxnSpPr>
                  <a:cxnSpLocks/>
                  <a:stCxn id="12" idx="7"/>
                </p:cNvCxnSpPr>
                <p:nvPr/>
              </p:nvCxnSpPr>
              <p:spPr>
                <a:xfrm flipV="1">
                  <a:off x="158089" y="728097"/>
                  <a:ext cx="5270689" cy="25897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Oval 4">
                <a:extLst>
                  <a:ext uri="{FF2B5EF4-FFF2-40B4-BE49-F238E27FC236}">
                    <a16:creationId xmlns:a16="http://schemas.microsoft.com/office/drawing/2014/main" id="{5A999FA4-5C45-4EB7-8A3D-5EAC27AA74D1}"/>
                  </a:ext>
                </a:extLst>
              </p:cNvPr>
              <p:cNvSpPr/>
              <p:nvPr/>
            </p:nvSpPr>
            <p:spPr>
              <a:xfrm>
                <a:off x="5605758" y="4940124"/>
                <a:ext cx="825351" cy="1611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pic>
        <p:nvPicPr>
          <p:cNvPr id="2" name="Picture 1"/>
          <p:cNvPicPr>
            <a:picLocks noChangeAspect="1"/>
          </p:cNvPicPr>
          <p:nvPr/>
        </p:nvPicPr>
        <p:blipFill rotWithShape="1">
          <a:blip r:embed="rId5"/>
          <a:srcRect t="23304" r="61437" b="3125"/>
          <a:stretch/>
        </p:blipFill>
        <p:spPr>
          <a:xfrm>
            <a:off x="460081" y="2353807"/>
            <a:ext cx="454319" cy="162822"/>
          </a:xfrm>
          <a:prstGeom prst="rect">
            <a:avLst/>
          </a:prstGeom>
        </p:spPr>
      </p:pic>
      <p:sp>
        <p:nvSpPr>
          <p:cNvPr id="4" name="TextBox 3"/>
          <p:cNvSpPr txBox="1"/>
          <p:nvPr/>
        </p:nvSpPr>
        <p:spPr>
          <a:xfrm>
            <a:off x="7110334" y="696178"/>
            <a:ext cx="456564" cy="369332"/>
          </a:xfrm>
          <a:prstGeom prst="rect">
            <a:avLst/>
          </a:prstGeom>
          <a:noFill/>
        </p:spPr>
        <p:txBody>
          <a:bodyPr wrap="square" rtlCol="0">
            <a:spAutoFit/>
          </a:bodyPr>
          <a:lstStyle/>
          <a:p>
            <a:r>
              <a:rPr lang="en-US" b="1" dirty="0">
                <a:solidFill>
                  <a:srgbClr val="FF0000"/>
                </a:solidFill>
              </a:rPr>
              <a:t>1</a:t>
            </a:r>
          </a:p>
        </p:txBody>
      </p:sp>
      <p:sp>
        <p:nvSpPr>
          <p:cNvPr id="14" name="TextBox 13"/>
          <p:cNvSpPr txBox="1"/>
          <p:nvPr/>
        </p:nvSpPr>
        <p:spPr>
          <a:xfrm>
            <a:off x="5356436" y="5414477"/>
            <a:ext cx="456564" cy="369332"/>
          </a:xfrm>
          <a:prstGeom prst="rect">
            <a:avLst/>
          </a:prstGeom>
          <a:noFill/>
        </p:spPr>
        <p:txBody>
          <a:bodyPr wrap="square" rtlCol="0">
            <a:spAutoFit/>
          </a:bodyPr>
          <a:lstStyle/>
          <a:p>
            <a:r>
              <a:rPr lang="en-US" b="1" dirty="0">
                <a:solidFill>
                  <a:srgbClr val="FF0000"/>
                </a:solidFill>
              </a:rPr>
              <a:t>2</a:t>
            </a:r>
          </a:p>
        </p:txBody>
      </p:sp>
    </p:spTree>
    <p:extLst>
      <p:ext uri="{BB962C8B-B14F-4D97-AF65-F5344CB8AC3E}">
        <p14:creationId xmlns:p14="http://schemas.microsoft.com/office/powerpoint/2010/main" val="282650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A82F8E8A-AB8F-4E92-B811-3893B1715B95}"/>
              </a:ext>
            </a:extLst>
          </p:cNvPr>
          <p:cNvSpPr txBox="1"/>
          <p:nvPr/>
        </p:nvSpPr>
        <p:spPr>
          <a:xfrm>
            <a:off x="189292" y="-32868"/>
            <a:ext cx="11729806" cy="584775"/>
          </a:xfrm>
          <a:prstGeom prst="rect">
            <a:avLst/>
          </a:prstGeom>
          <a:noFill/>
        </p:spPr>
        <p:txBody>
          <a:bodyPr wrap="square" rtlCol="0">
            <a:spAutoFit/>
          </a:bodyPr>
          <a:lstStyle/>
          <a:p>
            <a:r>
              <a:rPr lang="en-US" sz="3200" dirty="0">
                <a:solidFill>
                  <a:schemeClr val="bg1"/>
                </a:solidFill>
                <a:latin typeface="+mj-lt"/>
              </a:rPr>
              <a:t>The Student Portfolio Report/Student Performance on Test Report</a:t>
            </a:r>
          </a:p>
        </p:txBody>
      </p:sp>
      <p:grpSp>
        <p:nvGrpSpPr>
          <p:cNvPr id="10" name="Group 9">
            <a:extLst>
              <a:ext uri="{FF2B5EF4-FFF2-40B4-BE49-F238E27FC236}">
                <a16:creationId xmlns:a16="http://schemas.microsoft.com/office/drawing/2014/main" id="{A45AD6D4-AD12-484C-949B-C18BFE7DD093}"/>
              </a:ext>
            </a:extLst>
          </p:cNvPr>
          <p:cNvGrpSpPr/>
          <p:nvPr/>
        </p:nvGrpSpPr>
        <p:grpSpPr>
          <a:xfrm>
            <a:off x="123637" y="856651"/>
            <a:ext cx="11288417" cy="6186048"/>
            <a:chOff x="272902" y="307440"/>
            <a:chExt cx="11646196" cy="6382111"/>
          </a:xfrm>
        </p:grpSpPr>
        <p:sp>
          <p:nvSpPr>
            <p:cNvPr id="21" name="TextBox 20">
              <a:extLst>
                <a:ext uri="{FF2B5EF4-FFF2-40B4-BE49-F238E27FC236}">
                  <a16:creationId xmlns:a16="http://schemas.microsoft.com/office/drawing/2014/main" id="{1BB60C7A-DB9F-408D-9537-98278CB05F5B}"/>
                </a:ext>
              </a:extLst>
            </p:cNvPr>
            <p:cNvSpPr txBox="1"/>
            <p:nvPr/>
          </p:nvSpPr>
          <p:spPr>
            <a:xfrm>
              <a:off x="11461898" y="6443330"/>
              <a:ext cx="457200" cy="246221"/>
            </a:xfrm>
            <a:prstGeom prst="rect">
              <a:avLst/>
            </a:prstGeom>
            <a:noFill/>
          </p:spPr>
          <p:txBody>
            <a:bodyPr wrap="square" rtlCol="0">
              <a:spAutoFit/>
            </a:bodyPr>
            <a:lstStyle/>
            <a:p>
              <a:r>
                <a:rPr lang="en-US" sz="1000" dirty="0">
                  <a:solidFill>
                    <a:schemeClr val="bg1"/>
                  </a:solidFill>
                </a:rPr>
                <a:t>8</a:t>
              </a:r>
            </a:p>
          </p:txBody>
        </p:sp>
        <p:grpSp>
          <p:nvGrpSpPr>
            <p:cNvPr id="9" name="Group 8">
              <a:extLst>
                <a:ext uri="{FF2B5EF4-FFF2-40B4-BE49-F238E27FC236}">
                  <a16:creationId xmlns:a16="http://schemas.microsoft.com/office/drawing/2014/main" id="{4341D1F6-AAF3-4EC2-876C-487FACA7A071}"/>
                </a:ext>
              </a:extLst>
            </p:cNvPr>
            <p:cNvGrpSpPr/>
            <p:nvPr/>
          </p:nvGrpSpPr>
          <p:grpSpPr>
            <a:xfrm>
              <a:off x="614188" y="1490792"/>
              <a:ext cx="1441606" cy="294909"/>
              <a:chOff x="526067" y="1474475"/>
              <a:chExt cx="1441606" cy="294909"/>
            </a:xfrm>
          </p:grpSpPr>
          <p:sp>
            <p:nvSpPr>
              <p:cNvPr id="24" name="Flowchart: Connector 23">
                <a:extLst>
                  <a:ext uri="{FF2B5EF4-FFF2-40B4-BE49-F238E27FC236}">
                    <a16:creationId xmlns:a16="http://schemas.microsoft.com/office/drawing/2014/main" id="{682F9EFC-93AE-474A-B5E0-409365077534}"/>
                  </a:ext>
                </a:extLst>
              </p:cNvPr>
              <p:cNvSpPr/>
              <p:nvPr/>
            </p:nvSpPr>
            <p:spPr>
              <a:xfrm>
                <a:off x="1662873" y="1484808"/>
                <a:ext cx="304800" cy="284576"/>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Flowchart: Connector 24">
                <a:extLst>
                  <a:ext uri="{FF2B5EF4-FFF2-40B4-BE49-F238E27FC236}">
                    <a16:creationId xmlns:a16="http://schemas.microsoft.com/office/drawing/2014/main" id="{D5897885-5804-41AB-B884-E0E2599A0407}"/>
                  </a:ext>
                </a:extLst>
              </p:cNvPr>
              <p:cNvSpPr/>
              <p:nvPr/>
            </p:nvSpPr>
            <p:spPr>
              <a:xfrm>
                <a:off x="526067" y="1474475"/>
                <a:ext cx="843289" cy="284577"/>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7" name="Picture 6" descr="A screenshot of a cell phone&#10;&#10;Description automatically generated">
              <a:extLst>
                <a:ext uri="{FF2B5EF4-FFF2-40B4-BE49-F238E27FC236}">
                  <a16:creationId xmlns:a16="http://schemas.microsoft.com/office/drawing/2014/main" id="{CEB15DF9-5C32-4CF2-929B-2422EF7336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89" b="19761"/>
            <a:stretch/>
          </p:blipFill>
          <p:spPr>
            <a:xfrm>
              <a:off x="272902" y="307440"/>
              <a:ext cx="7510587" cy="343844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3915731-39A5-40F6-8D4F-680284A42CA2}"/>
                </a:ext>
              </a:extLst>
            </p:cNvPr>
            <p:cNvPicPr>
              <a:picLocks noChangeAspect="1"/>
            </p:cNvPicPr>
            <p:nvPr/>
          </p:nvPicPr>
          <p:blipFill>
            <a:blip r:embed="rId4"/>
            <a:stretch>
              <a:fillRect/>
            </a:stretch>
          </p:blipFill>
          <p:spPr>
            <a:xfrm>
              <a:off x="272902" y="307440"/>
              <a:ext cx="2981117" cy="233461"/>
            </a:xfrm>
            <a:prstGeom prst="rect">
              <a:avLst/>
            </a:prstGeom>
          </p:spPr>
        </p:pic>
      </p:grpSp>
      <p:sp>
        <p:nvSpPr>
          <p:cNvPr id="15" name="Oval 14">
            <a:extLst>
              <a:ext uri="{FF2B5EF4-FFF2-40B4-BE49-F238E27FC236}">
                <a16:creationId xmlns:a16="http://schemas.microsoft.com/office/drawing/2014/main" id="{9A50E23B-C5DA-46CF-8EEB-871738F5DDBC}"/>
              </a:ext>
            </a:extLst>
          </p:cNvPr>
          <p:cNvSpPr/>
          <p:nvPr/>
        </p:nvSpPr>
        <p:spPr>
          <a:xfrm>
            <a:off x="75781" y="826056"/>
            <a:ext cx="2997935" cy="3009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7" name="Picture 16">
            <a:extLst>
              <a:ext uri="{FF2B5EF4-FFF2-40B4-BE49-F238E27FC236}">
                <a16:creationId xmlns:a16="http://schemas.microsoft.com/office/drawing/2014/main" id="{9B948272-9C29-432D-BAE3-61EFB7C37681}"/>
              </a:ext>
            </a:extLst>
          </p:cNvPr>
          <p:cNvPicPr>
            <a:picLocks noChangeAspect="1"/>
          </p:cNvPicPr>
          <p:nvPr/>
        </p:nvPicPr>
        <p:blipFill>
          <a:blip r:embed="rId5"/>
          <a:stretch>
            <a:fillRect/>
          </a:stretch>
        </p:blipFill>
        <p:spPr>
          <a:xfrm>
            <a:off x="4934981" y="3086375"/>
            <a:ext cx="6984117" cy="307301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8" name="Oval 17">
            <a:extLst>
              <a:ext uri="{FF2B5EF4-FFF2-40B4-BE49-F238E27FC236}">
                <a16:creationId xmlns:a16="http://schemas.microsoft.com/office/drawing/2014/main" id="{8C822506-D22C-4C4D-9621-B8EA0D93B16A}"/>
              </a:ext>
            </a:extLst>
          </p:cNvPr>
          <p:cNvSpPr/>
          <p:nvPr/>
        </p:nvSpPr>
        <p:spPr>
          <a:xfrm>
            <a:off x="4869550" y="3021667"/>
            <a:ext cx="2997935" cy="3009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2" name="Picture 1"/>
          <p:cNvPicPr>
            <a:picLocks noChangeAspect="1"/>
          </p:cNvPicPr>
          <p:nvPr/>
        </p:nvPicPr>
        <p:blipFill>
          <a:blip r:embed="rId6"/>
          <a:stretch>
            <a:fillRect/>
          </a:stretch>
        </p:blipFill>
        <p:spPr>
          <a:xfrm>
            <a:off x="5308580" y="4671244"/>
            <a:ext cx="457240" cy="164606"/>
          </a:xfrm>
          <a:prstGeom prst="rect">
            <a:avLst/>
          </a:prstGeom>
        </p:spPr>
      </p:pic>
      <p:sp>
        <p:nvSpPr>
          <p:cNvPr id="14" name="TextBox 13"/>
          <p:cNvSpPr txBox="1"/>
          <p:nvPr/>
        </p:nvSpPr>
        <p:spPr>
          <a:xfrm>
            <a:off x="1704039" y="1629037"/>
            <a:ext cx="456564" cy="369332"/>
          </a:xfrm>
          <a:prstGeom prst="rect">
            <a:avLst/>
          </a:prstGeom>
          <a:noFill/>
        </p:spPr>
        <p:txBody>
          <a:bodyPr wrap="square" rtlCol="0">
            <a:spAutoFit/>
          </a:bodyPr>
          <a:lstStyle/>
          <a:p>
            <a:r>
              <a:rPr lang="en-US" b="1" dirty="0">
                <a:solidFill>
                  <a:srgbClr val="FF0000"/>
                </a:solidFill>
              </a:rPr>
              <a:t>1</a:t>
            </a:r>
          </a:p>
        </p:txBody>
      </p:sp>
      <p:sp>
        <p:nvSpPr>
          <p:cNvPr id="16" name="TextBox 15"/>
          <p:cNvSpPr txBox="1"/>
          <p:nvPr/>
        </p:nvSpPr>
        <p:spPr>
          <a:xfrm>
            <a:off x="7918718" y="2987486"/>
            <a:ext cx="456564" cy="369332"/>
          </a:xfrm>
          <a:prstGeom prst="rect">
            <a:avLst/>
          </a:prstGeom>
          <a:noFill/>
        </p:spPr>
        <p:txBody>
          <a:bodyPr wrap="square" rtlCol="0">
            <a:spAutoFit/>
          </a:bodyPr>
          <a:lstStyle/>
          <a:p>
            <a:r>
              <a:rPr lang="en-US" b="1" dirty="0">
                <a:solidFill>
                  <a:srgbClr val="FF0000"/>
                </a:solidFill>
              </a:rPr>
              <a:t>2</a:t>
            </a:r>
          </a:p>
        </p:txBody>
      </p:sp>
      <p:sp>
        <p:nvSpPr>
          <p:cNvPr id="19" name="TextBox 18"/>
          <p:cNvSpPr txBox="1"/>
          <p:nvPr/>
        </p:nvSpPr>
        <p:spPr>
          <a:xfrm>
            <a:off x="9893995" y="3820134"/>
            <a:ext cx="456564" cy="369332"/>
          </a:xfrm>
          <a:prstGeom prst="rect">
            <a:avLst/>
          </a:prstGeom>
          <a:noFill/>
        </p:spPr>
        <p:txBody>
          <a:bodyPr wrap="square" rtlCol="0">
            <a:spAutoFit/>
          </a:bodyPr>
          <a:lstStyle/>
          <a:p>
            <a:r>
              <a:rPr lang="en-US" b="1" dirty="0">
                <a:solidFill>
                  <a:srgbClr val="FF0000"/>
                </a:solidFill>
              </a:rPr>
              <a:t>3</a:t>
            </a:r>
          </a:p>
        </p:txBody>
      </p:sp>
    </p:spTree>
    <p:extLst>
      <p:ext uri="{BB962C8B-B14F-4D97-AF65-F5344CB8AC3E}">
        <p14:creationId xmlns:p14="http://schemas.microsoft.com/office/powerpoint/2010/main" val="258010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36AFAC48-A1AA-4ACB-9D93-2A222B2AC1D3}"/>
              </a:ext>
            </a:extLst>
          </p:cNvPr>
          <p:cNvPicPr>
            <a:picLocks noChangeAspect="1"/>
          </p:cNvPicPr>
          <p:nvPr/>
        </p:nvPicPr>
        <p:blipFill rotWithShape="1">
          <a:blip r:embed="rId3">
            <a:extLst>
              <a:ext uri="{28A0092B-C50C-407E-A947-70E740481C1C}">
                <a14:useLocalDpi xmlns:a14="http://schemas.microsoft.com/office/drawing/2010/main" val="0"/>
              </a:ext>
            </a:extLst>
          </a:blip>
          <a:srcRect r="6790" b="17387"/>
          <a:stretch/>
        </p:blipFill>
        <p:spPr>
          <a:xfrm>
            <a:off x="4178680" y="1368650"/>
            <a:ext cx="7832788" cy="381918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8BBA0C00-E065-44E6-A6CD-08D37DF552C9}"/>
              </a:ext>
            </a:extLst>
          </p:cNvPr>
          <p:cNvSpPr>
            <a:spLocks noGrp="1"/>
          </p:cNvSpPr>
          <p:nvPr>
            <p:ph type="title"/>
          </p:nvPr>
        </p:nvSpPr>
        <p:spPr/>
        <p:txBody>
          <a:bodyPr>
            <a:noAutofit/>
          </a:bodyPr>
          <a:lstStyle/>
          <a:p>
            <a:r>
              <a:rPr lang="en-US" dirty="0"/>
              <a:t>Ways to Use the Student Portfolio Report</a:t>
            </a:r>
          </a:p>
        </p:txBody>
      </p:sp>
      <p:grpSp>
        <p:nvGrpSpPr>
          <p:cNvPr id="18" name="Group 17">
            <a:extLst>
              <a:ext uri="{FF2B5EF4-FFF2-40B4-BE49-F238E27FC236}">
                <a16:creationId xmlns:a16="http://schemas.microsoft.com/office/drawing/2014/main" id="{BE5EB5C0-14E7-4173-8F91-777523425F9B}"/>
              </a:ext>
            </a:extLst>
          </p:cNvPr>
          <p:cNvGrpSpPr/>
          <p:nvPr/>
        </p:nvGrpSpPr>
        <p:grpSpPr>
          <a:xfrm>
            <a:off x="161160" y="1368650"/>
            <a:ext cx="10392079" cy="3819188"/>
            <a:chOff x="377545" y="1332178"/>
            <a:chExt cx="10392079" cy="3819188"/>
          </a:xfrm>
        </p:grpSpPr>
        <p:sp>
          <p:nvSpPr>
            <p:cNvPr id="9" name="Rectangle: Rounded Corners 8">
              <a:extLst>
                <a:ext uri="{FF2B5EF4-FFF2-40B4-BE49-F238E27FC236}">
                  <a16:creationId xmlns:a16="http://schemas.microsoft.com/office/drawing/2014/main" id="{B65D9948-45B8-4C6C-9B03-8BEA2A71998E}"/>
                </a:ext>
              </a:extLst>
            </p:cNvPr>
            <p:cNvSpPr/>
            <p:nvPr/>
          </p:nvSpPr>
          <p:spPr>
            <a:xfrm>
              <a:off x="377545" y="1332178"/>
              <a:ext cx="3902749" cy="3819188"/>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AutoNum type="arabicPeriod"/>
              </a:pPr>
              <a:r>
                <a:rPr lang="en-US" sz="1600" dirty="0">
                  <a:solidFill>
                    <a:schemeClr val="tx1">
                      <a:lumMod val="50000"/>
                    </a:schemeClr>
                  </a:solidFill>
                </a:rPr>
                <a:t>Filter by Test Groups, Test Reasons, and School Year</a:t>
              </a:r>
            </a:p>
            <a:p>
              <a:pPr marL="342900" lvl="0" indent="-342900">
                <a:buAutoNum type="arabicPeriod"/>
              </a:pPr>
              <a:endParaRPr lang="en-US" sz="1600" dirty="0">
                <a:solidFill>
                  <a:schemeClr val="tx1">
                    <a:lumMod val="50000"/>
                  </a:schemeClr>
                </a:solidFill>
              </a:endParaRPr>
            </a:p>
            <a:p>
              <a:pPr marL="342900" lvl="0" indent="-342900">
                <a:buAutoNum type="arabicPeriod"/>
              </a:pPr>
              <a:r>
                <a:rPr lang="en-US" sz="1600" dirty="0">
                  <a:solidFill>
                    <a:schemeClr val="tx1">
                      <a:lumMod val="50000"/>
                    </a:schemeClr>
                  </a:solidFill>
                </a:rPr>
                <a:t>Sort Results to see the Most Recent Test Scores</a:t>
              </a:r>
            </a:p>
            <a:p>
              <a:pPr marL="342900" lvl="0" indent="-342900">
                <a:buAutoNum type="arabicPeriod"/>
              </a:pPr>
              <a:endParaRPr lang="en-US" sz="1600" dirty="0">
                <a:solidFill>
                  <a:schemeClr val="tx1">
                    <a:lumMod val="50000"/>
                  </a:schemeClr>
                </a:solidFill>
              </a:endParaRPr>
            </a:p>
            <a:p>
              <a:pPr marL="342900" lvl="0" indent="-342900">
                <a:buAutoNum type="arabicPeriod"/>
              </a:pPr>
              <a:r>
                <a:rPr lang="en-US" sz="1600" dirty="0">
                  <a:solidFill>
                    <a:schemeClr val="tx1">
                      <a:lumMod val="50000"/>
                    </a:schemeClr>
                  </a:solidFill>
                </a:rPr>
                <a:t>Generate an ISR or Student Data File and print reports</a:t>
              </a:r>
            </a:p>
            <a:p>
              <a:pPr marL="342900" lvl="0" indent="-342900">
                <a:buAutoNum type="arabicPeriod"/>
              </a:pPr>
              <a:endParaRPr lang="en-US" sz="1600" dirty="0">
                <a:solidFill>
                  <a:schemeClr val="tx1">
                    <a:lumMod val="50000"/>
                  </a:schemeClr>
                </a:solidFill>
              </a:endParaRPr>
            </a:p>
            <a:p>
              <a:pPr marL="342900" lvl="0" indent="-342900">
                <a:buAutoNum type="arabicPeriod"/>
              </a:pPr>
              <a:r>
                <a:rPr lang="en-US" sz="1600" dirty="0">
                  <a:solidFill>
                    <a:schemeClr val="tx1">
                      <a:lumMod val="50000"/>
                    </a:schemeClr>
                  </a:solidFill>
                </a:rPr>
                <a:t>Access Specific Test Data and Individual Student Item Responses from the Report</a:t>
              </a:r>
            </a:p>
          </p:txBody>
        </p:sp>
        <p:sp>
          <p:nvSpPr>
            <p:cNvPr id="13" name="Flowchart: Connector 12">
              <a:extLst>
                <a:ext uri="{FF2B5EF4-FFF2-40B4-BE49-F238E27FC236}">
                  <a16:creationId xmlns:a16="http://schemas.microsoft.com/office/drawing/2014/main" id="{88E2EA47-0B47-4FF3-83EB-5C727B527974}"/>
                </a:ext>
              </a:extLst>
            </p:cNvPr>
            <p:cNvSpPr/>
            <p:nvPr/>
          </p:nvSpPr>
          <p:spPr>
            <a:xfrm>
              <a:off x="9629370" y="1633691"/>
              <a:ext cx="256673" cy="27271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Flowchart: Connector 13">
              <a:extLst>
                <a:ext uri="{FF2B5EF4-FFF2-40B4-BE49-F238E27FC236}">
                  <a16:creationId xmlns:a16="http://schemas.microsoft.com/office/drawing/2014/main" id="{92BF5CC4-0C0F-4954-B19B-BAE3A6FBDE25}"/>
                </a:ext>
              </a:extLst>
            </p:cNvPr>
            <p:cNvSpPr/>
            <p:nvPr/>
          </p:nvSpPr>
          <p:spPr>
            <a:xfrm>
              <a:off x="4465412" y="1531363"/>
              <a:ext cx="256673" cy="27271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Flowchart: Connector 14">
              <a:extLst>
                <a:ext uri="{FF2B5EF4-FFF2-40B4-BE49-F238E27FC236}">
                  <a16:creationId xmlns:a16="http://schemas.microsoft.com/office/drawing/2014/main" id="{9CB468EA-C0F7-415D-AEB2-1B15522DD2DA}"/>
                </a:ext>
              </a:extLst>
            </p:cNvPr>
            <p:cNvSpPr/>
            <p:nvPr/>
          </p:nvSpPr>
          <p:spPr>
            <a:xfrm>
              <a:off x="10512951" y="1594883"/>
              <a:ext cx="256673" cy="27271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6" name="Flowchart: Connector 15">
              <a:extLst>
                <a:ext uri="{FF2B5EF4-FFF2-40B4-BE49-F238E27FC236}">
                  <a16:creationId xmlns:a16="http://schemas.microsoft.com/office/drawing/2014/main" id="{63D323BD-2EE7-4A63-A9DB-ADD9BA2E59A1}"/>
                </a:ext>
              </a:extLst>
            </p:cNvPr>
            <p:cNvSpPr/>
            <p:nvPr/>
          </p:nvSpPr>
          <p:spPr>
            <a:xfrm>
              <a:off x="4593748" y="4046765"/>
              <a:ext cx="256673" cy="27271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sp>
        <p:nvSpPr>
          <p:cNvPr id="4" name="Slide Number Placeholder 3">
            <a:extLst>
              <a:ext uri="{FF2B5EF4-FFF2-40B4-BE49-F238E27FC236}">
                <a16:creationId xmlns:a16="http://schemas.microsoft.com/office/drawing/2014/main" id="{94602BA6-E7FB-401C-BC77-8D9F648E4EE9}"/>
              </a:ext>
            </a:extLst>
          </p:cNvPr>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2200714694"/>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91EAC94F-0CB7-47E2-B1CC-A0F105248E94}">
  <ds:schemaRefs>
    <ds:schemaRef ds:uri="http://purl.org/dc/terms/"/>
    <ds:schemaRef ds:uri="3c8d6406-deae-4a0d-a95e-fe53ed4a1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60b788f9-dbc8-42fd-99f2-081ed83a52df"/>
    <ds:schemaRef ds:uri="http://www.w3.org/XML/1998/namespace"/>
    <ds:schemaRef ds:uri="http://purl.org/dc/dcmitype/"/>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2076</TotalTime>
  <Words>1260</Words>
  <Application>Microsoft Office PowerPoint</Application>
  <PresentationFormat>Widescreen</PresentationFormat>
  <Paragraphs>127</Paragraphs>
  <Slides>12</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Arial Narrow</vt:lpstr>
      <vt:lpstr>Calibri</vt:lpstr>
      <vt:lpstr>Franklin Gothic Book</vt:lpstr>
      <vt:lpstr>Franklin Gothic Medium</vt:lpstr>
      <vt:lpstr>Gill Sans MT</vt:lpstr>
      <vt:lpstr>Times New Roman</vt:lpstr>
      <vt:lpstr>Cambium Assessment PPT</vt:lpstr>
      <vt:lpstr>1_Cambium Assessment PPT</vt:lpstr>
      <vt:lpstr>How to understand a demographic breakdown report and a student portfolio report</vt:lpstr>
      <vt:lpstr>PowerPoint Presentation</vt:lpstr>
      <vt:lpstr>PowerPoint Presentation</vt:lpstr>
      <vt:lpstr>PowerPoint Presentation</vt:lpstr>
      <vt:lpstr>PowerPoint Presentation</vt:lpstr>
      <vt:lpstr>The Student Portfolio Report</vt:lpstr>
      <vt:lpstr>PowerPoint Presentation</vt:lpstr>
      <vt:lpstr>PowerPoint Presentation</vt:lpstr>
      <vt:lpstr>Ways to Use the Student Portfolio Report</vt:lpstr>
      <vt:lpstr>Filter Assessments by Test Reasons &amp; School Year</vt:lpstr>
      <vt:lpstr>The Centralized Reporting System Series</vt:lpstr>
      <vt:lpstr>More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Kathleen Hughes</cp:lastModifiedBy>
  <cp:revision>130</cp:revision>
  <cp:lastPrinted>2017-10-19T00:36:21Z</cp:lastPrinted>
  <dcterms:created xsi:type="dcterms:W3CDTF">2020-02-03T21:37:34Z</dcterms:created>
  <dcterms:modified xsi:type="dcterms:W3CDTF">2021-09-21T12:27:34Z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