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1"/>
  </p:notesMasterIdLst>
  <p:handoutMasterIdLst>
    <p:handoutMasterId r:id="rId22"/>
  </p:handoutMasterIdLst>
  <p:sldIdLst>
    <p:sldId id="294" r:id="rId5"/>
    <p:sldId id="256" r:id="rId6"/>
    <p:sldId id="658" r:id="rId7"/>
    <p:sldId id="489" r:id="rId8"/>
    <p:sldId id="632" r:id="rId9"/>
    <p:sldId id="631" r:id="rId10"/>
    <p:sldId id="494" r:id="rId11"/>
    <p:sldId id="497" r:id="rId12"/>
    <p:sldId id="502" r:id="rId13"/>
    <p:sldId id="501" r:id="rId14"/>
    <p:sldId id="657" r:id="rId15"/>
    <p:sldId id="499" r:id="rId16"/>
    <p:sldId id="500" r:id="rId17"/>
    <p:sldId id="496" r:id="rId18"/>
    <p:sldId id="637" r:id="rId19"/>
    <p:sldId id="389" r:id="rId2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99B8432-C34F-4221-B65F-625852AA9DED}">
          <p14:sldIdLst>
            <p14:sldId id="294"/>
            <p14:sldId id="256"/>
          </p14:sldIdLst>
        </p14:section>
        <p14:section name="Types of Tests in Reporting" id="{FFCEA361-CAFB-4442-B4DF-48271366AC8A}">
          <p14:sldIdLst>
            <p14:sldId id="658"/>
          </p14:sldIdLst>
        </p14:section>
        <p14:section name="Navigating to a Non-Summative Test" id="{9125B4AD-0A7F-4829-99A4-C246E61BC4CF}">
          <p14:sldIdLst>
            <p14:sldId id="489"/>
            <p14:sldId id="632"/>
            <p14:sldId id="631"/>
          </p14:sldIdLst>
        </p14:section>
        <p14:section name="Design of Item-Level Reports" id="{FFF817C5-3402-41A4-AFD1-8B69AFB02780}">
          <p14:sldIdLst>
            <p14:sldId id="494"/>
            <p14:sldId id="497"/>
            <p14:sldId id="502"/>
            <p14:sldId id="501"/>
            <p14:sldId id="657"/>
          </p14:sldIdLst>
        </p14:section>
        <p14:section name="View an Item and Student Reponse" id="{42388202-C354-4EDC-852D-8D82FD5E4A48}">
          <p14:sldIdLst>
            <p14:sldId id="499"/>
          </p14:sldIdLst>
        </p14:section>
        <p14:section name="Item &amp; Score Tab" id="{07634C00-4A69-4A86-8530-1CA9B10F2391}">
          <p14:sldIdLst>
            <p14:sldId id="500"/>
          </p14:sldIdLst>
        </p14:section>
        <p14:section name="Rubric &amp; Resources Tab" id="{C18714EE-D360-4A0C-90D6-A58F69D558E4}">
          <p14:sldIdLst>
            <p14:sldId id="496"/>
          </p14:sldIdLst>
        </p14:section>
        <p14:section name="Conclusion" id="{CF0441DB-D8B0-4D5A-8E1C-3922EF5F30A9}">
          <p14:sldIdLst>
            <p14:sldId id="637"/>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2]" lastIdx="27" clrIdx="8">
    <p:extLst>
      <p:ext uri="{19B8F6BF-5375-455C-9EA6-DF929625EA0E}">
        <p15:presenceInfo xmlns:p15="http://schemas.microsoft.com/office/powerpoint/2012/main" userId="S::mmills@air.org::c45eef33-598a-4d4e-81ae-afc889ac12d7" providerId="AD"/>
      </p:ext>
    </p:extLst>
  </p:cmAuthor>
  <p:cmAuthor id="10" name="Gatwood, Rachel L." initials="GRL" lastIdx="15" clrIdx="9">
    <p:extLst>
      <p:ext uri="{19B8F6BF-5375-455C-9EA6-DF929625EA0E}">
        <p15:presenceInfo xmlns:p15="http://schemas.microsoft.com/office/powerpoint/2012/main" userId="S::rgatwood@air.org::89a54813-c839-46d3-821d-3b6e1cdcc630" providerId="AD"/>
      </p:ext>
    </p:extLst>
  </p:cmAuthor>
  <p:cmAuthor id="11" name="Mills, Monica" initials="MM" lastIdx="1" clrIdx="10">
    <p:extLst>
      <p:ext uri="{19B8F6BF-5375-455C-9EA6-DF929625EA0E}">
        <p15:presenceInfo xmlns:p15="http://schemas.microsoft.com/office/powerpoint/2012/main" userId="Mills, Monica" providerId="None"/>
      </p:ext>
    </p:extLst>
  </p:cmAuthor>
  <p:cmAuthor id="12" name="Pualoa, Kelsie" initials="PK" lastIdx="3" clrIdx="11">
    <p:extLst>
      <p:ext uri="{19B8F6BF-5375-455C-9EA6-DF929625EA0E}">
        <p15:presenceInfo xmlns:p15="http://schemas.microsoft.com/office/powerpoint/2012/main" userId="S::20268423@k12.hi.us::30d7a369-5fbb-41ab-a061-1ba001a6bae4" providerId="AD"/>
      </p:ext>
    </p:extLst>
  </p:cmAuthor>
  <p:cmAuthor id="13" name="Kathleen Hughes" initials="KH" lastIdx="10" clrIdx="12">
    <p:extLst>
      <p:ext uri="{19B8F6BF-5375-455C-9EA6-DF929625EA0E}">
        <p15:presenceInfo xmlns:p15="http://schemas.microsoft.com/office/powerpoint/2012/main" userId="S-1-5-21-1949779832-2519084937-1351169659-45568" providerId="AD"/>
      </p:ext>
    </p:extLst>
  </p:cmAuthor>
  <p:cmAuthor id="14" name="Morada, Dianne" initials="MD" lastIdx="15" clrIdx="13">
    <p:extLst>
      <p:ext uri="{19B8F6BF-5375-455C-9EA6-DF929625EA0E}">
        <p15:presenceInfo xmlns:p15="http://schemas.microsoft.com/office/powerpoint/2012/main" userId="S::20167605@k12.hi.us::dde3c573-5f62-4993-9176-83a29b40d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EFF"/>
    <a:srgbClr val="FFFFFF"/>
    <a:srgbClr val="2C9ED9"/>
    <a:srgbClr val="043364"/>
    <a:srgbClr val="EAAA00"/>
    <a:srgbClr val="4C9237"/>
    <a:srgbClr val="DAE9F6"/>
    <a:srgbClr val="C6E7F7"/>
    <a:srgbClr val="26ABE1"/>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9CA87-A57B-59E5-0C34-9C308077632B}" v="7" dt="2021-09-09T01:56:56"/>
    <p1510:client id="{F11AC000-8132-D2CC-1866-0ED13BAB38FC}" v="12" dt="2021-09-16T20:55:19.840"/>
    <p1510:client id="{FD7A7DB5-44E6-0E41-8329-2F2A5E5BA302}" v="1" dt="2021-09-20T20:23:56.559"/>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autoAdjust="0"/>
    <p:restoredTop sz="63601" autoAdjust="0"/>
  </p:normalViewPr>
  <p:slideViewPr>
    <p:cSldViewPr snapToGrid="0">
      <p:cViewPr varScale="1">
        <p:scale>
          <a:sx n="74" d="100"/>
          <a:sy n="74" d="100"/>
        </p:scale>
        <p:origin x="1312" y="5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Tests</a:t>
          </a:r>
        </a:p>
      </dgm:t>
    </dgm:pt>
    <dgm:pt modelId="{D94534AD-6F98-417E-B758-12FA466798CC}" type="parTrans" cxnId="{D25C0DE0-4425-48DA-B89B-47AA2757A875}">
      <dgm:prSet/>
      <dgm:spPr>
        <a:ln>
          <a:solidFill>
            <a:srgbClr val="2C9ED9"/>
          </a:solidFill>
        </a:ln>
      </dgm:spPr>
      <dgm:t>
        <a:bodyPr/>
        <a:lstStyle/>
        <a:p>
          <a:endParaRPr lang="en-US"/>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Checkpoint</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—fixed-form tests with 8</a:t>
          </a:r>
          <a:r>
            <a:rPr lang="en-US" sz="1400" i="1" dirty="0">
              <a:solidFill>
                <a:schemeClr val="tx1">
                  <a:lumMod val="50000"/>
                </a:schemeClr>
              </a:solidFill>
            </a:rPr>
            <a:t>–</a:t>
          </a:r>
          <a:r>
            <a:rPr lang="en-US" sz="1400" dirty="0">
              <a:solidFill>
                <a:schemeClr val="tx1">
                  <a:lumMod val="50000"/>
                </a:schemeClr>
              </a:solidFill>
            </a:rPr>
            <a:t>12 items within a specific reporting category (topic or skill area) or user built fixed-form tests from available Cambium or HI teacher authored standalone items.</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—a.k.a. module, modular, benchmark module, benchmark, diagnostic</a:t>
          </a:r>
        </a:p>
        <a:p>
          <a:pPr algn="ctr">
            <a:buFont typeface="Arial" panose="020B0604020202020204" pitchFamily="34" charset="0"/>
            <a:buChar char="•"/>
          </a:pP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Interims:</a:t>
          </a:r>
        </a:p>
        <a:p>
          <a:pPr algn="l"/>
          <a:r>
            <a:rPr lang="en-US" sz="1400" b="0" dirty="0">
              <a:solidFill>
                <a:schemeClr val="tx1">
                  <a:lumMod val="50000"/>
                </a:schemeClr>
              </a:solidFill>
            </a:rPr>
            <a:t>—fixed-form or adaptive tests that cover some or all of the standards students are required to learn</a:t>
          </a:r>
        </a:p>
        <a:p>
          <a:pPr algn="l"/>
          <a:r>
            <a:rPr lang="en-US" sz="1400" b="0" dirty="0">
              <a:solidFill>
                <a:schemeClr val="tx1">
                  <a:lumMod val="50000"/>
                </a:schemeClr>
              </a:solidFill>
            </a:rPr>
            <a:t>—users can see item-level scores for individual students who took an adaptive interim</a:t>
          </a:r>
        </a:p>
        <a:p>
          <a:pPr algn="l"/>
          <a:r>
            <a:rPr lang="en-US" sz="1400" dirty="0">
              <a:solidFill>
                <a:schemeClr val="tx1">
                  <a:lumMod val="50000"/>
                </a:schemeClr>
              </a:solidFill>
            </a:rPr>
            <a:t>—a.k.a. Interim Comprehensive Assessment (ICA), Interim Assessment Block (IAB) </a:t>
          </a:r>
        </a:p>
      </dgm:t>
    </dgm:pt>
    <dgm:pt modelId="{796E606E-22AC-4734-BC2F-316B08C9F230}" type="parTrans" cxnId="{DF1D1630-6C9B-4623-9096-42BAF72C74B8}">
      <dgm:prSet/>
      <dgm:spPr>
        <a:ln w="38100">
          <a:solidFill>
            <a:srgbClr val="2C9ED9"/>
          </a:solidFill>
        </a:ln>
      </dgm:spPr>
      <dgm:t>
        <a:bodyPr/>
        <a:lstStyle/>
        <a:p>
          <a:endParaRPr lang="en-US"/>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dgm:t>
    </dgm:pt>
    <dgm:pt modelId="{F2FB501E-C54D-43BD-BFA9-DE00DE69E929}" type="parTrans" cxnId="{0ACED5F8-9424-4328-B03F-0976C501B0DA}">
      <dgm:prSet/>
      <dgm:spPr>
        <a:ln>
          <a:solidFill>
            <a:srgbClr val="2C9ED9"/>
          </a:solidFill>
        </a:ln>
      </dgm:spPr>
      <dgm:t>
        <a:bodyPr/>
        <a:lstStyle/>
        <a:p>
          <a:endParaRPr lang="en-US"/>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24308"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182" y="4149727"/>
        <a:ext cx="41229" cy="41229"/>
      </dsp:txXfrm>
    </dsp:sp>
    <dsp:sp modelId="{C545102A-CAD7-4090-99C3-726DF6AAC372}">
      <dsp:nvSpPr>
        <dsp:cNvPr id="0" name=""/>
        <dsp:cNvSpPr/>
      </dsp:nvSpPr>
      <dsp:spPr>
        <a:xfrm>
          <a:off x="2473082" y="3969188"/>
          <a:ext cx="1758725" cy="879362"/>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Tests</a:t>
          </a:r>
        </a:p>
      </dsp:txBody>
      <dsp:txXfrm>
        <a:off x="2498838" y="3994944"/>
        <a:ext cx="1707213" cy="827850"/>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Checkpoint</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—fixed-form tests with 8</a:t>
          </a:r>
          <a:r>
            <a:rPr lang="en-US" sz="1400" i="1" kern="1200" dirty="0">
              <a:solidFill>
                <a:schemeClr val="tx1">
                  <a:lumMod val="50000"/>
                </a:schemeClr>
              </a:solidFill>
            </a:rPr>
            <a:t>–</a:t>
          </a:r>
          <a:r>
            <a:rPr lang="en-US" sz="1400" kern="1200" dirty="0">
              <a:solidFill>
                <a:schemeClr val="tx1">
                  <a:lumMod val="50000"/>
                </a:schemeClr>
              </a:solidFill>
            </a:rPr>
            <a:t>12 items within a specific reporting category (topic or skill area) or user built fixed-form tests from available Cambium or HI teacher authored standalone items.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—a.k.a. module, modular, benchmark module, benchmark, diagnostic</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solidFill>
              <a:schemeClr val="accent1">
                <a:lumMod val="50000"/>
              </a:schemeClr>
            </a:solidFill>
          </a:endParaRPr>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Interims: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—fixed-form or adaptive tests that cover some or all of the standards students are required to learn</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see item-level scores for individual students who took an adaptive interim</a:t>
          </a:r>
        </a:p>
        <a:p>
          <a:pPr marL="0" lvl="0" indent="0" algn="l" defTabSz="622300">
            <a:lnSpc>
              <a:spcPct val="90000"/>
            </a:lnSpc>
            <a:spcBef>
              <a:spcPct val="0"/>
            </a:spcBef>
            <a:spcAft>
              <a:spcPct val="35000"/>
            </a:spcAft>
            <a:buNone/>
          </a:pPr>
          <a:r>
            <a:rPr lang="en-US" sz="1400" kern="1200" dirty="0">
              <a:solidFill>
                <a:schemeClr val="tx1">
                  <a:lumMod val="50000"/>
                </a:schemeClr>
              </a:solidFill>
            </a:rPr>
            <a:t>—a.k.a. Interim Comprehensive Assessment (ICA), Interim Assessment Block (IAB) </a:t>
          </a:r>
        </a:p>
      </dsp:txBody>
      <dsp:txXfrm>
        <a:off x="4949996" y="4362783"/>
        <a:ext cx="3000205" cy="2280226"/>
      </dsp:txXfrm>
    </dsp:sp>
    <dsp:sp modelId="{32329864-60E2-49C7-AF7E-037293C1AFB4}">
      <dsp:nvSpPr>
        <dsp:cNvPr id="0" name=""/>
        <dsp:cNvSpPr/>
      </dsp:nvSpPr>
      <dsp:spPr>
        <a:xfrm rot="18875848">
          <a:off x="1663152" y="3591681"/>
          <a:ext cx="922244" cy="23575"/>
        </a:xfrm>
        <a:custGeom>
          <a:avLst/>
          <a:gdLst/>
          <a:ahLst/>
          <a:cxnLst/>
          <a:rect l="0" t="0" r="0" b="0"/>
          <a:pathLst>
            <a:path>
              <a:moveTo>
                <a:pt x="0" y="11787"/>
              </a:moveTo>
              <a:lnTo>
                <a:pt x="922244"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1218" y="3580413"/>
        <a:ext cx="46112" cy="46112"/>
      </dsp:txXfrm>
    </dsp:sp>
    <dsp:sp modelId="{6E83A986-E210-40AE-B9B6-2A4DA18D0E15}">
      <dsp:nvSpPr>
        <dsp:cNvPr id="0" name=""/>
        <dsp:cNvSpPr/>
      </dsp:nvSpPr>
      <dsp:spPr>
        <a:xfrm>
          <a:off x="2448038" y="2835442"/>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dsp:txBody>
      <dsp:txXfrm>
        <a:off x="2473794" y="2861198"/>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training module #10 in the Centralized </a:t>
            </a:r>
            <a:r>
              <a:rPr lang="en-US" b="0" dirty="0"/>
              <a:t>Reporting</a:t>
            </a:r>
            <a:r>
              <a:rPr lang="en-US" dirty="0"/>
              <a:t> System series, </a:t>
            </a:r>
            <a:r>
              <a:rPr lang="en-US" i="1" dirty="0"/>
              <a:t>How to Analyze Basic Interim Assessment Reports</a:t>
            </a:r>
            <a:r>
              <a:rPr lang="en-US" dirty="0"/>
              <a:t>. In this module we show you some of the unique reporting characteristics of interim tests that include item-level data.</a:t>
            </a: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Here is the Performance by Student tab of the My Students’ Performance on Test report for </a:t>
            </a:r>
            <a:r>
              <a:rPr lang="en-US" altLang="en-US" b="0" dirty="0">
                <a:latin typeface="Arial" panose="020B0604020202020204" pitchFamily="34" charset="0"/>
                <a:cs typeface="Arial" panose="020B0604020202020204" pitchFamily="34" charset="0"/>
              </a:rPr>
              <a:t>the Grade 6 ELA—COMBINED assessment.</a:t>
            </a: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b="0" dirty="0">
                <a:latin typeface="Arial" panose="020B0604020202020204" pitchFamily="34" charset="0"/>
                <a:cs typeface="Arial" panose="020B0604020202020204" pitchFamily="34" charset="0"/>
              </a:rPr>
              <a:t>The table includes several reporting categories. The items included in each reporting category are the ones that assess that skill area. </a:t>
            </a:r>
            <a:r>
              <a:rPr lang="en-US" dirty="0"/>
              <a:t>Clicking the green arrow button on the right allows you to scroll right.</a:t>
            </a: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Under each reporting category you can see the item number (blue item link) and the maximum points for the item. For example, you can see that item #1 under Writing is worth 1 point. The last student listed on this page earned 1 point for their answer to that item.</a:t>
            </a:r>
          </a:p>
          <a:p>
            <a:pPr defTabSz="952429" eaLnBrk="0" fontAlgn="base" hangingPunct="0">
              <a:spcBef>
                <a:spcPct val="30000"/>
              </a:spcBef>
              <a:spcAft>
                <a:spcPct val="0"/>
              </a:spcAft>
              <a:defRPr/>
            </a:pPr>
            <a:endParaRPr lang="en-US" b="0"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Every reporting category section in this report includes a performance column that can be sorted. Click the up or down arrow next to the column header to sort in ascending or descending order. When you sort your students this way you can quickly see who needs more support in each reporting category.</a:t>
            </a:r>
          </a:p>
          <a:p>
            <a:endParaRPr lang="en-US" b="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Next, we show you how to access an actual item and a student’s response to it.</a:t>
            </a:r>
          </a:p>
        </p:txBody>
      </p:sp>
      <p:sp>
        <p:nvSpPr>
          <p:cNvPr id="4" name="Slide Number Placeholder 3"/>
          <p:cNvSpPr>
            <a:spLocks noGrp="1"/>
          </p:cNvSpPr>
          <p:nvPr>
            <p:ph type="sldNum" sz="quarter" idx="5"/>
          </p:nvPr>
        </p:nvSpPr>
        <p:spPr/>
        <p:txBody>
          <a:bodyPr/>
          <a:lstStyle/>
          <a:p>
            <a:fld id="{4AD116E9-F5F5-482E-B354-EC43FA558A00}" type="slidenum">
              <a:rPr lang="en-US" smtClean="0"/>
              <a:t>10</a:t>
            </a:fld>
            <a:endParaRPr lang="en-US"/>
          </a:p>
        </p:txBody>
      </p:sp>
    </p:spTree>
    <p:extLst>
      <p:ext uri="{BB962C8B-B14F-4D97-AF65-F5344CB8AC3E}">
        <p14:creationId xmlns:p14="http://schemas.microsoft.com/office/powerpoint/2010/main" val="305714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displaying item-level data, you can view the standard to which each item is aligned. This allows you to determine at a glance what the item measures. To show or hide item standards, click the Standards Keys toggle in the row of filter details below the report table heading.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1. To view a test item, click the item number link in the first row of a report table. The item view window displays the test question as it appeared during the test for the student.  </a:t>
            </a:r>
          </a:p>
          <a:p>
            <a:endParaRPr lang="en-US" u="none" dirty="0"/>
          </a:p>
          <a:p>
            <a:r>
              <a:rPr lang="en-US" u="none" dirty="0"/>
              <a:t>2. To view the student’s actual response to an item, find that student’s name in the Student column on the left. Then click the blue score link under the numbered item. In this example we look at item #12 for the next-to-last student listed.</a:t>
            </a:r>
          </a:p>
          <a:p>
            <a:endParaRPr lang="en-US" u="none" dirty="0"/>
          </a:p>
          <a:p>
            <a:r>
              <a:rPr lang="en-US" u="none" dirty="0"/>
              <a:t>You can see the item along with the actual answer provided by that student.</a:t>
            </a:r>
          </a:p>
          <a:p>
            <a:endParaRPr lang="en-US" u="sng" dirty="0"/>
          </a:p>
          <a:p>
            <a:r>
              <a:rPr lang="en-US" u="none" dirty="0"/>
              <a:t>On the next slide, we explain the additional item information you can access in the reporting system.</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at the top-left of your screen in the gray bar. The student in our example answered the item correctly for a score of 1 out of 1 point on item #12.</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top right gray bar, you will see two tabs, Item &amp; Score and Rubric &amp; Resources.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Item &amp; Score tab (open in the upper left of your screen) shows the score a particular student obtained for that item.</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To make it easier for you to access your student level item results, you can move between students and items without returning to the report by using the fields in the teal bar.</a:t>
            </a:r>
          </a:p>
          <a:p>
            <a:pPr marL="228600" indent="-228600" defTabSz="952429" eaLnBrk="0" fontAlgn="base" hangingPunct="0">
              <a:spcBef>
                <a:spcPct val="30000"/>
              </a:spcBef>
              <a:spcAft>
                <a:spcPct val="0"/>
              </a:spcAft>
              <a:buAutoNum type="arabicPeriod"/>
              <a:defRPr/>
            </a:pPr>
            <a:r>
              <a:rPr lang="en-US" altLang="en-US" dirty="0">
                <a:latin typeface="Arial" panose="020B0604020202020204" pitchFamily="34" charset="0"/>
                <a:cs typeface="Arial" panose="020B0604020202020204" pitchFamily="34" charset="0"/>
              </a:rPr>
              <a:t>You can view different students’ scores on the same item by clicking the down arrow beside the student bar. This will take you to the next student listed in the report table so you can see how the next student performed on the same item. </a:t>
            </a:r>
          </a:p>
          <a:p>
            <a:pPr marL="228600" indent="-228600" defTabSz="952429" eaLnBrk="0" fontAlgn="base" hangingPunct="0">
              <a:spcBef>
                <a:spcPct val="30000"/>
              </a:spcBef>
              <a:spcAft>
                <a:spcPct val="0"/>
              </a:spcAft>
              <a:buAutoNum type="arabicPeriod"/>
              <a:defRPr/>
            </a:pPr>
            <a:endParaRPr lang="en-US" altLang="en-US" dirty="0">
              <a:latin typeface="Arial" panose="020B0604020202020204" pitchFamily="34" charset="0"/>
              <a:cs typeface="Arial" panose="020B0604020202020204" pitchFamily="34" charset="0"/>
            </a:endParaRPr>
          </a:p>
          <a:p>
            <a:pPr marL="228600" indent="-228600" defTabSz="952429" eaLnBrk="0" fontAlgn="base" hangingPunct="0">
              <a:spcBef>
                <a:spcPct val="30000"/>
              </a:spcBef>
              <a:spcAft>
                <a:spcPct val="0"/>
              </a:spcAft>
              <a:buAutoNum type="arabicPeriod"/>
              <a:defRPr/>
            </a:pPr>
            <a:r>
              <a:rPr lang="en-US" altLang="en-US" dirty="0">
                <a:latin typeface="Arial" panose="020B0604020202020204" pitchFamily="34" charset="0"/>
                <a:cs typeface="Arial" panose="020B0604020202020204" pitchFamily="34" charset="0"/>
              </a:rPr>
              <a:t>You can also view the next item in the test by clicking on the arrow button at the top right of the screen. You can view the previous item by clicking on the arrow button at the top left of the screen. Because we opened item #12 from the 5 Best section on the report, item #8 displays as the previous item listed under the 5 Best column.</a:t>
            </a:r>
            <a:endParaRPr lang="en-US" alt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altLang="en-US" b="0" dirty="0">
              <a:latin typeface="Arial" panose="020B0604020202020204" pitchFamily="34" charset="0"/>
              <a:cs typeface="Arial" panose="020B0604020202020204" pitchFamily="34" charset="0"/>
            </a:endParaRPr>
          </a:p>
          <a:p>
            <a:pPr marL="0" marR="0">
              <a:spcBef>
                <a:spcPts val="0"/>
              </a:spcBef>
              <a:spcAft>
                <a:spcPts val="0"/>
              </a:spcAft>
            </a:pPr>
            <a:r>
              <a:rPr lang="en-US" altLang="en-US" dirty="0">
                <a:latin typeface="Arial" panose="020B0604020202020204" pitchFamily="34" charset="0"/>
                <a:cs typeface="Arial" panose="020B0604020202020204" pitchFamily="34" charset="0"/>
              </a:rPr>
              <a:t>Below the item scores, you see the </a:t>
            </a:r>
            <a:r>
              <a:rPr lang="en-US" altLang="en-US" b="0" dirty="0">
                <a:latin typeface="Arial" panose="020B0604020202020204" pitchFamily="34" charset="0"/>
                <a:cs typeface="Arial" panose="020B0604020202020204" pitchFamily="34" charset="0"/>
              </a:rPr>
              <a:t>Scoring Assertion</a:t>
            </a:r>
            <a:r>
              <a:rPr lang="en-US" altLang="en-US" dirty="0">
                <a:latin typeface="Arial" panose="020B060402020202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rPr>
              <a:t>Each scoring assertion contains both a statement that provides information about what the student did in their response, and the content knowledge, skill or ability that is evidenced by their response.  For example, an assertion for a mathematics graphing item might be: </a:t>
            </a:r>
            <a:r>
              <a:rPr lang="en-US" sz="1800" i="1" dirty="0">
                <a:effectLst/>
                <a:latin typeface="Calibri" panose="020F0502020204030204" pitchFamily="34" charset="0"/>
                <a:ea typeface="Calibri" panose="020F0502020204030204" pitchFamily="34" charset="0"/>
              </a:rPr>
              <a:t>The student correctly graphed the correct function, showing evidence of the ability to model relationships between two quantities. </a:t>
            </a:r>
            <a:r>
              <a:rPr lang="en-US" sz="1800" dirty="0">
                <a:effectLst/>
                <a:latin typeface="Calibri" panose="020F0502020204030204" pitchFamily="34" charset="0"/>
                <a:ea typeface="Calibri" panose="020F0502020204030204" pitchFamily="34" charset="0"/>
              </a:rPr>
              <a:t>To ensure we capture every meaningful piece of information about a student’s knowledge, skill or ability from his or her responses, each test item (question) is typically scored with several scoring assertions.</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column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At the bottom of the screen, you can see the test item along with the student’s response to it.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We explain the Rubric &amp; Resources tab on the next slide.</a:t>
            </a:r>
          </a:p>
        </p:txBody>
      </p:sp>
      <p:sp>
        <p:nvSpPr>
          <p:cNvPr id="4" name="Slide Number Placeholder 3"/>
          <p:cNvSpPr>
            <a:spLocks noGrp="1"/>
          </p:cNvSpPr>
          <p:nvPr>
            <p:ph type="sldNum" sz="quarter" idx="5"/>
          </p:nvPr>
        </p:nvSpPr>
        <p:spPr/>
        <p:txBody>
          <a:bodyPr/>
          <a:lstStyle/>
          <a:p>
            <a:fld id="{4AD116E9-F5F5-482E-B354-EC43FA558A00}" type="slidenum">
              <a:rPr lang="en-US" smtClean="0"/>
              <a:t>13</a:t>
            </a:fld>
            <a:endParaRPr lang="en-US"/>
          </a:p>
        </p:txBody>
      </p:sp>
    </p:spTree>
    <p:extLst>
      <p:ext uri="{BB962C8B-B14F-4D97-AF65-F5344CB8AC3E}">
        <p14:creationId xmlns:p14="http://schemas.microsoft.com/office/powerpoint/2010/main" val="224971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On the </a:t>
            </a:r>
            <a:r>
              <a:rPr lang="en-US" altLang="en-US" b="0" dirty="0">
                <a:latin typeface="Arial" panose="020B0604020202020204" pitchFamily="34" charset="0"/>
                <a:cs typeface="Arial" panose="020B0604020202020204" pitchFamily="34" charset="0"/>
              </a:rPr>
              <a:t>Rubric &amp; Resources tab you can see additional item information including the standard to which the item is aligned, the Scoring Rubric, and Frequency Distribution of Student Responses. </a:t>
            </a:r>
            <a:r>
              <a:rPr lang="en-US" altLang="en-US" dirty="0">
                <a:latin typeface="Arial" panose="020B0604020202020204" pitchFamily="34" charset="0"/>
                <a:cs typeface="Arial" panose="020B0604020202020204" pitchFamily="34" charset="0"/>
              </a:rPr>
              <a:t>The sections are expanded and collapsed using the circled arrows to the left.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dirty="0">
                <a:latin typeface="Arial" panose="020B0604020202020204" pitchFamily="34" charset="0"/>
                <a:cs typeface="Arial" panose="020B0604020202020204" pitchFamily="34" charset="0"/>
              </a:rPr>
              <a:t>The Rubric displays the criteria used to score the item. A simple correct answer may be listed, or this section may include a score breakdown, a human-readable rubric, or an exemplar, which provides an example of a response for each point value. The rubric is not shown here.</a:t>
            </a:r>
          </a:p>
          <a:p>
            <a:pPr defTabSz="952429" eaLnBrk="0" fontAlgn="base" hangingPunct="0">
              <a:spcBef>
                <a:spcPct val="30000"/>
              </a:spcBef>
              <a:spcAft>
                <a:spcPct val="0"/>
              </a:spcAf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The Frequency Distribution of Student Responses provides a breakdown of how many students earned each possible point value available for the item. In this example, 26 students in the school responded to item #12 on this Math checkpoint test. Fourteen of them answered correctly and earned one point for the item.</a:t>
            </a: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endParaRPr lang="en-US" u="sng" dirty="0"/>
          </a:p>
        </p:txBody>
      </p:sp>
      <p:sp>
        <p:nvSpPr>
          <p:cNvPr id="4" name="Slide Number Placeholder 3"/>
          <p:cNvSpPr>
            <a:spLocks noGrp="1"/>
          </p:cNvSpPr>
          <p:nvPr>
            <p:ph type="sldNum" sz="quarter" idx="5"/>
          </p:nvPr>
        </p:nvSpPr>
        <p:spPr/>
        <p:txBody>
          <a:bodyPr/>
          <a:lstStyle/>
          <a:p>
            <a:fld id="{4AD116E9-F5F5-482E-B354-EC43FA558A00}" type="slidenum">
              <a:rPr lang="en-US" smtClean="0"/>
              <a:t>14</a:t>
            </a:fld>
            <a:endParaRPr lang="en-US"/>
          </a:p>
        </p:txBody>
      </p:sp>
    </p:spTree>
    <p:extLst>
      <p:ext uri="{BB962C8B-B14F-4D97-AF65-F5344CB8AC3E}">
        <p14:creationId xmlns:p14="http://schemas.microsoft.com/office/powerpoint/2010/main" val="85468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 </a:t>
            </a:r>
            <a:r>
              <a:rPr lang="en-US" dirty="0"/>
              <a:t>Thank you for viewing this training module on how to analyze the basic data from your interim and checkpoint tests. Additional training modules listed on this slide are posted on the HSAP portal.</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sz="1200"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 </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Arial" charset="0"/>
              </a:rPr>
              <a:t>For</a:t>
            </a:r>
            <a:r>
              <a:rPr lang="en-US" altLang="en-US" baseline="0" dirty="0">
                <a:latin typeface="Arial" charset="0"/>
              </a:rPr>
              <a:t> detailed information on this system, c</a:t>
            </a:r>
            <a:r>
              <a:rPr lang="en-US" altLang="en-US" dirty="0">
                <a:latin typeface="Arial" charset="0"/>
              </a:rPr>
              <a:t>onsult </a:t>
            </a:r>
            <a:r>
              <a:rPr lang="en-US" altLang="en-US" baseline="0" dirty="0">
                <a:latin typeface="Arial" charset="0"/>
              </a:rPr>
              <a:t>your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Guide 2021</a:t>
            </a:r>
            <a:r>
              <a:rPr lang="en-US" sz="1200" i="1" dirty="0">
                <a:solidFill>
                  <a:schemeClr val="tx1">
                    <a:lumMod val="50000"/>
                  </a:schemeClr>
                </a:solidFill>
              </a:rPr>
              <a:t>–</a:t>
            </a:r>
            <a:r>
              <a:rPr lang="en-US" altLang="en-US" b="0" i="1" baseline="0" dirty="0">
                <a:latin typeface="Arial" charset="0"/>
              </a:rPr>
              <a:t>2022</a:t>
            </a:r>
            <a:r>
              <a:rPr lang="en-US" altLang="en-US" b="0" i="0" baseline="0" dirty="0">
                <a:latin typeface="Arial" charset="0"/>
              </a:rPr>
              <a:t>,</a:t>
            </a:r>
            <a:r>
              <a:rPr lang="en-US" altLang="en-US" b="0" i="1" baseline="0" dirty="0">
                <a:latin typeface="Arial" charset="0"/>
              </a:rPr>
              <a:t> </a:t>
            </a:r>
            <a:r>
              <a:rPr lang="en-US" altLang="en-US" b="0" baseline="0" dirty="0">
                <a:latin typeface="Arial" charset="0"/>
              </a:rPr>
              <a:t>located on your HSAP portal, or contact your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16</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solidFill>
                  <a:schemeClr val="tx2"/>
                </a:solidFill>
              </a:rPr>
              <a:t>The objectives of this module are to first introduce the types of non-summative tests that are reported in the Centralized</a:t>
            </a:r>
            <a:r>
              <a:rPr lang="en-US" sz="2800" baseline="0" dirty="0">
                <a:solidFill>
                  <a:schemeClr val="tx2"/>
                </a:solidFill>
              </a:rPr>
              <a:t> </a:t>
            </a:r>
            <a:r>
              <a:rPr lang="en-US" sz="2800" dirty="0">
                <a:solidFill>
                  <a:schemeClr val="tx2"/>
                </a:solidFill>
              </a:rPr>
              <a:t>Reporting System.</a:t>
            </a:r>
          </a:p>
          <a:p>
            <a:pPr marL="0" indent="0">
              <a:buFont typeface="Arial" panose="020B0604020202020204" pitchFamily="34" charset="0"/>
              <a:buNone/>
            </a:pPr>
            <a:endParaRPr lang="en-US" sz="2800" dirty="0">
              <a:solidFill>
                <a:schemeClr val="tx2"/>
              </a:solidFill>
            </a:endParaRPr>
          </a:p>
          <a:p>
            <a:pPr marL="0" indent="0">
              <a:buFont typeface="Arial" panose="020B0604020202020204" pitchFamily="34" charset="0"/>
              <a:buNone/>
            </a:pPr>
            <a:r>
              <a:rPr lang="en-US" sz="2800" dirty="0">
                <a:solidFill>
                  <a:schemeClr val="tx2"/>
                </a:solidFill>
              </a:rPr>
              <a:t>Next, we show you how to navigate from the dashboard to your interim and checkpoint assessment data.</a:t>
            </a:r>
          </a:p>
          <a:p>
            <a:pPr marL="0" indent="0">
              <a:buFont typeface="Arial" panose="020B0604020202020204" pitchFamily="34" charset="0"/>
              <a:buNone/>
            </a:pPr>
            <a:endParaRPr lang="en-US" sz="2800" dirty="0">
              <a:solidFill>
                <a:schemeClr val="tx2"/>
              </a:solidFill>
            </a:endParaRPr>
          </a:p>
          <a:p>
            <a:pPr marL="0" indent="0">
              <a:buFont typeface="Arial" panose="020B0604020202020204" pitchFamily="34" charset="0"/>
              <a:buNone/>
            </a:pPr>
            <a:r>
              <a:rPr lang="en-US" sz="2800" dirty="0">
                <a:solidFill>
                  <a:schemeClr val="tx2"/>
                </a:solidFill>
              </a:rPr>
              <a:t>We then help you interpret simple interim and checkpoint assessment reports.</a:t>
            </a:r>
          </a:p>
          <a:p>
            <a:pPr marL="0" indent="0">
              <a:buFont typeface="Arial" panose="020B0604020202020204" pitchFamily="34" charset="0"/>
              <a:buNone/>
            </a:pPr>
            <a:endParaRPr lang="en-US" sz="2800" dirty="0">
              <a:solidFill>
                <a:schemeClr val="tx2"/>
              </a:solidFill>
            </a:endParaRPr>
          </a:p>
          <a:p>
            <a:pPr marL="0" indent="0">
              <a:buFont typeface="Arial" panose="020B0604020202020204" pitchFamily="34" charset="0"/>
              <a:buNone/>
            </a:pPr>
            <a:r>
              <a:rPr lang="en-US" sz="2800" dirty="0">
                <a:solidFill>
                  <a:schemeClr val="tx2"/>
                </a:solidFill>
              </a:rPr>
              <a:t>Finally, we show you how to view and understand items on your interim and checkpoint tests. </a:t>
            </a:r>
          </a:p>
        </p:txBody>
      </p:sp>
      <p:sp>
        <p:nvSpPr>
          <p:cNvPr id="4" name="Slide Number Placeholder 3"/>
          <p:cNvSpPr>
            <a:spLocks noGrp="1"/>
          </p:cNvSpPr>
          <p:nvPr>
            <p:ph type="sldNum" sz="quarter" idx="5"/>
          </p:nvPr>
        </p:nvSpPr>
        <p:spPr/>
        <p:txBody>
          <a:bodyPr/>
          <a:lstStyle/>
          <a:p>
            <a:fld id="{4AD116E9-F5F5-482E-B354-EC43FA558A00}" type="slidenum">
              <a:rPr lang="en-US" smtClean="0"/>
              <a:t>2</a:t>
            </a:fld>
            <a:endParaRPr lang="en-US"/>
          </a:p>
        </p:txBody>
      </p:sp>
    </p:spTree>
    <p:extLst>
      <p:ext uri="{BB962C8B-B14F-4D97-AF65-F5344CB8AC3E}">
        <p14:creationId xmlns:p14="http://schemas.microsoft.com/office/powerpoint/2010/main" val="253834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focus of this training module is on non-summative data in the Centralized Reporting System.. For these kinds of low-stakes tests, CRS provides item-level data, access to the items themselves and access to student responses to the items. This chart shows how tests in the Centralized Reporting System are categorized. </a:t>
            </a:r>
          </a:p>
          <a:p>
            <a:endParaRPr lang="en-US" dirty="0"/>
          </a:p>
          <a:p>
            <a:r>
              <a:rPr lang="en-US" dirty="0"/>
              <a:t>Summative tests are end-of-year or end-of-course comprehensive tests that assess the grade-level standards for an entire subject. Non-summative tests vary by state and district and can be divided into checkpoint and interim tests. </a:t>
            </a:r>
          </a:p>
          <a:p>
            <a:endParaRPr lang="en-US" dirty="0"/>
          </a:p>
          <a:p>
            <a:r>
              <a:rPr lang="en-US" dirty="0"/>
              <a:t>Checkpoint tests are typically short tests in a single reporting category with non-secure items. Users can compare item-level scores and the items themselves, for all their students. </a:t>
            </a:r>
          </a:p>
          <a:p>
            <a:endParaRPr lang="en-US" dirty="0"/>
          </a:p>
          <a:p>
            <a:r>
              <a:rPr lang="en-US" dirty="0"/>
              <a:t>Interim tests are typically longer than checkpoint tests, but shorter than summative tests. Many interim tests will report item-level data, depending on the type of test and on state and complex policies.</a:t>
            </a:r>
          </a:p>
          <a:p>
            <a:endParaRPr lang="en-US" dirty="0"/>
          </a:p>
          <a:p>
            <a:r>
              <a:rPr lang="en-US" dirty="0"/>
              <a:t>In the next slides, we show you how to navigate to the interim and checkpoint test results for your students.</a:t>
            </a:r>
          </a:p>
        </p:txBody>
      </p:sp>
      <p:sp>
        <p:nvSpPr>
          <p:cNvPr id="4" name="Slide Number Placeholder 3"/>
          <p:cNvSpPr>
            <a:spLocks noGrp="1"/>
          </p:cNvSpPr>
          <p:nvPr>
            <p:ph type="sldNum" sz="quarter" idx="5"/>
          </p:nvPr>
        </p:nvSpPr>
        <p:spPr/>
        <p:txBody>
          <a:bodyPr/>
          <a:lstStyle/>
          <a:p>
            <a:fld id="{4AD116E9-F5F5-482E-B354-EC43FA558A00}" type="slidenum">
              <a:rPr lang="en-US" smtClean="0"/>
              <a:pPr/>
              <a:t>3</a:t>
            </a:fld>
            <a:endParaRPr lang="en-US"/>
          </a:p>
        </p:txBody>
      </p:sp>
      <p:sp>
        <p:nvSpPr>
          <p:cNvPr id="7" name="Slide Image Placeholder 6">
            <a:extLst>
              <a:ext uri="{FF2B5EF4-FFF2-40B4-BE49-F238E27FC236}">
                <a16:creationId xmlns:a16="http://schemas.microsoft.com/office/drawing/2014/main" id="{61AFA760-CFE2-4EFD-9498-8A06984952B4}"/>
              </a:ext>
            </a:extLst>
          </p:cNvPr>
          <p:cNvSpPr>
            <a:spLocks noGrp="1" noRot="1" noChangeAspect="1"/>
          </p:cNvSpPr>
          <p:nvPr>
            <p:ph type="sldImg"/>
          </p:nvPr>
        </p:nvSpPr>
        <p:spPr/>
      </p:sp>
    </p:spTree>
    <p:extLst>
      <p:ext uri="{BB962C8B-B14F-4D97-AF65-F5344CB8AC3E}">
        <p14:creationId xmlns:p14="http://schemas.microsoft.com/office/powerpoint/2010/main" val="2553529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teacher dashboard. It displays all the tests your students have completed. If your students have completed summative assessments, the dashboard is automatically filtered to display summatives only.</a:t>
            </a:r>
          </a:p>
          <a:p>
            <a:endParaRPr lang="en-US" dirty="0"/>
          </a:p>
          <a:p>
            <a:r>
              <a:rPr lang="en-US" dirty="0"/>
              <a:t>To navigate from the dashboard to your interim and checkpoint test data, click the Filters button at the top of the panel on the left. The Filters panel opens.</a:t>
            </a:r>
          </a:p>
        </p:txBody>
      </p:sp>
      <p:sp>
        <p:nvSpPr>
          <p:cNvPr id="4" name="Slide Number Placeholder 3"/>
          <p:cNvSpPr>
            <a:spLocks noGrp="1"/>
          </p:cNvSpPr>
          <p:nvPr>
            <p:ph type="sldNum" sz="quarter" idx="5"/>
          </p:nvPr>
        </p:nvSpPr>
        <p:spPr/>
        <p:txBody>
          <a:bodyPr/>
          <a:lstStyle/>
          <a:p>
            <a:fld id="{4AD116E9-F5F5-482E-B354-EC43FA558A00}" type="slidenum">
              <a:rPr lang="en-US" smtClean="0"/>
              <a:t>4</a:t>
            </a:fld>
            <a:endParaRPr lang="en-US"/>
          </a:p>
        </p:txBody>
      </p:sp>
    </p:spTree>
    <p:extLst>
      <p:ext uri="{BB962C8B-B14F-4D97-AF65-F5344CB8AC3E}">
        <p14:creationId xmlns:p14="http://schemas.microsoft.com/office/powerpoint/2010/main" val="357136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Click on Test Group and select the interim or checkpoint tests that you would like to view.</a:t>
            </a:r>
          </a:p>
          <a:p>
            <a:pPr marL="228600" indent="-228600">
              <a:buAutoNum type="arabicPeriod"/>
            </a:pPr>
            <a:r>
              <a:rPr lang="en-US" dirty="0"/>
              <a:t>Click the Apply button at the bottom of the Filters panel.</a:t>
            </a:r>
          </a:p>
          <a:p>
            <a:pPr marL="228600" indent="-228600">
              <a:buAutoNum type="arabicPeriod"/>
            </a:pPr>
            <a:r>
              <a:rPr lang="en-US" dirty="0"/>
              <a:t>The dashboard updates to display the aggregate test results for the tests you have selected. </a:t>
            </a:r>
          </a:p>
          <a:p>
            <a:pPr marL="228600" indent="-228600">
              <a:buAutoNum type="arabicPeriod"/>
            </a:pPr>
            <a:r>
              <a:rPr lang="en-US" dirty="0"/>
              <a:t>Click a test name or the magnifying glass beside it. This takes you to the Performance on Tests page displaying aggregate data for that group. </a:t>
            </a:r>
          </a:p>
        </p:txBody>
      </p:sp>
      <p:sp>
        <p:nvSpPr>
          <p:cNvPr id="4" name="Slide Number Placeholder 3"/>
          <p:cNvSpPr>
            <a:spLocks noGrp="1"/>
          </p:cNvSpPr>
          <p:nvPr>
            <p:ph type="sldNum" sz="quarter" idx="5"/>
          </p:nvPr>
        </p:nvSpPr>
        <p:spPr/>
        <p:txBody>
          <a:bodyPr/>
          <a:lstStyle/>
          <a:p>
            <a:fld id="{4AD116E9-F5F5-482E-B354-EC43FA558A00}" type="slidenum">
              <a:rPr lang="en-US" smtClean="0"/>
              <a:t>5</a:t>
            </a:fld>
            <a:endParaRPr lang="en-US"/>
          </a:p>
        </p:txBody>
      </p:sp>
    </p:spTree>
    <p:extLst>
      <p:ext uri="{BB962C8B-B14F-4D97-AF65-F5344CB8AC3E}">
        <p14:creationId xmlns:p14="http://schemas.microsoft.com/office/powerpoint/2010/main" val="79958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Performance on Tests page. It is filtered to display only tests that fall within the single test group you clicked on. You can use the table to quickly compare how your students have performed across tests.</a:t>
            </a:r>
          </a:p>
          <a:p>
            <a:endParaRPr lang="en-US" dirty="0"/>
          </a:p>
          <a:p>
            <a:r>
              <a:rPr lang="en-US" dirty="0"/>
              <a:t>From here, you can click on any one of the tests in order to view the data for the specific test. You can navigate from there to the Performance by Student tab, or to the Roster Performance on Test page.</a:t>
            </a:r>
          </a:p>
          <a:p>
            <a:endParaRPr lang="en-US" dirty="0"/>
          </a:p>
          <a:p>
            <a:r>
              <a:rPr lang="en-US" dirty="0"/>
              <a:t>The first page we show you is a Roster Performance on Test page for a checkpoint assessment.</a:t>
            </a:r>
          </a:p>
        </p:txBody>
      </p:sp>
      <p:sp>
        <p:nvSpPr>
          <p:cNvPr id="4" name="Slide Number Placeholder 3"/>
          <p:cNvSpPr>
            <a:spLocks noGrp="1"/>
          </p:cNvSpPr>
          <p:nvPr>
            <p:ph type="sldNum" sz="quarter" idx="5"/>
          </p:nvPr>
        </p:nvSpPr>
        <p:spPr/>
        <p:txBody>
          <a:bodyPr/>
          <a:lstStyle/>
          <a:p>
            <a:fld id="{4AD116E9-F5F5-482E-B354-EC43FA558A00}" type="slidenum">
              <a:rPr lang="en-US" smtClean="0"/>
              <a:t>6</a:t>
            </a:fld>
            <a:endParaRPr lang="en-US"/>
          </a:p>
        </p:txBody>
      </p:sp>
    </p:spTree>
    <p:extLst>
      <p:ext uri="{BB962C8B-B14F-4D97-AF65-F5344CB8AC3E}">
        <p14:creationId xmlns:p14="http://schemas.microsoft.com/office/powerpoint/2010/main" val="410068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Roster Performance on Test page for a class roster that took the Interim ELA Grade 6 Listen/Interpret IAB. This test assesses a single reporting category, also known as a topic or skill area.</a:t>
            </a:r>
          </a:p>
          <a:p>
            <a:endParaRPr lang="en-US" dirty="0"/>
          </a:p>
          <a:p>
            <a:r>
              <a:rPr lang="en-US" dirty="0"/>
              <a:t>The colored sections in the table include a Total performance section in blue, a green section for 5 Items on which Students Performed the Best, an orange section for 5 Items on which Students Performed the Worst, and a purple section for Total Items. You can expand or collapse the sections by clicking the vertical section bars, which display plus and minus signs.</a:t>
            </a:r>
          </a:p>
          <a:p>
            <a:endParaRPr lang="en-US" u="sng" dirty="0"/>
          </a:p>
          <a:p>
            <a:r>
              <a:rPr lang="en-US" u="none" dirty="0"/>
              <a:t>To show you how to analyze your results, first focus on the green section, showing the five items on which students performed the best.</a:t>
            </a:r>
          </a:p>
        </p:txBody>
      </p:sp>
      <p:sp>
        <p:nvSpPr>
          <p:cNvPr id="4" name="Slide Number Placeholder 3"/>
          <p:cNvSpPr>
            <a:spLocks noGrp="1"/>
          </p:cNvSpPr>
          <p:nvPr>
            <p:ph type="sldNum" sz="quarter" idx="5"/>
          </p:nvPr>
        </p:nvSpPr>
        <p:spPr/>
        <p:txBody>
          <a:bodyPr/>
          <a:lstStyle/>
          <a:p>
            <a:fld id="{4AD116E9-F5F5-482E-B354-EC43FA558A00}" type="slidenum">
              <a:rPr lang="en-US" smtClean="0"/>
              <a:t>7</a:t>
            </a:fld>
            <a:endParaRPr lang="en-US"/>
          </a:p>
        </p:txBody>
      </p:sp>
    </p:spTree>
    <p:extLst>
      <p:ext uri="{BB962C8B-B14F-4D97-AF65-F5344CB8AC3E}">
        <p14:creationId xmlns:p14="http://schemas.microsoft.com/office/powerpoint/2010/main" val="426637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rows under the section header, 5 Items on which Students Performed the Best, list the item number, the points possible, and the average number of points earned for the item. </a:t>
            </a:r>
            <a:r>
              <a:rPr lang="en-US" u="none" dirty="0"/>
              <a:t>This roster’s students performed the best on items #4, #6, #7, #8, and #12.</a:t>
            </a:r>
          </a:p>
          <a:p>
            <a:endParaRPr lang="en-US" u="sng" dirty="0"/>
          </a:p>
          <a:p>
            <a:r>
              <a:rPr lang="en-US" u="none" dirty="0"/>
              <a:t>For example, the next-to-last student listed earned 1 out of 1 point on item #4.</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dirty="0"/>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average point values for the state, district, school, and teacher’s total students display at the top of the table, so you can compare your roster’s performance to that of those larger groups. </a:t>
            </a:r>
            <a:endParaRPr lang="en-US" u="none" dirty="0"/>
          </a:p>
          <a:p>
            <a:endParaRPr lang="en-US" u="none" dirty="0"/>
          </a:p>
          <a:p>
            <a:r>
              <a:rPr lang="en-US" u="none" dirty="0"/>
              <a:t>Next, we show you a similar report with fewer than ten items on the test.</a:t>
            </a:r>
          </a:p>
        </p:txBody>
      </p:sp>
      <p:sp>
        <p:nvSpPr>
          <p:cNvPr id="4" name="Slide Number Placeholder 3"/>
          <p:cNvSpPr>
            <a:spLocks noGrp="1"/>
          </p:cNvSpPr>
          <p:nvPr>
            <p:ph type="sldNum" sz="quarter" idx="5"/>
          </p:nvPr>
        </p:nvSpPr>
        <p:spPr/>
        <p:txBody>
          <a:bodyPr/>
          <a:lstStyle/>
          <a:p>
            <a:fld id="{4AD116E9-F5F5-482E-B354-EC43FA558A00}" type="slidenum">
              <a:rPr lang="en-US" smtClean="0"/>
              <a:t>8</a:t>
            </a:fld>
            <a:endParaRPr lang="en-US"/>
          </a:p>
        </p:txBody>
      </p:sp>
    </p:spTree>
    <p:extLst>
      <p:ext uri="{BB962C8B-B14F-4D97-AF65-F5344CB8AC3E}">
        <p14:creationId xmlns:p14="http://schemas.microsoft.com/office/powerpoint/2010/main" val="83452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Roster Performance on Test report on the Interim ELA Grade 6 Brief Writes IAB assessment. Because this test has fewer than 10 items, it does not display the 5 Best and 5 Worst sections. Instead, item-level data are shown only in the Total Items section.</a:t>
            </a:r>
          </a:p>
          <a:p>
            <a:endParaRPr lang="en-US" dirty="0"/>
          </a:p>
          <a:p>
            <a:r>
              <a:rPr lang="en-US" dirty="0"/>
              <a:t>Next, we show you a similar comprehensive interim test with multiple reporting categories, also known as skill areas or topics.</a:t>
            </a:r>
          </a:p>
        </p:txBody>
      </p:sp>
      <p:sp>
        <p:nvSpPr>
          <p:cNvPr id="4" name="Slide Number Placeholder 3"/>
          <p:cNvSpPr>
            <a:spLocks noGrp="1"/>
          </p:cNvSpPr>
          <p:nvPr>
            <p:ph type="sldNum" sz="quarter" idx="5"/>
          </p:nvPr>
        </p:nvSpPr>
        <p:spPr/>
        <p:txBody>
          <a:bodyPr/>
          <a:lstStyle/>
          <a:p>
            <a:fld id="{4AD116E9-F5F5-482E-B354-EC43FA558A00}" type="slidenum">
              <a:rPr lang="en-US" smtClean="0"/>
              <a:t>9</a:t>
            </a:fld>
            <a:endParaRPr lang="en-US"/>
          </a:p>
        </p:txBody>
      </p:sp>
    </p:spTree>
    <p:extLst>
      <p:ext uri="{BB962C8B-B14F-4D97-AF65-F5344CB8AC3E}">
        <p14:creationId xmlns:p14="http://schemas.microsoft.com/office/powerpoint/2010/main" val="40116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B4F8A-8194-42A5-9442-8D367F445EE8}"/>
              </a:ext>
            </a:extLst>
          </p:cNvPr>
          <p:cNvSpPr>
            <a:spLocks noGrp="1"/>
          </p:cNvSpPr>
          <p:nvPr>
            <p:ph type="dt" sz="half" idx="10"/>
          </p:nvPr>
        </p:nvSpPr>
        <p:spPr/>
        <p:txBody>
          <a:bodyPr/>
          <a:lstStyle/>
          <a:p>
            <a:fld id="{4CD54F66-3AB0-4807-9829-4AB6B4D122BE}" type="datetimeFigureOut">
              <a:rPr lang="en-US" smtClean="0"/>
              <a:t>9/21/2021</a:t>
            </a:fld>
            <a:endParaRPr lang="en-US"/>
          </a:p>
        </p:txBody>
      </p:sp>
      <p:sp>
        <p:nvSpPr>
          <p:cNvPr id="3" name="Footer Placeholder 2">
            <a:extLst>
              <a:ext uri="{FF2B5EF4-FFF2-40B4-BE49-F238E27FC236}">
                <a16:creationId xmlns:a16="http://schemas.microsoft.com/office/drawing/2014/main" id="{0155E14A-765A-49AD-8485-1F6758594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3AA52-0CB2-4745-80CD-8119BE64B330}"/>
              </a:ext>
            </a:extLst>
          </p:cNvPr>
          <p:cNvSpPr>
            <a:spLocks noGrp="1"/>
          </p:cNvSpPr>
          <p:nvPr>
            <p:ph type="sldNum" sz="quarter" idx="12"/>
          </p:nvPr>
        </p:nvSpPr>
        <p:spPr/>
        <p:txBody>
          <a:bodyPr/>
          <a:lstStyle/>
          <a:p>
            <a:fld id="{A0AC21AC-97DB-427B-9481-C0AEF7CFC94D}" type="slidenum">
              <a:rPr lang="en-US" smtClean="0"/>
              <a:t>‹#›</a:t>
            </a:fld>
            <a:endParaRPr lang="en-US"/>
          </a:p>
        </p:txBody>
      </p:sp>
    </p:spTree>
    <p:extLst>
      <p:ext uri="{BB962C8B-B14F-4D97-AF65-F5344CB8AC3E}">
        <p14:creationId xmlns:p14="http://schemas.microsoft.com/office/powerpoint/2010/main" val="2882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017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to analyze Basic Interim Assessment Reports</a:t>
            </a:r>
          </a:p>
        </p:txBody>
      </p:sp>
      <p:sp>
        <p:nvSpPr>
          <p:cNvPr id="3" name="Subtitle 2"/>
          <p:cNvSpPr>
            <a:spLocks noGrp="1"/>
          </p:cNvSpPr>
          <p:nvPr>
            <p:ph type="subTitle" idx="1"/>
          </p:nvPr>
        </p:nvSpPr>
        <p:spPr/>
        <p:txBody>
          <a:bodyPr/>
          <a:lstStyle/>
          <a:p>
            <a:r>
              <a:rPr lang="en-US" dirty="0"/>
              <a:t>The Centralized Reporting system series #10</a:t>
            </a:r>
          </a:p>
        </p:txBody>
      </p:sp>
      <p:sp>
        <p:nvSpPr>
          <p:cNvPr id="8" name="Rectangle 7">
            <a:extLst>
              <a:ext uri="{FF2B5EF4-FFF2-40B4-BE49-F238E27FC236}">
                <a16:creationId xmlns:a16="http://schemas.microsoft.com/office/drawing/2014/main" id="{D31EF232-D13F-4076-B621-D79A9ACE95DB}"/>
              </a:ext>
            </a:extLst>
          </p:cNvPr>
          <p:cNvSpPr/>
          <p:nvPr/>
        </p:nvSpPr>
        <p:spPr>
          <a:xfrm>
            <a:off x="8922891" y="6289633"/>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CB21DA8-ACAD-4CC1-A279-FD6A61AC30B8}"/>
              </a:ext>
            </a:extLst>
          </p:cNvPr>
          <p:cNvSpPr txBox="1">
            <a:spLocks/>
          </p:cNvSpPr>
          <p:nvPr/>
        </p:nvSpPr>
        <p:spPr>
          <a:xfrm>
            <a:off x="315625"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Reports with Multiple Reporting Categories</a:t>
            </a:r>
          </a:p>
        </p:txBody>
      </p:sp>
      <p:sp>
        <p:nvSpPr>
          <p:cNvPr id="9" name="Slide Number Placeholder 4">
            <a:extLst>
              <a:ext uri="{FF2B5EF4-FFF2-40B4-BE49-F238E27FC236}">
                <a16:creationId xmlns:a16="http://schemas.microsoft.com/office/drawing/2014/main" id="{7B01C89F-0E14-415D-A208-313EDB5B62BA}"/>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10</a:t>
            </a:fld>
            <a:endParaRPr lang="en-US" sz="1200" dirty="0">
              <a:solidFill>
                <a:schemeClr val="bg1"/>
              </a:solidFill>
            </a:endParaRPr>
          </a:p>
        </p:txBody>
      </p:sp>
      <p:pic>
        <p:nvPicPr>
          <p:cNvPr id="7" name="Picture 6">
            <a:extLst>
              <a:ext uri="{FF2B5EF4-FFF2-40B4-BE49-F238E27FC236}">
                <a16:creationId xmlns:a16="http://schemas.microsoft.com/office/drawing/2014/main" id="{3AF84719-9F2A-4020-811C-5CC50188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05" y="863096"/>
            <a:ext cx="11784589" cy="4657748"/>
          </a:xfrm>
          <a:prstGeom prst="rect">
            <a:avLst/>
          </a:prstGeom>
        </p:spPr>
      </p:pic>
      <p:pic>
        <p:nvPicPr>
          <p:cNvPr id="2" name="Picture 1"/>
          <p:cNvPicPr>
            <a:picLocks noChangeAspect="1"/>
          </p:cNvPicPr>
          <p:nvPr/>
        </p:nvPicPr>
        <p:blipFill>
          <a:blip r:embed="rId4"/>
          <a:stretch>
            <a:fillRect/>
          </a:stretch>
        </p:blipFill>
        <p:spPr>
          <a:xfrm>
            <a:off x="793215" y="3366504"/>
            <a:ext cx="615749" cy="262151"/>
          </a:xfrm>
          <a:prstGeom prst="rect">
            <a:avLst/>
          </a:prstGeom>
        </p:spPr>
      </p:pic>
    </p:spTree>
    <p:extLst>
      <p:ext uri="{BB962C8B-B14F-4D97-AF65-F5344CB8AC3E}">
        <p14:creationId xmlns:p14="http://schemas.microsoft.com/office/powerpoint/2010/main" val="986806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a:t>
            </a:r>
          </a:p>
        </p:txBody>
      </p:sp>
      <p:pic>
        <p:nvPicPr>
          <p:cNvPr id="6" name="Picture 5" descr="A picture containing graphical user interface&#10;&#10;Description automatically generated">
            <a:extLst>
              <a:ext uri="{FF2B5EF4-FFF2-40B4-BE49-F238E27FC236}">
                <a16:creationId xmlns:a16="http://schemas.microsoft.com/office/drawing/2014/main" id="{FFB017EC-B63A-49DB-A8DA-A86CBB0FF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31" y="826498"/>
            <a:ext cx="11951537" cy="5205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CDA1127-0762-4C3E-8A3A-EEA707EB062E}"/>
              </a:ext>
            </a:extLst>
          </p:cNvPr>
          <p:cNvPicPr>
            <a:picLocks noChangeAspect="1"/>
          </p:cNvPicPr>
          <p:nvPr/>
        </p:nvPicPr>
        <p:blipFill>
          <a:blip r:embed="rId4"/>
          <a:stretch>
            <a:fillRect/>
          </a:stretch>
        </p:blipFill>
        <p:spPr>
          <a:xfrm rot="10800000">
            <a:off x="5684615" y="1411098"/>
            <a:ext cx="420660" cy="182896"/>
          </a:xfrm>
          <a:prstGeom prst="rect">
            <a:avLst/>
          </a:prstGeom>
        </p:spPr>
      </p:pic>
      <p:pic>
        <p:nvPicPr>
          <p:cNvPr id="11" name="Picture 10">
            <a:extLst>
              <a:ext uri="{FF2B5EF4-FFF2-40B4-BE49-F238E27FC236}">
                <a16:creationId xmlns:a16="http://schemas.microsoft.com/office/drawing/2014/main" id="{6AA5078E-6C85-4C84-9933-9A3AE34B76E6}"/>
              </a:ext>
            </a:extLst>
          </p:cNvPr>
          <p:cNvPicPr>
            <a:picLocks noChangeAspect="1"/>
          </p:cNvPicPr>
          <p:nvPr/>
        </p:nvPicPr>
        <p:blipFill>
          <a:blip r:embed="rId4"/>
          <a:stretch>
            <a:fillRect/>
          </a:stretch>
        </p:blipFill>
        <p:spPr>
          <a:xfrm>
            <a:off x="2361235" y="2440908"/>
            <a:ext cx="420660" cy="182896"/>
          </a:xfrm>
          <a:prstGeom prst="rect">
            <a:avLst/>
          </a:prstGeom>
        </p:spPr>
      </p:pic>
      <p:sp>
        <p:nvSpPr>
          <p:cNvPr id="12" name="Flowchart: Connector 11">
            <a:extLst>
              <a:ext uri="{FF2B5EF4-FFF2-40B4-BE49-F238E27FC236}">
                <a16:creationId xmlns:a16="http://schemas.microsoft.com/office/drawing/2014/main" id="{86A31682-F947-43BE-9E48-31A797F2CD11}"/>
              </a:ext>
            </a:extLst>
          </p:cNvPr>
          <p:cNvSpPr/>
          <p:nvPr/>
        </p:nvSpPr>
        <p:spPr>
          <a:xfrm>
            <a:off x="7395099" y="2370338"/>
            <a:ext cx="358516" cy="346229"/>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 name="Picture 1"/>
          <p:cNvPicPr>
            <a:picLocks noChangeAspect="1"/>
          </p:cNvPicPr>
          <p:nvPr/>
        </p:nvPicPr>
        <p:blipFill>
          <a:blip r:embed="rId5"/>
          <a:stretch>
            <a:fillRect/>
          </a:stretch>
        </p:blipFill>
        <p:spPr>
          <a:xfrm>
            <a:off x="678915" y="3425441"/>
            <a:ext cx="624105" cy="265709"/>
          </a:xfrm>
          <a:prstGeom prst="rect">
            <a:avLst/>
          </a:prstGeom>
        </p:spPr>
      </p:pic>
    </p:spTree>
    <p:extLst>
      <p:ext uri="{BB962C8B-B14F-4D97-AF65-F5344CB8AC3E}">
        <p14:creationId xmlns:p14="http://schemas.microsoft.com/office/powerpoint/2010/main" val="401587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6C2282FB-6F66-4702-8A5C-789A37E1EB52}"/>
              </a:ext>
            </a:extLst>
          </p:cNvPr>
          <p:cNvPicPr>
            <a:picLocks noChangeAspect="1"/>
          </p:cNvPicPr>
          <p:nvPr/>
        </p:nvPicPr>
        <p:blipFill rotWithShape="1">
          <a:blip r:embed="rId3">
            <a:extLst>
              <a:ext uri="{28A0092B-C50C-407E-A947-70E740481C1C}">
                <a14:useLocalDpi xmlns:a14="http://schemas.microsoft.com/office/drawing/2010/main" val="0"/>
              </a:ext>
            </a:extLst>
          </a:blip>
          <a:srcRect l="-864" t="-671" r="53829" b="11115"/>
          <a:stretch/>
        </p:blipFill>
        <p:spPr>
          <a:xfrm>
            <a:off x="595572" y="869587"/>
            <a:ext cx="3584542" cy="5118826"/>
          </a:xfrm>
          <a:prstGeom prst="rect">
            <a:avLst/>
          </a:prstGeom>
          <a:ln w="12700">
            <a:solidFill>
              <a:schemeClr val="bg1">
                <a:lumMod val="75000"/>
              </a:schemeClr>
            </a:solidFill>
          </a:ln>
        </p:spPr>
      </p:pic>
      <p:sp>
        <p:nvSpPr>
          <p:cNvPr id="3" name="Title 2">
            <a:extLst>
              <a:ext uri="{FF2B5EF4-FFF2-40B4-BE49-F238E27FC236}">
                <a16:creationId xmlns:a16="http://schemas.microsoft.com/office/drawing/2014/main" id="{A2671C1A-F971-40E9-BD24-98B4B9E2696C}"/>
              </a:ext>
            </a:extLst>
          </p:cNvPr>
          <p:cNvSpPr txBox="1">
            <a:spLocks/>
          </p:cNvSpPr>
          <p:nvPr/>
        </p:nvSpPr>
        <p:spPr>
          <a:xfrm>
            <a:off x="464481" y="1612"/>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Viewing an Item and Student Response</a:t>
            </a:r>
          </a:p>
        </p:txBody>
      </p:sp>
      <p:sp>
        <p:nvSpPr>
          <p:cNvPr id="4" name="Slide Number Placeholder 4">
            <a:extLst>
              <a:ext uri="{FF2B5EF4-FFF2-40B4-BE49-F238E27FC236}">
                <a16:creationId xmlns:a16="http://schemas.microsoft.com/office/drawing/2014/main" id="{E76463E5-72EA-43EB-A10A-129906B3ED2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12</a:t>
            </a:fld>
            <a:endParaRPr lang="en-US" sz="1200" dirty="0">
              <a:solidFill>
                <a:schemeClr val="bg1"/>
              </a:solidFill>
            </a:endParaRPr>
          </a:p>
        </p:txBody>
      </p:sp>
      <p:grpSp>
        <p:nvGrpSpPr>
          <p:cNvPr id="20" name="Group 19">
            <a:extLst>
              <a:ext uri="{FF2B5EF4-FFF2-40B4-BE49-F238E27FC236}">
                <a16:creationId xmlns:a16="http://schemas.microsoft.com/office/drawing/2014/main" id="{411EE969-EAF8-454F-AEAB-DDE1C8BC2DAA}"/>
              </a:ext>
            </a:extLst>
          </p:cNvPr>
          <p:cNvGrpSpPr/>
          <p:nvPr/>
        </p:nvGrpSpPr>
        <p:grpSpPr>
          <a:xfrm>
            <a:off x="3568360" y="969478"/>
            <a:ext cx="7130555" cy="5081551"/>
            <a:chOff x="3568360" y="969478"/>
            <a:chExt cx="7130555" cy="5081551"/>
          </a:xfrm>
        </p:grpSpPr>
        <p:sp>
          <p:nvSpPr>
            <p:cNvPr id="7" name="Flowchart: Connector 6">
              <a:extLst>
                <a:ext uri="{FF2B5EF4-FFF2-40B4-BE49-F238E27FC236}">
                  <a16:creationId xmlns:a16="http://schemas.microsoft.com/office/drawing/2014/main" id="{8D4A8C28-3527-42B9-AB85-6723001565D5}"/>
                </a:ext>
              </a:extLst>
            </p:cNvPr>
            <p:cNvSpPr/>
            <p:nvPr/>
          </p:nvSpPr>
          <p:spPr>
            <a:xfrm>
              <a:off x="3568360" y="5287616"/>
              <a:ext cx="452121"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3619013" y="1672127"/>
              <a:ext cx="391161" cy="299616"/>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flipV="1">
              <a:off x="4010174" y="1508732"/>
              <a:ext cx="1430881" cy="313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C2C7A6C-D9EA-4BC2-B294-461C9D10FE7D}"/>
                </a:ext>
              </a:extLst>
            </p:cNvPr>
            <p:cNvCxnSpPr>
              <a:cxnSpLocks/>
            </p:cNvCxnSpPr>
            <p:nvPr/>
          </p:nvCxnSpPr>
          <p:spPr>
            <a:xfrm flipV="1">
              <a:off x="4020481" y="5070761"/>
              <a:ext cx="1385851" cy="3400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screenshot of a cell phone&#10;&#10;Description automatically generated">
              <a:extLst>
                <a:ext uri="{FF2B5EF4-FFF2-40B4-BE49-F238E27FC236}">
                  <a16:creationId xmlns:a16="http://schemas.microsoft.com/office/drawing/2014/main" id="{67D7E65A-3FB9-44D1-816D-19A7B7980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575" y="969478"/>
              <a:ext cx="5028346" cy="2049982"/>
            </a:xfrm>
            <a:prstGeom prst="rect">
              <a:avLst/>
            </a:prstGeom>
            <a:effectLst>
              <a:outerShdw blurRad="50800" dist="38100" dir="2700000" algn="tl" rotWithShape="0">
                <a:prstClr val="black">
                  <a:alpha val="40000"/>
                </a:prstClr>
              </a:outerShdw>
            </a:effectLst>
          </p:spPr>
        </p:pic>
        <p:pic>
          <p:nvPicPr>
            <p:cNvPr id="15" name="Picture 14" descr="A screenshot of a cell phone&#10;&#10;Description automatically generated">
              <a:extLst>
                <a:ext uri="{FF2B5EF4-FFF2-40B4-BE49-F238E27FC236}">
                  <a16:creationId xmlns:a16="http://schemas.microsoft.com/office/drawing/2014/main" id="{DB33D716-A1F1-4C53-B1C7-8ED8D00B5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4581" y="3334791"/>
              <a:ext cx="5224334" cy="2716238"/>
            </a:xfrm>
            <a:prstGeom prst="rect">
              <a:avLst/>
            </a:prstGeom>
            <a:effectLst>
              <a:outerShdw blurRad="50800" dist="38100" dir="2700000" algn="tl" rotWithShape="0">
                <a:prstClr val="black">
                  <a:alpha val="40000"/>
                </a:prstClr>
              </a:outerShdw>
            </a:effectLst>
          </p:spPr>
        </p:pic>
      </p:grpSp>
      <p:sp>
        <p:nvSpPr>
          <p:cNvPr id="12" name="TextBox 11"/>
          <p:cNvSpPr txBox="1"/>
          <p:nvPr/>
        </p:nvSpPr>
        <p:spPr>
          <a:xfrm>
            <a:off x="4183086" y="1342841"/>
            <a:ext cx="388189" cy="369332"/>
          </a:xfrm>
          <a:prstGeom prst="rect">
            <a:avLst/>
          </a:prstGeom>
          <a:noFill/>
        </p:spPr>
        <p:txBody>
          <a:bodyPr wrap="square" rtlCol="0">
            <a:spAutoFit/>
          </a:bodyPr>
          <a:lstStyle/>
          <a:p>
            <a:r>
              <a:rPr lang="en-US" b="1" dirty="0">
                <a:solidFill>
                  <a:srgbClr val="FF0000"/>
                </a:solidFill>
              </a:rPr>
              <a:t>1</a:t>
            </a:r>
          </a:p>
        </p:txBody>
      </p:sp>
      <p:sp>
        <p:nvSpPr>
          <p:cNvPr id="14" name="TextBox 13"/>
          <p:cNvSpPr txBox="1"/>
          <p:nvPr/>
        </p:nvSpPr>
        <p:spPr>
          <a:xfrm>
            <a:off x="4210939" y="4918284"/>
            <a:ext cx="388189" cy="369332"/>
          </a:xfrm>
          <a:prstGeom prst="rect">
            <a:avLst/>
          </a:prstGeom>
          <a:noFill/>
        </p:spPr>
        <p:txBody>
          <a:bodyPr wrap="square" rtlCol="0">
            <a:spAutoFit/>
          </a:bodyPr>
          <a:lstStyle/>
          <a:p>
            <a:r>
              <a:rPr lang="en-US" b="1" dirty="0">
                <a:solidFill>
                  <a:srgbClr val="FF0000"/>
                </a:solidFill>
              </a:rPr>
              <a:t>2</a:t>
            </a:r>
          </a:p>
        </p:txBody>
      </p:sp>
    </p:spTree>
    <p:extLst>
      <p:ext uri="{BB962C8B-B14F-4D97-AF65-F5344CB8AC3E}">
        <p14:creationId xmlns:p14="http://schemas.microsoft.com/office/powerpoint/2010/main" val="29326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9963C-6CDB-4E63-93DC-0954755ADE68}"/>
              </a:ext>
            </a:extLst>
          </p:cNvPr>
          <p:cNvSpPr txBox="1">
            <a:spLocks/>
          </p:cNvSpPr>
          <p:nvPr/>
        </p:nvSpPr>
        <p:spPr>
          <a:xfrm>
            <a:off x="464481" y="1612"/>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Item &amp; Score Tab</a:t>
            </a:r>
          </a:p>
        </p:txBody>
      </p:sp>
      <p:sp>
        <p:nvSpPr>
          <p:cNvPr id="5" name="Slide Number Placeholder 4">
            <a:extLst>
              <a:ext uri="{FF2B5EF4-FFF2-40B4-BE49-F238E27FC236}">
                <a16:creationId xmlns:a16="http://schemas.microsoft.com/office/drawing/2014/main" id="{31341F31-C0E0-429C-820F-50224F307F4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13</a:t>
            </a:fld>
            <a:endParaRPr lang="en-US" sz="1200" dirty="0">
              <a:solidFill>
                <a:schemeClr val="bg1"/>
              </a:solidFill>
            </a:endParaRPr>
          </a:p>
        </p:txBody>
      </p:sp>
      <p:grpSp>
        <p:nvGrpSpPr>
          <p:cNvPr id="12" name="Group 11">
            <a:extLst>
              <a:ext uri="{FF2B5EF4-FFF2-40B4-BE49-F238E27FC236}">
                <a16:creationId xmlns:a16="http://schemas.microsoft.com/office/drawing/2014/main" id="{A0184173-01B2-4FFC-8DD1-4F70CF0C110D}"/>
              </a:ext>
            </a:extLst>
          </p:cNvPr>
          <p:cNvGrpSpPr/>
          <p:nvPr/>
        </p:nvGrpSpPr>
        <p:grpSpPr>
          <a:xfrm>
            <a:off x="1266761" y="919380"/>
            <a:ext cx="9472399" cy="4900423"/>
            <a:chOff x="430609" y="307214"/>
            <a:chExt cx="9472399" cy="4900423"/>
          </a:xfrm>
        </p:grpSpPr>
        <p:pic>
          <p:nvPicPr>
            <p:cNvPr id="8" name="Picture 7" descr="A screenshot of a cell phone&#10;&#10;Description automatically generated">
              <a:extLst>
                <a:ext uri="{FF2B5EF4-FFF2-40B4-BE49-F238E27FC236}">
                  <a16:creationId xmlns:a16="http://schemas.microsoft.com/office/drawing/2014/main" id="{96DC8BB9-297C-44A4-B834-ACFB24B6AC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73" y="307214"/>
              <a:ext cx="9425335" cy="49004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6A05746F-E7C0-496D-9C42-4813B19B55FB}"/>
                </a:ext>
              </a:extLst>
            </p:cNvPr>
            <p:cNvSpPr/>
            <p:nvPr/>
          </p:nvSpPr>
          <p:spPr>
            <a:xfrm>
              <a:off x="430609" y="952914"/>
              <a:ext cx="2283263" cy="31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Oval 8">
              <a:extLst>
                <a:ext uri="{FF2B5EF4-FFF2-40B4-BE49-F238E27FC236}">
                  <a16:creationId xmlns:a16="http://schemas.microsoft.com/office/drawing/2014/main" id="{A520124A-78E1-48AF-8373-F59D02C57156}"/>
                </a:ext>
              </a:extLst>
            </p:cNvPr>
            <p:cNvSpPr/>
            <p:nvPr/>
          </p:nvSpPr>
          <p:spPr>
            <a:xfrm>
              <a:off x="4367860" y="577899"/>
              <a:ext cx="2212041" cy="4773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Oval 9">
              <a:extLst>
                <a:ext uri="{FF2B5EF4-FFF2-40B4-BE49-F238E27FC236}">
                  <a16:creationId xmlns:a16="http://schemas.microsoft.com/office/drawing/2014/main" id="{D95E9D0E-B1AF-47FF-BE4B-F4C5A566E443}"/>
                </a:ext>
              </a:extLst>
            </p:cNvPr>
            <p:cNvSpPr/>
            <p:nvPr/>
          </p:nvSpPr>
          <p:spPr>
            <a:xfrm>
              <a:off x="6918813" y="985030"/>
              <a:ext cx="1202470" cy="287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Rectangle 3">
            <a:extLst>
              <a:ext uri="{FF2B5EF4-FFF2-40B4-BE49-F238E27FC236}">
                <a16:creationId xmlns:a16="http://schemas.microsoft.com/office/drawing/2014/main" id="{4C295E62-F97C-47B4-BB0A-947E07EBCA6F}"/>
              </a:ext>
            </a:extLst>
          </p:cNvPr>
          <p:cNvSpPr/>
          <p:nvPr/>
        </p:nvSpPr>
        <p:spPr>
          <a:xfrm>
            <a:off x="1452840" y="2355156"/>
            <a:ext cx="5707719" cy="2113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800" dirty="0">
                <a:solidFill>
                  <a:schemeClr val="tx2">
                    <a:lumMod val="95000"/>
                    <a:lumOff val="5000"/>
                  </a:schemeClr>
                </a:solidFill>
              </a:rPr>
              <a:t>1. The student correctly graphed the correct function, showing evidence of the ability to model relationships between two quantities.</a:t>
            </a:r>
          </a:p>
        </p:txBody>
      </p:sp>
      <p:sp>
        <p:nvSpPr>
          <p:cNvPr id="6" name="TextBox 5"/>
          <p:cNvSpPr txBox="1"/>
          <p:nvPr/>
        </p:nvSpPr>
        <p:spPr>
          <a:xfrm>
            <a:off x="224402" y="2852020"/>
            <a:ext cx="2185359" cy="369332"/>
          </a:xfrm>
          <a:prstGeom prst="rect">
            <a:avLst/>
          </a:prstGeom>
          <a:solidFill>
            <a:schemeClr val="bg1"/>
          </a:solidFill>
        </p:spPr>
        <p:txBody>
          <a:bodyPr wrap="square" rtlCol="0">
            <a:spAutoFit/>
          </a:bodyPr>
          <a:lstStyle/>
          <a:p>
            <a:r>
              <a:rPr lang="en-US" dirty="0"/>
              <a:t>Scoring Assertion</a:t>
            </a:r>
          </a:p>
        </p:txBody>
      </p:sp>
      <p:sp>
        <p:nvSpPr>
          <p:cNvPr id="7" name="Speech Bubble: Rectangle 6"/>
          <p:cNvSpPr/>
          <p:nvPr/>
        </p:nvSpPr>
        <p:spPr>
          <a:xfrm>
            <a:off x="233557" y="2855343"/>
            <a:ext cx="2174835" cy="465370"/>
          </a:xfrm>
          <a:prstGeom prst="wedgeRectCallout">
            <a:avLst>
              <a:gd name="adj1" fmla="val 40647"/>
              <a:gd name="adj2" fmla="val -9135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9645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C546D-8934-4A72-965F-75E09D9E091A}"/>
              </a:ext>
            </a:extLst>
          </p:cNvPr>
          <p:cNvSpPr txBox="1">
            <a:spLocks/>
          </p:cNvSpPr>
          <p:nvPr/>
        </p:nvSpPr>
        <p:spPr>
          <a:xfrm>
            <a:off x="226977"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Rubric &amp; Resources Tab</a:t>
            </a:r>
          </a:p>
        </p:txBody>
      </p:sp>
      <p:sp>
        <p:nvSpPr>
          <p:cNvPr id="4" name="Slide Number Placeholder 4">
            <a:extLst>
              <a:ext uri="{FF2B5EF4-FFF2-40B4-BE49-F238E27FC236}">
                <a16:creationId xmlns:a16="http://schemas.microsoft.com/office/drawing/2014/main" id="{51533775-95A7-4013-8181-58A4290459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14</a:t>
            </a:fld>
            <a:endParaRPr lang="en-US" sz="1200" dirty="0">
              <a:solidFill>
                <a:schemeClr val="bg1"/>
              </a:solidFill>
            </a:endParaRPr>
          </a:p>
        </p:txBody>
      </p:sp>
      <p:pic>
        <p:nvPicPr>
          <p:cNvPr id="5" name="Picture 4" descr="A screenshot of a social media post&#10;&#10;Description automatically generated">
            <a:extLst>
              <a:ext uri="{FF2B5EF4-FFF2-40B4-BE49-F238E27FC236}">
                <a16:creationId xmlns:a16="http://schemas.microsoft.com/office/drawing/2014/main" id="{92E46848-73D5-4253-A702-D6954100D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027" y="793229"/>
            <a:ext cx="9099115" cy="5271541"/>
          </a:xfrm>
          <a:prstGeom prst="rect">
            <a:avLst/>
          </a:prstGeom>
          <a:effectLst>
            <a:outerShdw blurRad="50800" dist="38100" dir="2700000" algn="tl" rotWithShape="0">
              <a:prstClr val="black">
                <a:alpha val="40000"/>
              </a:prstClr>
            </a:outerShdw>
          </a:effectLst>
        </p:spPr>
      </p:pic>
      <p:sp>
        <p:nvSpPr>
          <p:cNvPr id="2" name="Oval 1"/>
          <p:cNvSpPr/>
          <p:nvPr/>
        </p:nvSpPr>
        <p:spPr>
          <a:xfrm>
            <a:off x="9161252" y="1250831"/>
            <a:ext cx="1383889" cy="4485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54995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a:t>
              </a:r>
              <a:r>
                <a:rPr lang="en-US" sz="2000" dirty="0">
                  <a:solidFill>
                    <a:srgbClr val="53565A">
                      <a:lumMod val="50000"/>
                    </a:srgbClr>
                  </a:solidFill>
                  <a:latin typeface="Franklin Gothic Book" panose="020B0503020102020204"/>
                </a:rPr>
                <a:t>C</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heckpoint</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Assessments Only</a:t>
              </a:r>
            </a:p>
          </p:txBody>
        </p:sp>
      </p:grpSp>
    </p:spTree>
    <p:extLst>
      <p:ext uri="{BB962C8B-B14F-4D97-AF65-F5344CB8AC3E}">
        <p14:creationId xmlns:p14="http://schemas.microsoft.com/office/powerpoint/2010/main" val="123235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Guide 2021–2022</a:t>
            </a:r>
          </a:p>
          <a:p>
            <a:pPr>
              <a:buFont typeface="Arial" panose="020B0604020202020204" pitchFamily="34" charset="0"/>
              <a:buChar char="•"/>
              <a:defRPr/>
            </a:pP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Autofit/>
          </a:bodyPr>
          <a:lstStyle/>
          <a:p>
            <a:r>
              <a:rPr lang="en-US" dirty="0">
                <a:latin typeface="+mn-lt"/>
              </a:rPr>
              <a:t>Thank You!</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fld id="{D0B50ABA-A286-4368-AB76-5A7B9069EF29}" type="slidenum">
              <a:rPr lang="en-US" sz="1200" smtClean="0">
                <a:latin typeface="+mn-lt"/>
              </a:rPr>
              <a:t>16</a:t>
            </a:fld>
            <a:endParaRPr lang="en-US" sz="1200" dirty="0">
              <a:latin typeface="+mn-lt"/>
            </a:endParaRP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03101022-BFCE-4F59-81EA-AB1B83136451}"/>
              </a:ext>
            </a:extLst>
          </p:cNvPr>
          <p:cNvSpPr txBox="1">
            <a:spLocks/>
          </p:cNvSpPr>
          <p:nvPr/>
        </p:nvSpPr>
        <p:spPr>
          <a:xfrm>
            <a:off x="326505" y="21839"/>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7" name="Slide Number Placeholder 4">
            <a:extLst>
              <a:ext uri="{FF2B5EF4-FFF2-40B4-BE49-F238E27FC236}">
                <a16:creationId xmlns:a16="http://schemas.microsoft.com/office/drawing/2014/main" id="{32C6D3F0-17B3-4B38-9F63-DF9AC827CCB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2" name="Rectangle: Rounded Corners 1">
            <a:extLst>
              <a:ext uri="{FF2B5EF4-FFF2-40B4-BE49-F238E27FC236}">
                <a16:creationId xmlns:a16="http://schemas.microsoft.com/office/drawing/2014/main" id="{75AFD4EE-E90E-442A-9A4B-3F6C08E6B8F2}"/>
              </a:ext>
            </a:extLst>
          </p:cNvPr>
          <p:cNvSpPr/>
          <p:nvPr/>
        </p:nvSpPr>
        <p:spPr>
          <a:xfrm>
            <a:off x="340573" y="984738"/>
            <a:ext cx="11546627" cy="4867422"/>
          </a:xfrm>
          <a:prstGeom prst="roundRect">
            <a:avLst/>
          </a:prstGeom>
          <a:solidFill>
            <a:schemeClr val="bg1"/>
          </a:solid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400" dirty="0">
                <a:solidFill>
                  <a:schemeClr val="tx2"/>
                </a:solidFill>
              </a:rPr>
              <a:t>Understand the types of tests that report item-level data in the Centralized Reporting System</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Navigate from the dashboard to interim and Checkpoint assessment data</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Interpret simple interim and checkpoint assessment reports</a:t>
            </a:r>
          </a:p>
          <a:p>
            <a:pPr marL="800100" lvl="1"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View and understand items on tests</a:t>
            </a:r>
          </a:p>
        </p:txBody>
      </p:sp>
    </p:spTree>
    <p:extLst>
      <p:ext uri="{BB962C8B-B14F-4D97-AF65-F5344CB8AC3E}">
        <p14:creationId xmlns:p14="http://schemas.microsoft.com/office/powerpoint/2010/main" val="33307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B2F856-646A-49B6-A9F0-33F808289242}"/>
              </a:ext>
            </a:extLst>
          </p:cNvPr>
          <p:cNvGrpSpPr/>
          <p:nvPr/>
        </p:nvGrpSpPr>
        <p:grpSpPr>
          <a:xfrm>
            <a:off x="789058"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4193026440"/>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algn="ctr"/>
              <a:r>
                <a:rPr lang="en-US" b="1" dirty="0">
                  <a:solidFill>
                    <a:schemeClr val="tx1">
                      <a:lumMod val="50000"/>
                    </a:schemeClr>
                  </a:solidFill>
                </a:rPr>
                <a:t>Our Focus</a:t>
              </a:r>
              <a:r>
                <a:rPr lang="en-US" dirty="0">
                  <a:solidFill>
                    <a:schemeClr val="tx1">
                      <a:lumMod val="50000"/>
                    </a:schemeClr>
                  </a:solidFill>
                </a:rPr>
                <a:t>:</a:t>
              </a:r>
            </a:p>
            <a:p>
              <a:pPr algn="ctr"/>
              <a:r>
                <a:rPr lang="en-US" dirty="0">
                  <a:solidFill>
                    <a:schemeClr val="tx1">
                      <a:lumMod val="50000"/>
                    </a:schemeClr>
                  </a:solidFill>
                </a:rPr>
                <a:t>Item-Level Data Included on Checkpoint and Interim Test Reports</a:t>
              </a:r>
            </a:p>
          </p:txBody>
        </p:sp>
      </p:grpSp>
      <p:sp>
        <p:nvSpPr>
          <p:cNvPr id="6" name="Title 2">
            <a:extLst>
              <a:ext uri="{FF2B5EF4-FFF2-40B4-BE49-F238E27FC236}">
                <a16:creationId xmlns:a16="http://schemas.microsoft.com/office/drawing/2014/main" id="{03101022-BFCE-4F59-81EA-AB1B83136451}"/>
              </a:ext>
            </a:extLst>
          </p:cNvPr>
          <p:cNvSpPr txBox="1">
            <a:spLocks/>
          </p:cNvSpPr>
          <p:nvPr/>
        </p:nvSpPr>
        <p:spPr>
          <a:xfrm>
            <a:off x="326505" y="21839"/>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Types of Non-Summative Tests that Report Item-Level Data</a:t>
            </a:r>
          </a:p>
        </p:txBody>
      </p:sp>
      <p:sp>
        <p:nvSpPr>
          <p:cNvPr id="7" name="Slide Number Placeholder 4">
            <a:extLst>
              <a:ext uri="{FF2B5EF4-FFF2-40B4-BE49-F238E27FC236}">
                <a16:creationId xmlns:a16="http://schemas.microsoft.com/office/drawing/2014/main" id="{32C6D3F0-17B3-4B38-9F63-DF9AC827CCB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3</a:t>
            </a:fld>
            <a:endParaRPr lang="en-US" sz="1200" dirty="0">
              <a:solidFill>
                <a:schemeClr val="bg1"/>
              </a:solidFill>
            </a:endParaRPr>
          </a:p>
        </p:txBody>
      </p:sp>
    </p:spTree>
    <p:extLst>
      <p:ext uri="{BB962C8B-B14F-4D97-AF65-F5344CB8AC3E}">
        <p14:creationId xmlns:p14="http://schemas.microsoft.com/office/powerpoint/2010/main" val="2679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3025"/>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Dashboard View</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4</a:t>
            </a:fld>
            <a:endParaRPr lang="en-US" sz="1200" dirty="0">
              <a:solidFill>
                <a:schemeClr val="bg1"/>
              </a:solidFill>
            </a:endParaRPr>
          </a:p>
        </p:txBody>
      </p:sp>
      <p:grpSp>
        <p:nvGrpSpPr>
          <p:cNvPr id="3" name="Group 2">
            <a:extLst>
              <a:ext uri="{FF2B5EF4-FFF2-40B4-BE49-F238E27FC236}">
                <a16:creationId xmlns:a16="http://schemas.microsoft.com/office/drawing/2014/main" id="{3064014B-6F7F-45EB-BCAE-150976BDA509}"/>
              </a:ext>
            </a:extLst>
          </p:cNvPr>
          <p:cNvGrpSpPr/>
          <p:nvPr/>
        </p:nvGrpSpPr>
        <p:grpSpPr>
          <a:xfrm>
            <a:off x="226977" y="1184156"/>
            <a:ext cx="11708555" cy="4686213"/>
            <a:chOff x="226977" y="1085893"/>
            <a:chExt cx="11708555" cy="4686213"/>
          </a:xfrm>
          <a:effectLst>
            <a:outerShdw blurRad="50800" dist="38100" dir="2700000" algn="tl" rotWithShape="0">
              <a:prstClr val="black">
                <a:alpha val="40000"/>
              </a:prstClr>
            </a:outerShdw>
          </a:effectLst>
        </p:grpSpPr>
        <p:pic>
          <p:nvPicPr>
            <p:cNvPr id="2" name="Picture 1">
              <a:extLst>
                <a:ext uri="{FF2B5EF4-FFF2-40B4-BE49-F238E27FC236}">
                  <a16:creationId xmlns:a16="http://schemas.microsoft.com/office/drawing/2014/main" id="{AA1F9389-F358-459D-B27F-26B5AD4556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6467" y="1085893"/>
              <a:ext cx="11679065" cy="4686213"/>
            </a:xfrm>
            <a:prstGeom prst="rect">
              <a:avLst/>
            </a:prstGeom>
            <a:ln w="12700">
              <a:solidFill>
                <a:schemeClr val="bg1">
                  <a:lumMod val="75000"/>
                </a:schemeClr>
              </a:solidFill>
            </a:ln>
          </p:spPr>
        </p:pic>
        <p:sp>
          <p:nvSpPr>
            <p:cNvPr id="15" name="Oval 14">
              <a:extLst>
                <a:ext uri="{FF2B5EF4-FFF2-40B4-BE49-F238E27FC236}">
                  <a16:creationId xmlns:a16="http://schemas.microsoft.com/office/drawing/2014/main" id="{26E65E1E-4EAF-4422-A89F-6D295FB5179F}"/>
                </a:ext>
              </a:extLst>
            </p:cNvPr>
            <p:cNvSpPr/>
            <p:nvPr/>
          </p:nvSpPr>
          <p:spPr>
            <a:xfrm>
              <a:off x="226977" y="1473743"/>
              <a:ext cx="585823" cy="532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 name="TextBox 4"/>
          <p:cNvSpPr txBox="1"/>
          <p:nvPr/>
        </p:nvSpPr>
        <p:spPr>
          <a:xfrm>
            <a:off x="8390519" y="4226917"/>
            <a:ext cx="3081403" cy="1477328"/>
          </a:xfrm>
          <a:prstGeom prst="rect">
            <a:avLst/>
          </a:prstGeom>
          <a:noFill/>
        </p:spPr>
        <p:txBody>
          <a:bodyPr wrap="square" rtlCol="0">
            <a:spAutoFit/>
          </a:bodyPr>
          <a:lstStyle/>
          <a:p>
            <a:r>
              <a:rPr lang="en-US" dirty="0">
                <a:solidFill>
                  <a:schemeClr val="bg2">
                    <a:lumMod val="25000"/>
                  </a:schemeClr>
                </a:solidFill>
              </a:rPr>
              <a:t>Note: The dashboard is automatically filtered to display summatives only. Users must filter to retrieve interim assessment data.</a:t>
            </a:r>
          </a:p>
        </p:txBody>
      </p:sp>
      <p:sp>
        <p:nvSpPr>
          <p:cNvPr id="6" name="Rectangle: Rounded Corners 5"/>
          <p:cNvSpPr/>
          <p:nvPr/>
        </p:nvSpPr>
        <p:spPr>
          <a:xfrm>
            <a:off x="8148087" y="4206769"/>
            <a:ext cx="3206663" cy="1476978"/>
          </a:xfrm>
          <a:prstGeom prst="roundRect">
            <a:avLst/>
          </a:prstGeom>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extBox 3"/>
          <p:cNvSpPr txBox="1"/>
          <p:nvPr/>
        </p:nvSpPr>
        <p:spPr>
          <a:xfrm>
            <a:off x="948906" y="4045788"/>
            <a:ext cx="1958196" cy="1200329"/>
          </a:xfrm>
          <a:prstGeom prst="rect">
            <a:avLst/>
          </a:prstGeom>
          <a:noFill/>
        </p:spPr>
        <p:txBody>
          <a:bodyPr wrap="square" rtlCol="0">
            <a:spAutoFit/>
          </a:bodyPr>
          <a:lstStyle/>
          <a:p>
            <a:r>
              <a:rPr lang="en-US" dirty="0"/>
              <a:t>Click here to view your Interim and Checkpoint test data.</a:t>
            </a:r>
          </a:p>
        </p:txBody>
      </p:sp>
      <p:sp>
        <p:nvSpPr>
          <p:cNvPr id="7" name="Speech Bubble: Rectangle 6"/>
          <p:cNvSpPr/>
          <p:nvPr/>
        </p:nvSpPr>
        <p:spPr>
          <a:xfrm>
            <a:off x="948906" y="4028536"/>
            <a:ext cx="1923690" cy="1259456"/>
          </a:xfrm>
          <a:prstGeom prst="wedgeRectCallout">
            <a:avLst>
              <a:gd name="adj1" fmla="val -53120"/>
              <a:gd name="adj2" fmla="val -197089"/>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96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17093"/>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Dashboard View: Filtering</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5</a:t>
            </a:fld>
            <a:endParaRPr lang="en-US" sz="1200" dirty="0">
              <a:solidFill>
                <a:schemeClr val="bg1"/>
              </a:solidFill>
            </a:endParaRPr>
          </a:p>
        </p:txBody>
      </p:sp>
      <p:grpSp>
        <p:nvGrpSpPr>
          <p:cNvPr id="8" name="Group 7">
            <a:extLst>
              <a:ext uri="{FF2B5EF4-FFF2-40B4-BE49-F238E27FC236}">
                <a16:creationId xmlns:a16="http://schemas.microsoft.com/office/drawing/2014/main" id="{A77B8CE7-1B8A-405A-8880-8F5BC91CD50D}"/>
              </a:ext>
            </a:extLst>
          </p:cNvPr>
          <p:cNvGrpSpPr/>
          <p:nvPr/>
        </p:nvGrpSpPr>
        <p:grpSpPr>
          <a:xfrm>
            <a:off x="311560" y="998236"/>
            <a:ext cx="11588368" cy="4896695"/>
            <a:chOff x="311560" y="998236"/>
            <a:chExt cx="11588368" cy="4896695"/>
          </a:xfrm>
        </p:grpSpPr>
        <p:pic>
          <p:nvPicPr>
            <p:cNvPr id="2" name="Picture 1">
              <a:extLst>
                <a:ext uri="{FF2B5EF4-FFF2-40B4-BE49-F238E27FC236}">
                  <a16:creationId xmlns:a16="http://schemas.microsoft.com/office/drawing/2014/main" id="{AA1F9389-F358-459D-B27F-26B5AD4556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6024" y="1065342"/>
              <a:ext cx="9114025" cy="347472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2A5ACD91-A596-4ACC-8073-5E62C42464A7}"/>
                </a:ext>
              </a:extLst>
            </p:cNvPr>
            <p:cNvSpPr/>
            <p:nvPr/>
          </p:nvSpPr>
          <p:spPr>
            <a:xfrm>
              <a:off x="311560" y="998236"/>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52F0239-E130-4A30-9490-375959FD6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1951" y="3426051"/>
              <a:ext cx="9167977" cy="24688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21575734-5242-4C79-8329-A307F2785936}"/>
                </a:ext>
              </a:extLst>
            </p:cNvPr>
            <p:cNvSpPr/>
            <p:nvPr/>
          </p:nvSpPr>
          <p:spPr>
            <a:xfrm>
              <a:off x="6926612" y="4307002"/>
              <a:ext cx="1769583" cy="4294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Flowchart: Connector 20">
              <a:extLst>
                <a:ext uri="{FF2B5EF4-FFF2-40B4-BE49-F238E27FC236}">
                  <a16:creationId xmlns:a16="http://schemas.microsoft.com/office/drawing/2014/main" id="{A6D8B233-08EF-41FF-9A8D-212BE80880BF}"/>
                </a:ext>
              </a:extLst>
            </p:cNvPr>
            <p:cNvSpPr/>
            <p:nvPr/>
          </p:nvSpPr>
          <p:spPr>
            <a:xfrm>
              <a:off x="712615" y="4145808"/>
              <a:ext cx="1039528" cy="501417"/>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22" name="Straight Arrow Connector 21">
              <a:extLst>
                <a:ext uri="{FF2B5EF4-FFF2-40B4-BE49-F238E27FC236}">
                  <a16:creationId xmlns:a16="http://schemas.microsoft.com/office/drawing/2014/main" id="{9CDC637F-2264-40C8-8FFB-DFCF41787803}"/>
                </a:ext>
              </a:extLst>
            </p:cNvPr>
            <p:cNvCxnSpPr>
              <a:cxnSpLocks/>
              <a:stCxn id="21" idx="6"/>
            </p:cNvCxnSpPr>
            <p:nvPr/>
          </p:nvCxnSpPr>
          <p:spPr>
            <a:xfrm flipV="1">
              <a:off x="1752143" y="4294598"/>
              <a:ext cx="857493" cy="1019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1232379" y="1820174"/>
            <a:ext cx="388189" cy="369332"/>
          </a:xfrm>
          <a:prstGeom prst="rect">
            <a:avLst/>
          </a:prstGeom>
          <a:noFill/>
        </p:spPr>
        <p:txBody>
          <a:bodyPr wrap="square" rtlCol="0">
            <a:spAutoFit/>
          </a:bodyPr>
          <a:lstStyle/>
          <a:p>
            <a:r>
              <a:rPr lang="en-US" b="1" dirty="0">
                <a:solidFill>
                  <a:srgbClr val="FF0000"/>
                </a:solidFill>
              </a:rPr>
              <a:t>1</a:t>
            </a:r>
          </a:p>
        </p:txBody>
      </p:sp>
      <p:sp>
        <p:nvSpPr>
          <p:cNvPr id="14" name="TextBox 13"/>
          <p:cNvSpPr txBox="1"/>
          <p:nvPr/>
        </p:nvSpPr>
        <p:spPr>
          <a:xfrm>
            <a:off x="389766" y="4188314"/>
            <a:ext cx="388189" cy="369332"/>
          </a:xfrm>
          <a:prstGeom prst="rect">
            <a:avLst/>
          </a:prstGeom>
          <a:noFill/>
        </p:spPr>
        <p:txBody>
          <a:bodyPr wrap="square" rtlCol="0">
            <a:spAutoFit/>
          </a:bodyPr>
          <a:lstStyle/>
          <a:p>
            <a:r>
              <a:rPr lang="en-US" b="1" dirty="0">
                <a:solidFill>
                  <a:srgbClr val="FF0000"/>
                </a:solidFill>
              </a:rPr>
              <a:t>2</a:t>
            </a:r>
          </a:p>
        </p:txBody>
      </p:sp>
      <p:sp>
        <p:nvSpPr>
          <p:cNvPr id="15" name="TextBox 14"/>
          <p:cNvSpPr txBox="1"/>
          <p:nvPr/>
        </p:nvSpPr>
        <p:spPr>
          <a:xfrm>
            <a:off x="3401922" y="3349190"/>
            <a:ext cx="388189" cy="369332"/>
          </a:xfrm>
          <a:prstGeom prst="rect">
            <a:avLst/>
          </a:prstGeom>
          <a:noFill/>
        </p:spPr>
        <p:txBody>
          <a:bodyPr wrap="square" rtlCol="0">
            <a:spAutoFit/>
          </a:bodyPr>
          <a:lstStyle/>
          <a:p>
            <a:r>
              <a:rPr lang="en-US" b="1" dirty="0">
                <a:solidFill>
                  <a:srgbClr val="FF0000"/>
                </a:solidFill>
              </a:rPr>
              <a:t>3</a:t>
            </a:r>
          </a:p>
        </p:txBody>
      </p:sp>
      <p:sp>
        <p:nvSpPr>
          <p:cNvPr id="16" name="TextBox 15"/>
          <p:cNvSpPr txBox="1"/>
          <p:nvPr/>
        </p:nvSpPr>
        <p:spPr>
          <a:xfrm>
            <a:off x="8729503" y="4205525"/>
            <a:ext cx="388189" cy="369332"/>
          </a:xfrm>
          <a:prstGeom prst="rect">
            <a:avLst/>
          </a:prstGeom>
          <a:noFill/>
        </p:spPr>
        <p:txBody>
          <a:bodyPr wrap="square" rtlCol="0">
            <a:spAutoFit/>
          </a:bodyPr>
          <a:lstStyle/>
          <a:p>
            <a:r>
              <a:rPr lang="en-US" b="1" dirty="0">
                <a:solidFill>
                  <a:srgbClr val="FF0000"/>
                </a:solidFill>
              </a:rPr>
              <a:t>4</a:t>
            </a:r>
          </a:p>
        </p:txBody>
      </p:sp>
    </p:spTree>
    <p:extLst>
      <p:ext uri="{BB962C8B-B14F-4D97-AF65-F5344CB8AC3E}">
        <p14:creationId xmlns:p14="http://schemas.microsoft.com/office/powerpoint/2010/main" val="33632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0F5E48C-A1A0-4084-92C0-C7873FEF3BFC}"/>
              </a:ext>
            </a:extLst>
          </p:cNvPr>
          <p:cNvSpPr txBox="1">
            <a:spLocks/>
          </p:cNvSpPr>
          <p:nvPr/>
        </p:nvSpPr>
        <p:spPr>
          <a:xfrm>
            <a:off x="226977" y="3025"/>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Performance on Tests Report View</a:t>
            </a:r>
          </a:p>
        </p:txBody>
      </p:sp>
      <p:sp>
        <p:nvSpPr>
          <p:cNvPr id="11" name="Slide Number Placeholder 4">
            <a:extLst>
              <a:ext uri="{FF2B5EF4-FFF2-40B4-BE49-F238E27FC236}">
                <a16:creationId xmlns:a16="http://schemas.microsoft.com/office/drawing/2014/main" id="{8BA5616F-6C2E-4FE2-935D-67E718123A6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6</a:t>
            </a:fld>
            <a:endParaRPr lang="en-US" sz="1200" dirty="0">
              <a:solidFill>
                <a:schemeClr val="bg1"/>
              </a:solidFill>
            </a:endParaRPr>
          </a:p>
        </p:txBody>
      </p:sp>
      <p:sp>
        <p:nvSpPr>
          <p:cNvPr id="13" name="Rectangle 12">
            <a:extLst>
              <a:ext uri="{FF2B5EF4-FFF2-40B4-BE49-F238E27FC236}">
                <a16:creationId xmlns:a16="http://schemas.microsoft.com/office/drawing/2014/main" id="{2A5ACD91-A596-4ACC-8073-5E62C42464A7}"/>
              </a:ext>
            </a:extLst>
          </p:cNvPr>
          <p:cNvSpPr/>
          <p:nvPr/>
        </p:nvSpPr>
        <p:spPr>
          <a:xfrm>
            <a:off x="331731" y="999533"/>
            <a:ext cx="11346493" cy="48615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49E3704-5679-42AD-AF33-EB32E5C07497}"/>
              </a:ext>
            </a:extLst>
          </p:cNvPr>
          <p:cNvGrpSpPr/>
          <p:nvPr/>
        </p:nvGrpSpPr>
        <p:grpSpPr>
          <a:xfrm>
            <a:off x="1530987" y="868680"/>
            <a:ext cx="9497848" cy="5120640"/>
            <a:chOff x="1530987" y="868680"/>
            <a:chExt cx="9497848" cy="5120640"/>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A81CBC9A-C5DA-47EC-A152-48DD2AF9B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0987" y="868680"/>
              <a:ext cx="9497848" cy="5120640"/>
            </a:xfrm>
            <a:prstGeom prst="rect">
              <a:avLst/>
            </a:prstGeom>
            <a:ln w="12700">
              <a:solidFill>
                <a:schemeClr val="bg1">
                  <a:lumMod val="75000"/>
                </a:schemeClr>
              </a:solidFill>
            </a:ln>
          </p:spPr>
        </p:pic>
        <p:sp>
          <p:nvSpPr>
            <p:cNvPr id="8" name="Oval 7">
              <a:extLst>
                <a:ext uri="{FF2B5EF4-FFF2-40B4-BE49-F238E27FC236}">
                  <a16:creationId xmlns:a16="http://schemas.microsoft.com/office/drawing/2014/main" id="{32C1D10B-B85E-48E5-A382-640F8D2F9A46}"/>
                </a:ext>
              </a:extLst>
            </p:cNvPr>
            <p:cNvSpPr/>
            <p:nvPr/>
          </p:nvSpPr>
          <p:spPr>
            <a:xfrm>
              <a:off x="2129664" y="1917584"/>
              <a:ext cx="2456404" cy="2358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87839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E2DAEDD-6F88-442C-B896-782A12423F2B}"/>
              </a:ext>
            </a:extLst>
          </p:cNvPr>
          <p:cNvSpPr txBox="1">
            <a:spLocks/>
          </p:cNvSpPr>
          <p:nvPr/>
        </p:nvSpPr>
        <p:spPr>
          <a:xfrm>
            <a:off x="308819" y="1016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a:t>
            </a:r>
          </a:p>
        </p:txBody>
      </p:sp>
      <p:sp>
        <p:nvSpPr>
          <p:cNvPr id="6" name="Slide Number Placeholder 4">
            <a:extLst>
              <a:ext uri="{FF2B5EF4-FFF2-40B4-BE49-F238E27FC236}">
                <a16:creationId xmlns:a16="http://schemas.microsoft.com/office/drawing/2014/main" id="{41D1FA50-7766-4481-AADE-A67F553CDC36}"/>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pic>
        <p:nvPicPr>
          <p:cNvPr id="9" name="Picture 8" descr="Calendar&#10;&#10;Description automatically generated">
            <a:extLst>
              <a:ext uri="{FF2B5EF4-FFF2-40B4-BE49-F238E27FC236}">
                <a16:creationId xmlns:a16="http://schemas.microsoft.com/office/drawing/2014/main" id="{56E308FE-E621-4619-8B5C-004D14BF4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19" y="872599"/>
            <a:ext cx="11204620" cy="4999283"/>
          </a:xfrm>
          <a:prstGeom prst="rect">
            <a:avLst/>
          </a:prstGeom>
        </p:spPr>
      </p:pic>
      <p:pic>
        <p:nvPicPr>
          <p:cNvPr id="3" name="Picture 2"/>
          <p:cNvPicPr>
            <a:picLocks noChangeAspect="1"/>
          </p:cNvPicPr>
          <p:nvPr/>
        </p:nvPicPr>
        <p:blipFill rotWithShape="1">
          <a:blip r:embed="rId4"/>
          <a:srcRect t="23395" r="58673" b="112"/>
          <a:stretch/>
        </p:blipFill>
        <p:spPr>
          <a:xfrm>
            <a:off x="914335" y="3017520"/>
            <a:ext cx="617285" cy="261148"/>
          </a:xfrm>
          <a:prstGeom prst="rect">
            <a:avLst/>
          </a:prstGeom>
        </p:spPr>
      </p:pic>
    </p:spTree>
    <p:extLst>
      <p:ext uri="{BB962C8B-B14F-4D97-AF65-F5344CB8AC3E}">
        <p14:creationId xmlns:p14="http://schemas.microsoft.com/office/powerpoint/2010/main" val="16118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D143EB41-2254-46FD-B463-24883608087F}"/>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8</a:t>
            </a:fld>
            <a:endParaRPr lang="en-US" sz="1200" dirty="0">
              <a:solidFill>
                <a:schemeClr val="bg1"/>
              </a:solidFill>
            </a:endParaRPr>
          </a:p>
        </p:txBody>
      </p:sp>
      <p:sp>
        <p:nvSpPr>
          <p:cNvPr id="8" name="Title 2">
            <a:extLst>
              <a:ext uri="{FF2B5EF4-FFF2-40B4-BE49-F238E27FC236}">
                <a16:creationId xmlns:a16="http://schemas.microsoft.com/office/drawing/2014/main" id="{8E725564-1145-458D-ACAB-8FED57AFFC3A}"/>
              </a:ext>
            </a:extLst>
          </p:cNvPr>
          <p:cNvSpPr txBox="1">
            <a:spLocks/>
          </p:cNvSpPr>
          <p:nvPr/>
        </p:nvSpPr>
        <p:spPr>
          <a:xfrm>
            <a:off x="286008" y="39136"/>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 (continued)</a:t>
            </a:r>
          </a:p>
        </p:txBody>
      </p:sp>
      <p:pic>
        <p:nvPicPr>
          <p:cNvPr id="12" name="Picture 11">
            <a:extLst>
              <a:ext uri="{FF2B5EF4-FFF2-40B4-BE49-F238E27FC236}">
                <a16:creationId xmlns:a16="http://schemas.microsoft.com/office/drawing/2014/main" id="{D1AC923B-0ECA-490D-80D1-BFD1692F0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76" y="839969"/>
            <a:ext cx="9137677" cy="4127561"/>
          </a:xfrm>
          <a:prstGeom prst="rect">
            <a:avLst/>
          </a:prstGeom>
        </p:spPr>
      </p:pic>
      <p:pic>
        <p:nvPicPr>
          <p:cNvPr id="2" name="Picture 1"/>
          <p:cNvPicPr>
            <a:picLocks noChangeAspect="1"/>
          </p:cNvPicPr>
          <p:nvPr/>
        </p:nvPicPr>
        <p:blipFill>
          <a:blip r:embed="rId4"/>
          <a:stretch>
            <a:fillRect/>
          </a:stretch>
        </p:blipFill>
        <p:spPr>
          <a:xfrm>
            <a:off x="1113255" y="3000744"/>
            <a:ext cx="615749" cy="262151"/>
          </a:xfrm>
          <a:prstGeom prst="rect">
            <a:avLst/>
          </a:prstGeom>
        </p:spPr>
      </p:pic>
      <p:sp>
        <p:nvSpPr>
          <p:cNvPr id="3" name="TextBox 2"/>
          <p:cNvSpPr txBox="1"/>
          <p:nvPr/>
        </p:nvSpPr>
        <p:spPr>
          <a:xfrm>
            <a:off x="6788989" y="4967530"/>
            <a:ext cx="4451230" cy="1446550"/>
          </a:xfrm>
          <a:prstGeom prst="rect">
            <a:avLst/>
          </a:prstGeom>
          <a:noFill/>
        </p:spPr>
        <p:txBody>
          <a:bodyPr wrap="square" rtlCol="0">
            <a:spAutoFit/>
          </a:bodyPr>
          <a:lstStyle/>
          <a:p>
            <a:r>
              <a:rPr lang="en-US" sz="1400" dirty="0"/>
              <a:t>The rows under the section header, 5 Items on which Students Performed the Best, list the item number, the points possible, and the average number of points earned for the item. This roster’s students performed the best on items #4, #6, #7, #8, and #12.</a:t>
            </a:r>
          </a:p>
          <a:p>
            <a:endParaRPr lang="en-US" dirty="0"/>
          </a:p>
        </p:txBody>
      </p:sp>
      <p:sp>
        <p:nvSpPr>
          <p:cNvPr id="5" name="Speech Bubble: Rectangle 4"/>
          <p:cNvSpPr/>
          <p:nvPr/>
        </p:nvSpPr>
        <p:spPr>
          <a:xfrm>
            <a:off x="6788989" y="4967530"/>
            <a:ext cx="4477109" cy="1157225"/>
          </a:xfrm>
          <a:prstGeom prst="wedgeRectCallout">
            <a:avLst>
              <a:gd name="adj1" fmla="val -75168"/>
              <a:gd name="adj2" fmla="val -6869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9058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6CCD6FB-2AAD-451B-BC82-1E91A61BD866}"/>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9</a:t>
            </a:fld>
            <a:endParaRPr lang="en-US" sz="1200" dirty="0">
              <a:solidFill>
                <a:schemeClr val="bg1"/>
              </a:solidFill>
            </a:endParaRPr>
          </a:p>
        </p:txBody>
      </p:sp>
      <p:sp>
        <p:nvSpPr>
          <p:cNvPr id="8" name="Title 2">
            <a:extLst>
              <a:ext uri="{FF2B5EF4-FFF2-40B4-BE49-F238E27FC236}">
                <a16:creationId xmlns:a16="http://schemas.microsoft.com/office/drawing/2014/main" id="{67EE7C2E-3795-49C5-939F-68B78B5D3344}"/>
              </a:ext>
            </a:extLst>
          </p:cNvPr>
          <p:cNvSpPr txBox="1">
            <a:spLocks/>
          </p:cNvSpPr>
          <p:nvPr/>
        </p:nvSpPr>
        <p:spPr>
          <a:xfrm>
            <a:off x="286008" y="39136"/>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Report View: Single Reporting Category (&lt;10 items)</a:t>
            </a:r>
          </a:p>
        </p:txBody>
      </p:sp>
      <p:pic>
        <p:nvPicPr>
          <p:cNvPr id="9" name="Picture 8" descr="A screenshot of a computer&#10;&#10;Description automatically generated">
            <a:extLst>
              <a:ext uri="{FF2B5EF4-FFF2-40B4-BE49-F238E27FC236}">
                <a16:creationId xmlns:a16="http://schemas.microsoft.com/office/drawing/2014/main" id="{DB5238A4-3E29-494E-B948-456111E40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08" y="862718"/>
            <a:ext cx="11628222" cy="5000200"/>
          </a:xfrm>
          <a:prstGeom prst="rect">
            <a:avLst/>
          </a:prstGeom>
        </p:spPr>
      </p:pic>
      <p:pic>
        <p:nvPicPr>
          <p:cNvPr id="2" name="Picture 1"/>
          <p:cNvPicPr>
            <a:picLocks noChangeAspect="1"/>
          </p:cNvPicPr>
          <p:nvPr/>
        </p:nvPicPr>
        <p:blipFill>
          <a:blip r:embed="rId4"/>
          <a:stretch>
            <a:fillRect/>
          </a:stretch>
        </p:blipFill>
        <p:spPr>
          <a:xfrm>
            <a:off x="941805" y="3100667"/>
            <a:ext cx="615749" cy="262151"/>
          </a:xfrm>
          <a:prstGeom prst="rect">
            <a:avLst/>
          </a:prstGeom>
        </p:spPr>
      </p:pic>
    </p:spTree>
    <p:extLst>
      <p:ext uri="{BB962C8B-B14F-4D97-AF65-F5344CB8AC3E}">
        <p14:creationId xmlns:p14="http://schemas.microsoft.com/office/powerpoint/2010/main" val="1695366559"/>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purl.org/dc/terms/"/>
    <ds:schemaRef ds:uri="http://schemas.microsoft.com/office/2006/documentManagement/types"/>
    <ds:schemaRef ds:uri="3c8d6406-deae-4a0d-a95e-fe53ed4a1ace"/>
    <ds:schemaRef ds:uri="http://schemas.microsoft.com/office/infopath/2007/PartnerControls"/>
    <ds:schemaRef ds:uri="http://purl.org/dc/elements/1.1/"/>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4314</TotalTime>
  <Words>2537</Words>
  <Application>Microsoft Office PowerPoint</Application>
  <PresentationFormat>Widescreen</PresentationFormat>
  <Paragraphs>197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Narrow</vt:lpstr>
      <vt:lpstr>Calibri</vt:lpstr>
      <vt:lpstr>Franklin Gothic Book</vt:lpstr>
      <vt:lpstr>Franklin Gothic Medium</vt:lpstr>
      <vt:lpstr>Gill Sans MT</vt:lpstr>
      <vt:lpstr>Times New Roman</vt:lpstr>
      <vt:lpstr>Cambium Assessment PPT</vt:lpstr>
      <vt:lpstr>How to analyze Basic Interim Assessment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View Standards for Each Item</vt:lpstr>
      <vt:lpstr>PowerPoint Presentation</vt:lpstr>
      <vt:lpstr>PowerPoint Presentation</vt:lpstr>
      <vt:lpstr>PowerPoint Presentation</vt:lpstr>
      <vt:lpstr>The Centralized Reporting System Series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277</cp:revision>
  <cp:lastPrinted>2017-10-19T00:36:21Z</cp:lastPrinted>
  <dcterms:created xsi:type="dcterms:W3CDTF">2020-02-03T21:37:34Z</dcterms:created>
  <dcterms:modified xsi:type="dcterms:W3CDTF">2021-09-21T12:35:32Z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