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33"/>
  </p:notesMasterIdLst>
  <p:handoutMasterIdLst>
    <p:handoutMasterId r:id="rId34"/>
  </p:handoutMasterIdLst>
  <p:sldIdLst>
    <p:sldId id="294" r:id="rId5"/>
    <p:sldId id="314" r:id="rId6"/>
    <p:sldId id="401" r:id="rId7"/>
    <p:sldId id="311" r:id="rId8"/>
    <p:sldId id="406" r:id="rId9"/>
    <p:sldId id="407" r:id="rId10"/>
    <p:sldId id="421" r:id="rId11"/>
    <p:sldId id="410" r:id="rId12"/>
    <p:sldId id="411" r:id="rId13"/>
    <p:sldId id="412" r:id="rId14"/>
    <p:sldId id="422" r:id="rId15"/>
    <p:sldId id="413" r:id="rId16"/>
    <p:sldId id="423" r:id="rId17"/>
    <p:sldId id="414" r:id="rId18"/>
    <p:sldId id="424" r:id="rId19"/>
    <p:sldId id="415" r:id="rId20"/>
    <p:sldId id="425" r:id="rId21"/>
    <p:sldId id="416" r:id="rId22"/>
    <p:sldId id="426" r:id="rId23"/>
    <p:sldId id="417" r:id="rId24"/>
    <p:sldId id="427" r:id="rId25"/>
    <p:sldId id="418" r:id="rId26"/>
    <p:sldId id="429" r:id="rId27"/>
    <p:sldId id="419" r:id="rId28"/>
    <p:sldId id="428" r:id="rId29"/>
    <p:sldId id="420" r:id="rId30"/>
    <p:sldId id="430" r:id="rId31"/>
    <p:sldId id="330" r:id="rId32"/>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C451846-FC81-479C-B6C7-C159C4C3A60C}">
          <p14:sldIdLst>
            <p14:sldId id="294"/>
            <p14:sldId id="314"/>
          </p14:sldIdLst>
        </p14:section>
        <p14:section name="Getting Started" id="{249454F0-8D1D-4C47-8218-05F4B3F1C878}">
          <p14:sldIdLst>
            <p14:sldId id="401"/>
          </p14:sldIdLst>
        </p14:section>
        <p14:section name="Creating an Item" id="{379BF9C4-96BA-4A8B-B15C-EB76D3D63591}">
          <p14:sldIdLst>
            <p14:sldId id="311"/>
          </p14:sldIdLst>
        </p14:section>
        <p14:section name="Filling Out the Item Template" id="{29E03D2E-51E4-4FFF-B03B-26A778AF0697}">
          <p14:sldIdLst>
            <p14:sldId id="406"/>
          </p14:sldIdLst>
        </p14:section>
        <p14:section name="Creating Stimuli" id="{8B7807F1-F4D2-4C96-86B6-77FF14CEF2D8}">
          <p14:sldIdLst>
            <p14:sldId id="407"/>
            <p14:sldId id="421"/>
          </p14:sldIdLst>
        </p14:section>
        <p14:section name="Creating Multiple Choice and Multiple Select Items" id="{CED15718-6EB9-4120-93D6-5BE617D1B413}">
          <p14:sldIdLst>
            <p14:sldId id="410"/>
          </p14:sldIdLst>
        </p14:section>
        <p14:section name="Creating Hot Text Items" id="{C15F9A29-A10B-4292-AD7D-2E9F54A24F11}">
          <p14:sldIdLst>
            <p14:sldId id="411"/>
          </p14:sldIdLst>
        </p14:section>
        <p14:section name="Creating Hot Spot Items" id="{3C7437DB-23F1-4087-BF79-FE15262E1F38}">
          <p14:sldIdLst>
            <p14:sldId id="412"/>
            <p14:sldId id="422"/>
          </p14:sldIdLst>
        </p14:section>
        <p14:section name="Creating Edit Text Inline Choice Items" id="{2D47C6A5-7396-4F99-A434-2CE38DD2ADF0}">
          <p14:sldIdLst>
            <p14:sldId id="413"/>
            <p14:sldId id="423"/>
          </p14:sldIdLst>
        </p14:section>
        <p14:section name="Creating Edit Task Items" id="{BF338815-AD7E-4ACD-848C-CCC29084D2C4}">
          <p14:sldIdLst>
            <p14:sldId id="414"/>
            <p14:sldId id="424"/>
          </p14:sldIdLst>
        </p14:section>
        <p14:section name="Creating Simple Text Entry Items" id="{A6C4156E-4992-4A22-8A82-0ACFE237D105}">
          <p14:sldIdLst>
            <p14:sldId id="415"/>
            <p14:sldId id="425"/>
          </p14:sldIdLst>
        </p14:section>
        <p14:section name="Creating Embedded Text Entry Items" id="{89238187-47BB-4030-AC41-86C03C8F2B10}">
          <p14:sldIdLst>
            <p14:sldId id="416"/>
            <p14:sldId id="426"/>
          </p14:sldIdLst>
        </p14:section>
        <p14:section name="Creating Text Drag and Drop Items" id="{6E678810-CEEF-4414-8144-B08DF3904306}">
          <p14:sldIdLst>
            <p14:sldId id="417"/>
            <p14:sldId id="427"/>
          </p14:sldIdLst>
        </p14:section>
        <p14:section name="Creating Image Drag and Drop Items" id="{82F2D44C-A4BB-4359-86FB-A38451239DAD}">
          <p14:sldIdLst>
            <p14:sldId id="418"/>
            <p14:sldId id="429"/>
          </p14:sldIdLst>
        </p14:section>
        <p14:section name="Creating Table Match Items" id="{559A44A9-4B8D-4A38-8D1E-745B5ABE4EEC}">
          <p14:sldIdLst>
            <p14:sldId id="419"/>
            <p14:sldId id="428"/>
          </p14:sldIdLst>
        </p14:section>
        <p14:section name="Creating Equation Response Items" id="{A20CC37D-766F-4187-BAE8-EF586EA36D06}">
          <p14:sldIdLst>
            <p14:sldId id="420"/>
            <p14:sldId id="430"/>
          </p14:sldIdLst>
        </p14:section>
        <p14:section name="Outro" id="{D43B2BE8-B1A3-4DA5-BAC4-07AE5E6D10C3}">
          <p14:sldIdLst>
            <p14:sldId id="330"/>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Bryant, Scott" initials="BS" lastIdx="3" clrIdx="8">
    <p:extLst>
      <p:ext uri="{19B8F6BF-5375-455C-9EA6-DF929625EA0E}">
        <p15:presenceInfo xmlns:p15="http://schemas.microsoft.com/office/powerpoint/2012/main" userId="S::10004330@id.ohio.gov::58570aa4-7d8d-46ba-bdd4-5b7455289caf" providerId="AD"/>
      </p:ext>
    </p:extLst>
  </p:cmAuthor>
  <p:cmAuthor id="10" name="Eugenia Kim" initials="EK" lastIdx="7" clrIdx="9">
    <p:extLst>
      <p:ext uri="{19B8F6BF-5375-455C-9EA6-DF929625EA0E}">
        <p15:presenceInfo xmlns:p15="http://schemas.microsoft.com/office/powerpoint/2012/main" userId="S::eugenia.kim@cambiumassessment.com::ba5101d1-58f2-460e-ba1b-f2c9b18296d6" providerId="AD"/>
      </p:ext>
    </p:extLst>
  </p:cmAuthor>
  <p:cmAuthor id="11" name="Evan Davis" initials="ED" lastIdx="20" clrIdx="10">
    <p:extLst>
      <p:ext uri="{19B8F6BF-5375-455C-9EA6-DF929625EA0E}">
        <p15:presenceInfo xmlns:p15="http://schemas.microsoft.com/office/powerpoint/2012/main" userId="S::evan.davis@cambiumassessment.com::0908157f-410a-4dba-b773-643e741566fb" providerId="AD"/>
      </p:ext>
    </p:extLst>
  </p:cmAuthor>
  <p:cmAuthor id="12" name="Jennifer Strittmatter" initials="JS" lastIdx="4" clrIdx="11">
    <p:extLst>
      <p:ext uri="{19B8F6BF-5375-455C-9EA6-DF929625EA0E}">
        <p15:presenceInfo xmlns:p15="http://schemas.microsoft.com/office/powerpoint/2012/main" userId="S::jennifer.strittmatter@cambiumassessment.com::e8934ff7-9e4a-4c8d-9513-cfdab75a79b2" providerId="AD"/>
      </p:ext>
    </p:extLst>
  </p:cmAuthor>
  <p:cmAuthor id="13" name="RG" initials="RG" lastIdx="6" clrIdx="12">
    <p:extLst>
      <p:ext uri="{19B8F6BF-5375-455C-9EA6-DF929625EA0E}">
        <p15:presenceInfo xmlns:p15="http://schemas.microsoft.com/office/powerpoint/2012/main" userId="RG" providerId="None"/>
      </p:ext>
    </p:extLst>
  </p:cmAuthor>
  <p:cmAuthor id="14" name="Mills, Monica" initials="MM" lastIdx="1" clrIdx="13">
    <p:extLst>
      <p:ext uri="{19B8F6BF-5375-455C-9EA6-DF929625EA0E}">
        <p15:presenceInfo xmlns:p15="http://schemas.microsoft.com/office/powerpoint/2012/main" userId="Mills, Monica" providerId="None"/>
      </p:ext>
    </p:extLst>
  </p:cmAuthor>
  <p:cmAuthor id="15" name="Morada, Dianne" initials="MD" lastIdx="49" clrIdx="14">
    <p:extLst>
      <p:ext uri="{19B8F6BF-5375-455C-9EA6-DF929625EA0E}">
        <p15:presenceInfo xmlns:p15="http://schemas.microsoft.com/office/powerpoint/2012/main" userId="S::20167605@k12.hi.us::dde3c573-5f62-4993-9176-83a29b40d958" providerId="AD"/>
      </p:ext>
    </p:extLst>
  </p:cmAuthor>
  <p:cmAuthor id="16" name="Kathleen Hughes" initials="KH" lastIdx="29" clrIdx="15">
    <p:extLst>
      <p:ext uri="{19B8F6BF-5375-455C-9EA6-DF929625EA0E}">
        <p15:presenceInfo xmlns:p15="http://schemas.microsoft.com/office/powerpoint/2012/main" userId="S-1-5-21-1949779832-2519084937-1351169659-45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8" autoAdjust="0"/>
    <p:restoredTop sz="71618" autoAdjust="0"/>
  </p:normalViewPr>
  <p:slideViewPr>
    <p:cSldViewPr snapToGrid="0">
      <p:cViewPr varScale="1">
        <p:scale>
          <a:sx n="57" d="100"/>
          <a:sy n="57" d="100"/>
        </p:scale>
        <p:origin x="1004" y="32"/>
      </p:cViewPr>
      <p:guideLst>
        <p:guide orient="horz" pos="3840"/>
        <p:guide pos="3840"/>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a:latin typeface="Calibri" panose="020F050202020403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a:latin typeface="Calibri" panose="020F050202020403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cs typeface="Arial" panose="020B0604020202020204" pitchFamily="34" charset="0"/>
              </a:rPr>
              <a:t>Welcome to the </a:t>
            </a:r>
            <a:r>
              <a:rPr lang="en-US" altLang="en-US" i="1">
                <a:latin typeface="Arial" panose="020B0604020202020204" pitchFamily="34" charset="0"/>
                <a:cs typeface="Arial" panose="020B0604020202020204" pitchFamily="34" charset="0"/>
              </a:rPr>
              <a:t>How to Write an Item in Checkpoint </a:t>
            </a:r>
            <a:r>
              <a:rPr lang="en-US" altLang="en-US">
                <a:latin typeface="Arial" panose="020B0604020202020204" pitchFamily="34" charset="0"/>
                <a:cs typeface="Arial" panose="020B0604020202020204" pitchFamily="34" charset="0"/>
              </a:rPr>
              <a:t>training module. This module is part of a series of training modules on the Checkpoint System and its features. This module explains how to create an item that you can add to a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solidFill>
                  <a:schemeClr val="tx1"/>
                </a:solidFill>
                <a:latin typeface="Arial" panose="020B0604020202020204" pitchFamily="34" charset="0"/>
                <a:cs typeface="Arial" panose="020B0604020202020204" pitchFamily="34" charset="0"/>
              </a:rPr>
              <a:t>Consult your </a:t>
            </a:r>
            <a:r>
              <a:rPr lang="en-US" sz="1200" i="1" baseline="0">
                <a:solidFill>
                  <a:schemeClr val="tx1"/>
                </a:solidFill>
                <a:latin typeface="Arial" panose="020B0604020202020204" pitchFamily="34" charset="0"/>
                <a:cs typeface="Arial" panose="020B0604020202020204" pitchFamily="34" charset="0"/>
              </a:rPr>
              <a:t>Checkpoint Guide </a:t>
            </a:r>
            <a:r>
              <a:rPr lang="en-US" sz="1200" baseline="0">
                <a:solidFill>
                  <a:schemeClr val="tx1"/>
                </a:solidFill>
                <a:latin typeface="Arial" panose="020B0604020202020204" pitchFamily="34" charset="0"/>
                <a:cs typeface="Arial" panose="020B0604020202020204" pitchFamily="34" charset="0"/>
              </a:rPr>
              <a:t>for information about additional features in Checkpoint. </a:t>
            </a:r>
            <a:endParaRPr lang="en-US">
              <a:latin typeface="Arial" panose="020B0604020202020204" pitchFamily="34" charset="0"/>
              <a:cs typeface="Arial" panose="020B0604020202020204" pitchFamily="34" charset="0"/>
            </a:endParaRPr>
          </a:p>
          <a:p>
            <a:endParaRPr lang="en-US" sz="120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Hot Spot items require students to select one or more clickable regions on an image. A rectangular border appears around each region the students select. For example, a Hot Spot item could show a map of the United States and ask students to identify where Washington, DC is located.</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fill out the template, do the following. First, in the </a:t>
            </a:r>
            <a:r>
              <a:rPr lang="en-US" sz="1200" i="1" kern="1200" dirty="0">
                <a:solidFill>
                  <a:schemeClr val="tx1"/>
                </a:solidFill>
                <a:effectLst/>
                <a:latin typeface="Calibri"/>
                <a:ea typeface="+mn-ea"/>
                <a:cs typeface="+mn-cs"/>
              </a:rPr>
              <a:t>Compose Item Prompt</a:t>
            </a:r>
            <a:r>
              <a:rPr lang="en-US" sz="1200" kern="1200" dirty="0">
                <a:solidFill>
                  <a:schemeClr val="tx1"/>
                </a:solidFill>
                <a:effectLst/>
                <a:latin typeface="Calibri"/>
                <a:ea typeface="+mn-ea"/>
                <a:cs typeface="+mn-cs"/>
              </a:rPr>
              <a:t> section, replace the sample text with the item’s question or directions. You can use the toolbar to format the text and insert media elements. Next, in the </a:t>
            </a:r>
            <a:r>
              <a:rPr lang="en-US" sz="1200" i="1" kern="1200" dirty="0">
                <a:solidFill>
                  <a:schemeClr val="tx1"/>
                </a:solidFill>
                <a:effectLst/>
                <a:latin typeface="Calibri"/>
                <a:ea typeface="+mn-ea"/>
                <a:cs typeface="+mn-cs"/>
              </a:rPr>
              <a:t>Upload Image and Set Hot Spot Region</a:t>
            </a:r>
            <a:r>
              <a:rPr lang="en-US" sz="1200" kern="1200" dirty="0">
                <a:solidFill>
                  <a:schemeClr val="tx1"/>
                </a:solidFill>
                <a:effectLst/>
                <a:latin typeface="Calibri"/>
                <a:ea typeface="+mn-ea"/>
                <a:cs typeface="+mn-cs"/>
              </a:rPr>
              <a:t> section, upload an image for the item. To do so, click </a:t>
            </a:r>
            <a:r>
              <a:rPr lang="en-US" sz="1200" b="1" kern="1200" dirty="0">
                <a:solidFill>
                  <a:schemeClr val="tx1"/>
                </a:solidFill>
                <a:effectLst/>
                <a:latin typeface="Calibri"/>
                <a:ea typeface="+mn-ea"/>
                <a:cs typeface="+mn-cs"/>
              </a:rPr>
              <a:t>Upload Image</a:t>
            </a:r>
            <a:r>
              <a:rPr lang="en-US" sz="1200" kern="1200" dirty="0">
                <a:solidFill>
                  <a:schemeClr val="tx1"/>
                </a:solidFill>
                <a:effectLst/>
                <a:latin typeface="Calibri"/>
                <a:ea typeface="+mn-ea"/>
                <a:cs typeface="+mn-cs"/>
              </a:rPr>
              <a:t>. In the </a:t>
            </a:r>
            <a:r>
              <a:rPr lang="en-US" sz="1200" b="1" i="1" kern="1200" dirty="0">
                <a:solidFill>
                  <a:schemeClr val="tx1"/>
                </a:solidFill>
                <a:effectLst/>
                <a:latin typeface="Calibri"/>
                <a:ea typeface="+mn-ea"/>
                <a:cs typeface="+mn-cs"/>
              </a:rPr>
              <a:t>Image Properties</a:t>
            </a:r>
            <a:r>
              <a:rPr lang="en-US" sz="1200" kern="1200" dirty="0">
                <a:solidFill>
                  <a:schemeClr val="tx1"/>
                </a:solidFill>
                <a:effectLst/>
                <a:latin typeface="Calibri"/>
                <a:ea typeface="+mn-ea"/>
                <a:cs typeface="+mn-cs"/>
              </a:rPr>
              <a:t> window, click </a:t>
            </a:r>
            <a:r>
              <a:rPr lang="en-US" sz="1200" b="1" kern="1200" dirty="0">
                <a:solidFill>
                  <a:schemeClr val="tx1"/>
                </a:solidFill>
                <a:effectLst/>
                <a:latin typeface="Calibri"/>
                <a:ea typeface="+mn-ea"/>
                <a:cs typeface="+mn-cs"/>
              </a:rPr>
              <a:t>Browse Server</a:t>
            </a:r>
            <a:r>
              <a:rPr lang="en-US" sz="1200" kern="1200" dirty="0">
                <a:solidFill>
                  <a:schemeClr val="tx1"/>
                </a:solidFill>
                <a:effectLst/>
                <a:latin typeface="Calibri"/>
                <a:ea typeface="+mn-ea"/>
                <a:cs typeface="+mn-cs"/>
              </a:rPr>
              <a:t>. In the </a:t>
            </a:r>
            <a:r>
              <a:rPr lang="en-US" sz="1200" b="1" i="1" kern="1200" dirty="0">
                <a:solidFill>
                  <a:schemeClr val="tx1"/>
                </a:solidFill>
                <a:effectLst/>
                <a:latin typeface="Calibri"/>
                <a:ea typeface="+mn-ea"/>
                <a:cs typeface="+mn-cs"/>
              </a:rPr>
              <a:t>File Manager</a:t>
            </a:r>
            <a:r>
              <a:rPr lang="en-US" sz="1200" kern="1200" dirty="0">
                <a:solidFill>
                  <a:schemeClr val="tx1"/>
                </a:solidFill>
                <a:effectLst/>
                <a:latin typeface="Calibri"/>
                <a:ea typeface="+mn-ea"/>
                <a:cs typeface="+mn-cs"/>
              </a:rPr>
              <a:t> window, click </a:t>
            </a:r>
            <a:r>
              <a:rPr lang="en-US" sz="1200" b="1" kern="1200" dirty="0">
                <a:solidFill>
                  <a:schemeClr val="tx1"/>
                </a:solidFill>
                <a:effectLst/>
                <a:latin typeface="Calibri"/>
                <a:ea typeface="+mn-ea"/>
                <a:cs typeface="+mn-cs"/>
              </a:rPr>
              <a:t>Upload Content</a:t>
            </a:r>
            <a:r>
              <a:rPr lang="en-US" sz="1200" kern="1200" dirty="0">
                <a:solidFill>
                  <a:schemeClr val="tx1"/>
                </a:solidFill>
                <a:effectLst/>
                <a:latin typeface="Calibri"/>
                <a:ea typeface="+mn-ea"/>
                <a:cs typeface="+mn-cs"/>
              </a:rPr>
              <a:t> and select an image file from your computer. Then double-click the image you just added. The image must be 600×600 pixels or smaller and under 1.5 MB. In the </a:t>
            </a:r>
            <a:r>
              <a:rPr lang="en-US" sz="1200" b="1" i="1" kern="1200" dirty="0">
                <a:solidFill>
                  <a:schemeClr val="tx1"/>
                </a:solidFill>
                <a:effectLst/>
                <a:latin typeface="Calibri"/>
                <a:ea typeface="+mn-ea"/>
                <a:cs typeface="+mn-cs"/>
              </a:rPr>
              <a:t>Image Properties</a:t>
            </a:r>
            <a:r>
              <a:rPr lang="en-US" sz="1200" kern="1200" dirty="0">
                <a:solidFill>
                  <a:schemeClr val="tx1"/>
                </a:solidFill>
                <a:effectLst/>
                <a:latin typeface="Calibri"/>
                <a:ea typeface="+mn-ea"/>
                <a:cs typeface="+mn-cs"/>
              </a:rPr>
              <a:t> window, click </a:t>
            </a:r>
            <a:r>
              <a:rPr lang="en-US" sz="1200" b="1" kern="1200" dirty="0">
                <a:solidFill>
                  <a:schemeClr val="tx1"/>
                </a:solidFill>
                <a:effectLst/>
                <a:latin typeface="Calibri"/>
                <a:ea typeface="+mn-ea"/>
                <a:cs typeface="+mn-cs"/>
              </a:rPr>
              <a:t>OK</a:t>
            </a:r>
            <a:r>
              <a:rPr lang="en-US" sz="1200" kern="1200" dirty="0">
                <a:solidFill>
                  <a:schemeClr val="tx1"/>
                </a:solidFill>
                <a:effectLst/>
                <a:latin typeface="Calibri"/>
                <a:ea typeface="+mn-ea"/>
                <a:cs typeface="+mn-cs"/>
              </a:rPr>
              <a:t>.</a:t>
            </a:r>
          </a:p>
          <a:p>
            <a:endParaRPr lang="en-US" sz="1200" kern="1200" dirty="0">
              <a:solidFill>
                <a:schemeClr val="tx1"/>
              </a:solidFill>
              <a:effectLst/>
              <a:latin typeface="Calibri"/>
              <a:ea typeface="+mn-ea"/>
              <a:cs typeface="+mn-cs"/>
            </a:endParaRPr>
          </a:p>
          <a:p>
            <a:pPr marL="0" indent="0">
              <a:buFont typeface="+mj-lt"/>
              <a:buNone/>
            </a:pPr>
            <a:r>
              <a:rPr lang="en-US" sz="1200" kern="1200" dirty="0">
                <a:solidFill>
                  <a:schemeClr val="tx1"/>
                </a:solidFill>
                <a:effectLst/>
                <a:latin typeface="Calibri"/>
                <a:ea typeface="+mn-ea"/>
                <a:cs typeface="+mn-cs"/>
              </a:rPr>
              <a:t>Next, to create the selectable regions on the image, do the following. Click the image once to set the first corner of the selectable rectangle, then click one more time where you want to set its opposite corner (do not click and drag). A red box appears, but this will not be visible to students. To move a selectable region, click that region and drag it to the desired location. You can copy or delete a selectable region by selecting that region's box and then clicking </a:t>
            </a:r>
            <a:r>
              <a:rPr lang="en-US" sz="1200" b="1" kern="1200" dirty="0">
                <a:solidFill>
                  <a:schemeClr val="tx1"/>
                </a:solidFill>
                <a:effectLst/>
                <a:latin typeface="Calibri"/>
                <a:ea typeface="+mn-ea"/>
                <a:cs typeface="+mn-cs"/>
              </a:rPr>
              <a:t>Copy</a:t>
            </a:r>
            <a:r>
              <a:rPr lang="en-US" sz="1200" kern="1200" dirty="0">
                <a:solidFill>
                  <a:schemeClr val="tx1"/>
                </a:solidFill>
                <a:effectLst/>
                <a:latin typeface="Calibri"/>
                <a:ea typeface="+mn-ea"/>
                <a:cs typeface="+mn-cs"/>
              </a:rPr>
              <a:t> or </a:t>
            </a:r>
            <a:r>
              <a:rPr lang="en-US" sz="1200" b="1" kern="1200" dirty="0">
                <a:solidFill>
                  <a:schemeClr val="tx1"/>
                </a:solidFill>
                <a:effectLst/>
                <a:latin typeface="Calibri"/>
                <a:ea typeface="+mn-ea"/>
                <a:cs typeface="+mn-cs"/>
              </a:rPr>
              <a:t>Delete</a:t>
            </a:r>
            <a:r>
              <a:rPr lang="en-US" sz="1200" kern="1200" dirty="0">
                <a:solidFill>
                  <a:schemeClr val="tx1"/>
                </a:solidFill>
                <a:effectLst/>
                <a:latin typeface="Calibri"/>
                <a:ea typeface="+mn-ea"/>
                <a:cs typeface="+mn-cs"/>
              </a:rPr>
              <a:t>. </a:t>
            </a:r>
          </a:p>
          <a:p>
            <a:endParaRPr lang="en-US" sz="1200" kern="1200" dirty="0">
              <a:solidFill>
                <a:schemeClr val="tx1"/>
              </a:solidFill>
              <a:effectLst/>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a:p>
        </p:txBody>
      </p:sp>
    </p:spTree>
    <p:extLst>
      <p:ext uri="{BB962C8B-B14F-4D97-AF65-F5344CB8AC3E}">
        <p14:creationId xmlns:p14="http://schemas.microsoft.com/office/powerpoint/2010/main" val="191221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Construct Answer Keys</a:t>
            </a:r>
            <a:r>
              <a:rPr lang="en-US" sz="1200" kern="1200" dirty="0">
                <a:solidFill>
                  <a:schemeClr val="tx1"/>
                </a:solidFill>
                <a:effectLst/>
                <a:latin typeface="Calibri"/>
                <a:ea typeface="+mn-ea"/>
                <a:cs typeface="+mn-cs"/>
              </a:rPr>
              <a:t> section, enter the highest possible score in the </a:t>
            </a:r>
            <a:r>
              <a:rPr lang="en-US" sz="1200" i="1" kern="1200" dirty="0">
                <a:solidFill>
                  <a:schemeClr val="tx1"/>
                </a:solidFill>
                <a:effectLst/>
                <a:latin typeface="Calibri"/>
                <a:ea typeface="+mn-ea"/>
                <a:cs typeface="+mn-cs"/>
              </a:rPr>
              <a:t>Maximum Score</a:t>
            </a:r>
            <a:r>
              <a:rPr lang="en-US" sz="1200" kern="1200" dirty="0">
                <a:solidFill>
                  <a:schemeClr val="tx1"/>
                </a:solidFill>
                <a:effectLst/>
                <a:latin typeface="Calibri"/>
                <a:ea typeface="+mn-ea"/>
                <a:cs typeface="+mn-cs"/>
              </a:rPr>
              <a:t> field. Optionally, to limit the number of hot spot regions students can select at a time, enter a value in the </a:t>
            </a:r>
            <a:r>
              <a:rPr lang="en-US" sz="1200" i="1" kern="1200" dirty="0">
                <a:solidFill>
                  <a:schemeClr val="tx1"/>
                </a:solidFill>
                <a:effectLst/>
                <a:latin typeface="Calibri"/>
                <a:ea typeface="+mn-ea"/>
                <a:cs typeface="+mn-cs"/>
              </a:rPr>
              <a:t>Maximum Selections</a:t>
            </a:r>
            <a:r>
              <a:rPr lang="en-US" sz="1200" kern="1200" dirty="0">
                <a:solidFill>
                  <a:schemeClr val="tx1"/>
                </a:solidFill>
                <a:effectLst/>
                <a:latin typeface="Calibri"/>
                <a:ea typeface="+mn-ea"/>
                <a:cs typeface="+mn-cs"/>
              </a:rPr>
              <a:t> field. To create answer keys for the item, do the following.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 enter the score for a correct or partially correct response. If a sample response is already entered, you may need to unselect that hot spot first. In the provided response area, click the image regions that students would need to select in order to earn the score you entered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a:t>
            </a:r>
          </a:p>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11</a:t>
            </a:fld>
            <a:endParaRPr lang="en-US"/>
          </a:p>
        </p:txBody>
      </p:sp>
    </p:spTree>
    <p:extLst>
      <p:ext uri="{BB962C8B-B14F-4D97-AF65-F5344CB8AC3E}">
        <p14:creationId xmlns:p14="http://schemas.microsoft.com/office/powerpoint/2010/main" val="286863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Edit Task Inline Choice items provide a section of text in which one or more words appear as dropdown menus. Students select answer options from the dropdowns to replace the original words in the text. For example, an Edit Task Inline Choice item could provide a sentence with a misspelled word and ask students to select the correct spelling from the dropdown.</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fill out the template, do the following. In the </a:t>
            </a:r>
            <a:r>
              <a:rPr lang="en-US" sz="1200" i="1" kern="1200" dirty="0">
                <a:solidFill>
                  <a:schemeClr val="tx1"/>
                </a:solidFill>
                <a:effectLst/>
                <a:latin typeface="Calibri"/>
                <a:ea typeface="+mn-ea"/>
                <a:cs typeface="+mn-cs"/>
              </a:rPr>
              <a:t>Compose Item Prompt</a:t>
            </a:r>
            <a:r>
              <a:rPr lang="en-US" sz="1200" kern="1200" dirty="0">
                <a:solidFill>
                  <a:schemeClr val="tx1"/>
                </a:solidFill>
                <a:effectLst/>
                <a:latin typeface="Calibri"/>
                <a:ea typeface="+mn-ea"/>
                <a:cs typeface="+mn-cs"/>
              </a:rPr>
              <a:t> section, replace the sample text with the item’s question or directions. You can use the toolbar to format the text and insert media elements.</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a:t>
            </a:r>
            <a:r>
              <a:rPr lang="en-US" sz="1200" i="1" kern="1200" dirty="0">
                <a:solidFill>
                  <a:schemeClr val="tx1"/>
                </a:solidFill>
                <a:effectLst/>
                <a:latin typeface="Calibri"/>
                <a:ea typeface="+mn-ea"/>
                <a:cs typeface="+mn-cs"/>
              </a:rPr>
              <a:t>Create Edit Task Elements with Inline Choice Lists</a:t>
            </a:r>
            <a:r>
              <a:rPr lang="en-US" sz="1200" kern="1200" dirty="0">
                <a:solidFill>
                  <a:schemeClr val="tx1"/>
                </a:solidFill>
                <a:effectLst/>
                <a:latin typeface="Calibri"/>
                <a:ea typeface="+mn-ea"/>
                <a:cs typeface="+mn-cs"/>
              </a:rPr>
              <a:t> section displays sample text content, including an editable word. Delete this sample text and enter new text content containing the words that students will replace.</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tag a word or phrase that students will be able to replace, do the following. Click and drag the cursor across the desired word or phrase to highlight it. Click </a:t>
            </a:r>
            <a:r>
              <a:rPr lang="en-US" sz="1200" b="1" kern="1200" dirty="0">
                <a:solidFill>
                  <a:schemeClr val="tx1"/>
                </a:solidFill>
                <a:effectLst/>
                <a:latin typeface="Calibri"/>
                <a:ea typeface="+mn-ea"/>
                <a:cs typeface="+mn-cs"/>
              </a:rPr>
              <a:t>Set as Editable</a:t>
            </a:r>
            <a:r>
              <a:rPr lang="en-US" sz="1200" kern="1200" dirty="0">
                <a:solidFill>
                  <a:schemeClr val="tx1"/>
                </a:solidFill>
                <a:effectLst/>
                <a:latin typeface="Calibri"/>
                <a:ea typeface="+mn-ea"/>
                <a:cs typeface="+mn-cs"/>
              </a:rPr>
              <a:t> below the text box. A border appears around the selected word and the </a:t>
            </a:r>
            <a:r>
              <a:rPr lang="en-US" sz="1200" b="1" i="1" kern="1200" dirty="0">
                <a:solidFill>
                  <a:schemeClr val="tx1"/>
                </a:solidFill>
                <a:effectLst/>
                <a:latin typeface="Calibri"/>
                <a:ea typeface="+mn-ea"/>
                <a:cs typeface="+mn-cs"/>
              </a:rPr>
              <a:t>Inline Choice</a:t>
            </a:r>
            <a:r>
              <a:rPr lang="en-US" sz="1200" kern="1200" dirty="0">
                <a:solidFill>
                  <a:schemeClr val="tx1"/>
                </a:solidFill>
                <a:effectLst/>
                <a:latin typeface="Calibri"/>
                <a:ea typeface="+mn-ea"/>
                <a:cs typeface="+mn-cs"/>
              </a:rPr>
              <a:t> window appears. In the </a:t>
            </a:r>
            <a:r>
              <a:rPr lang="en-US" sz="1200" b="1" i="1" kern="1200" dirty="0">
                <a:solidFill>
                  <a:schemeClr val="tx1"/>
                </a:solidFill>
                <a:effectLst/>
                <a:latin typeface="Calibri"/>
                <a:ea typeface="+mn-ea"/>
                <a:cs typeface="+mn-cs"/>
              </a:rPr>
              <a:t>Inline Choice</a:t>
            </a:r>
            <a:r>
              <a:rPr lang="en-US" sz="1200" kern="1200" dirty="0">
                <a:solidFill>
                  <a:schemeClr val="tx1"/>
                </a:solidFill>
                <a:effectLst/>
                <a:latin typeface="Calibri"/>
                <a:ea typeface="+mn-ea"/>
                <a:cs typeface="+mn-cs"/>
              </a:rPr>
              <a:t> window, enter a replacement option for the tagged word in the blank text box. To add additional replacement options, click </a:t>
            </a:r>
            <a:r>
              <a:rPr lang="en-US" sz="1200" b="1" kern="1200" dirty="0">
                <a:solidFill>
                  <a:schemeClr val="tx1"/>
                </a:solidFill>
                <a:effectLst/>
                <a:latin typeface="Calibri"/>
                <a:ea typeface="+mn-ea"/>
                <a:cs typeface="+mn-cs"/>
              </a:rPr>
              <a:t>Add Option</a:t>
            </a:r>
            <a:r>
              <a:rPr lang="en-US" sz="1200" kern="1200" dirty="0">
                <a:solidFill>
                  <a:schemeClr val="tx1"/>
                </a:solidFill>
                <a:effectLst/>
                <a:latin typeface="Calibri"/>
                <a:ea typeface="+mn-ea"/>
                <a:cs typeface="+mn-cs"/>
              </a:rPr>
              <a:t> and enter the replacement option in the new text box that appears.</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a:p>
        </p:txBody>
      </p:sp>
    </p:spTree>
    <p:extLst>
      <p:ext uri="{BB962C8B-B14F-4D97-AF65-F5344CB8AC3E}">
        <p14:creationId xmlns:p14="http://schemas.microsoft.com/office/powerpoint/2010/main" val="1968090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Construct Answer Keys</a:t>
            </a:r>
            <a:r>
              <a:rPr lang="en-US" sz="1200" kern="1200" dirty="0">
                <a:solidFill>
                  <a:schemeClr val="tx1"/>
                </a:solidFill>
                <a:effectLst/>
                <a:latin typeface="Calibri"/>
                <a:ea typeface="+mn-ea"/>
                <a:cs typeface="+mn-cs"/>
              </a:rPr>
              <a:t> section, the maximum score is automatically set based on the number of editable elements you created. You cannot customize this score. To create the item’s answer key, click the editable words in the sample response area and replace each one with the correct answer option. The item will automatically assign students the appropriate number of points for their response based on the number of correct selections they made.</a:t>
            </a:r>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13</a:t>
            </a:fld>
            <a:endParaRPr lang="en-US"/>
          </a:p>
        </p:txBody>
      </p:sp>
    </p:spTree>
    <p:extLst>
      <p:ext uri="{BB962C8B-B14F-4D97-AF65-F5344CB8AC3E}">
        <p14:creationId xmlns:p14="http://schemas.microsoft.com/office/powerpoint/2010/main" val="1485192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Edit Task items require students to make edits to a specified word or phrase in a sentence or paragraph. Students can click each of these words or phrases to open a text box where they type a replacement for the original text. These items must be scored by an authorized user in the Reporting system. For example, an Edit Task item could provide a sentence with a misspelled word and ask students to enter the correct spelling for it in a popup text box.</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fill out the template, do the following. In the </a:t>
            </a:r>
            <a:r>
              <a:rPr lang="en-US" sz="1200" i="1" kern="1200" dirty="0">
                <a:solidFill>
                  <a:schemeClr val="tx1"/>
                </a:solidFill>
                <a:effectLst/>
                <a:latin typeface="Calibri"/>
                <a:ea typeface="+mn-ea"/>
                <a:cs typeface="+mn-cs"/>
              </a:rPr>
              <a:t>Compose Item Prompt</a:t>
            </a:r>
            <a:r>
              <a:rPr lang="en-US" sz="1200" kern="1200" dirty="0">
                <a:solidFill>
                  <a:schemeClr val="tx1"/>
                </a:solidFill>
                <a:effectLst/>
                <a:latin typeface="Calibri"/>
                <a:ea typeface="+mn-ea"/>
                <a:cs typeface="+mn-cs"/>
              </a:rPr>
              <a:t> section, replace the sample text with the item’s question or directions. You can use the toolbar to format the text and insert media elements.</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a:t>
            </a:r>
            <a:r>
              <a:rPr lang="en-US" sz="1200" i="1" kern="1200" dirty="0">
                <a:solidFill>
                  <a:schemeClr val="tx1"/>
                </a:solidFill>
                <a:effectLst/>
                <a:latin typeface="Calibri"/>
                <a:ea typeface="+mn-ea"/>
                <a:cs typeface="+mn-cs"/>
              </a:rPr>
              <a:t>Create Edit Task Elements</a:t>
            </a:r>
            <a:r>
              <a:rPr lang="en-US" sz="1200" kern="1200" dirty="0">
                <a:solidFill>
                  <a:schemeClr val="tx1"/>
                </a:solidFill>
                <a:effectLst/>
                <a:latin typeface="Calibri"/>
                <a:ea typeface="+mn-ea"/>
                <a:cs typeface="+mn-cs"/>
              </a:rPr>
              <a:t> section displays sample text content, including an editable word. Delete this sample text and enter new text content containing the words that students will replace. To tag a word or phrase that students will be able to replace, do the following. Click and drag the cursor across a word or phrase to highlight it. Then click </a:t>
            </a:r>
            <a:r>
              <a:rPr lang="en-US" sz="1200" b="1" kern="1200" dirty="0">
                <a:solidFill>
                  <a:schemeClr val="tx1"/>
                </a:solidFill>
                <a:effectLst/>
                <a:latin typeface="Calibri"/>
                <a:ea typeface="+mn-ea"/>
                <a:cs typeface="+mn-cs"/>
              </a:rPr>
              <a:t>Set as Editable</a:t>
            </a:r>
            <a:r>
              <a:rPr lang="en-US" sz="1200" kern="1200" dirty="0">
                <a:solidFill>
                  <a:schemeClr val="tx1"/>
                </a:solidFill>
                <a:effectLst/>
                <a:latin typeface="Calibri"/>
                <a:ea typeface="+mn-ea"/>
                <a:cs typeface="+mn-cs"/>
              </a:rPr>
              <a:t> below the text box. A border appears for the selected word.</a:t>
            </a:r>
          </a:p>
          <a:p>
            <a:endParaRPr lang="en-US" sz="1200" kern="1200" dirty="0">
              <a:solidFill>
                <a:schemeClr val="tx1"/>
              </a:solidFill>
              <a:effectLst/>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3568387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Construct Answer Keys</a:t>
            </a:r>
            <a:r>
              <a:rPr lang="en-US" sz="1200" kern="1200" dirty="0">
                <a:solidFill>
                  <a:schemeClr val="tx1"/>
                </a:solidFill>
                <a:effectLst/>
                <a:latin typeface="Calibri"/>
                <a:ea typeface="+mn-ea"/>
                <a:cs typeface="+mn-cs"/>
              </a:rPr>
              <a:t> section, enter the item’s highest possible score in the </a:t>
            </a:r>
            <a:r>
              <a:rPr lang="en-US" sz="1200" i="1" kern="1200" dirty="0">
                <a:solidFill>
                  <a:schemeClr val="tx1"/>
                </a:solidFill>
                <a:effectLst/>
                <a:latin typeface="Calibri"/>
                <a:ea typeface="+mn-ea"/>
                <a:cs typeface="+mn-cs"/>
              </a:rPr>
              <a:t>Maximum Score</a:t>
            </a:r>
            <a:r>
              <a:rPr lang="en-US" sz="1200" kern="1200" dirty="0">
                <a:solidFill>
                  <a:schemeClr val="tx1"/>
                </a:solidFill>
                <a:effectLst/>
                <a:latin typeface="Calibri"/>
                <a:ea typeface="+mn-ea"/>
                <a:cs typeface="+mn-cs"/>
              </a:rPr>
              <a:t> field. Fill out the rubric for the correct, full-credit response for the item. In the </a:t>
            </a:r>
            <a:r>
              <a:rPr lang="en-US" sz="1200" i="1" kern="1200" dirty="0">
                <a:solidFill>
                  <a:schemeClr val="tx1"/>
                </a:solidFill>
                <a:effectLst/>
                <a:latin typeface="Calibri"/>
                <a:ea typeface="+mn-ea"/>
                <a:cs typeface="+mn-cs"/>
              </a:rPr>
              <a:t>Description</a:t>
            </a:r>
            <a:r>
              <a:rPr lang="en-US" sz="1200" kern="1200" dirty="0">
                <a:solidFill>
                  <a:schemeClr val="tx1"/>
                </a:solidFill>
                <a:effectLst/>
                <a:latin typeface="Calibri"/>
                <a:ea typeface="+mn-ea"/>
                <a:cs typeface="+mn-cs"/>
              </a:rPr>
              <a:t> field, describe how a student must respond to the item in order to earn full credit. In the </a:t>
            </a:r>
            <a:r>
              <a:rPr lang="en-US" sz="1200" i="1" kern="1200" dirty="0">
                <a:solidFill>
                  <a:schemeClr val="tx1"/>
                </a:solidFill>
                <a:effectLst/>
                <a:latin typeface="Calibri"/>
                <a:ea typeface="+mn-ea"/>
                <a:cs typeface="+mn-cs"/>
              </a:rPr>
              <a:t>Exempla</a:t>
            </a:r>
            <a:r>
              <a:rPr lang="en-US" sz="1200" kern="1200" dirty="0">
                <a:solidFill>
                  <a:schemeClr val="tx1"/>
                </a:solidFill>
                <a:effectLst/>
                <a:latin typeface="Calibri"/>
                <a:ea typeface="+mn-ea"/>
                <a:cs typeface="+mn-cs"/>
              </a:rPr>
              <a:t>r field, enter an example of a response that would earn full credit. Note that the template automatically creates a rubric tab for each possible score a student could earn, based on the maximum score. To fill out any additional rubrics for the item, click the tab for that rubric and enter a description and exemplar for the rubric’s score.</a:t>
            </a:r>
          </a:p>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771866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Simple Text Entry items require students to type a written response in a provided text box. You can choose what kind of toolbar to include in the text box. For example, a Simple Text Entry item might ask students to write a short essay about their favorite historical figure. Note that these items must be scored by a user in the Reporting system.</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fill out the template, in the </a:t>
            </a:r>
            <a:r>
              <a:rPr lang="en-US" sz="1200" i="1" kern="1200" dirty="0">
                <a:solidFill>
                  <a:schemeClr val="tx1"/>
                </a:solidFill>
                <a:effectLst/>
                <a:latin typeface="Calibri"/>
                <a:ea typeface="+mn-ea"/>
                <a:cs typeface="+mn-cs"/>
              </a:rPr>
              <a:t>Compose Item Prompt</a:t>
            </a:r>
            <a:r>
              <a:rPr lang="en-US" sz="1200" kern="1200" dirty="0">
                <a:solidFill>
                  <a:schemeClr val="tx1"/>
                </a:solidFill>
                <a:effectLst/>
                <a:latin typeface="Calibri"/>
                <a:ea typeface="+mn-ea"/>
                <a:cs typeface="+mn-cs"/>
              </a:rPr>
              <a:t> section, replace the sample text with the item’s question or directions. You can use the toolbar to format the text and insert media elements. To specify the height of the students' text box, enter a value in the </a:t>
            </a:r>
            <a:r>
              <a:rPr lang="en-US" sz="1200" i="1" kern="1200" dirty="0">
                <a:solidFill>
                  <a:schemeClr val="tx1"/>
                </a:solidFill>
                <a:effectLst/>
                <a:latin typeface="Calibri"/>
                <a:ea typeface="+mn-ea"/>
                <a:cs typeface="+mn-cs"/>
              </a:rPr>
              <a:t>Number of Rows in Text Box</a:t>
            </a:r>
            <a:r>
              <a:rPr lang="en-US" sz="1200" kern="1200" dirty="0">
                <a:solidFill>
                  <a:schemeClr val="tx1"/>
                </a:solidFill>
                <a:effectLst/>
                <a:latin typeface="Calibri"/>
                <a:ea typeface="+mn-ea"/>
                <a:cs typeface="+mn-cs"/>
              </a:rPr>
              <a:t> field. To specify the type of toolbar that will be available to students, select an option from the </a:t>
            </a:r>
            <a:r>
              <a:rPr lang="en-US" sz="1200" b="1" i="0" kern="1200" dirty="0">
                <a:solidFill>
                  <a:schemeClr val="tx1"/>
                </a:solidFill>
                <a:effectLst/>
                <a:latin typeface="Calibri"/>
                <a:ea typeface="+mn-ea"/>
                <a:cs typeface="+mn-cs"/>
              </a:rPr>
              <a:t>Text Editor to Show Student</a:t>
            </a:r>
            <a:r>
              <a:rPr lang="en-US" sz="1200" kern="1200" dirty="0">
                <a:solidFill>
                  <a:schemeClr val="tx1"/>
                </a:solidFill>
                <a:effectLst/>
                <a:latin typeface="Calibri"/>
                <a:ea typeface="+mn-ea"/>
                <a:cs typeface="+mn-cs"/>
              </a:rPr>
              <a:t> menu.  You can choose to use no toolbar, or you can use a toolbar with buttons for spell check, formatting text, and/or adding bulleted lists or numbered lists.</a:t>
            </a:r>
          </a:p>
          <a:p>
            <a:endParaRPr lang="en-US" sz="1200" kern="1200" dirty="0">
              <a:solidFill>
                <a:schemeClr val="tx1"/>
              </a:solidFill>
              <a:effectLst/>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a:p>
        </p:txBody>
      </p:sp>
    </p:spTree>
    <p:extLst>
      <p:ext uri="{BB962C8B-B14F-4D97-AF65-F5344CB8AC3E}">
        <p14:creationId xmlns:p14="http://schemas.microsoft.com/office/powerpoint/2010/main" val="1399585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To fill out the rubric for the item’s full-credit response, enter the maximum score in the </a:t>
            </a:r>
            <a:r>
              <a:rPr lang="en-US" sz="1200" i="1" kern="1200" dirty="0">
                <a:solidFill>
                  <a:schemeClr val="tx1"/>
                </a:solidFill>
                <a:effectLst/>
                <a:latin typeface="Calibri"/>
                <a:ea typeface="+mn-ea"/>
                <a:cs typeface="+mn-cs"/>
              </a:rPr>
              <a:t>Points</a:t>
            </a:r>
            <a:r>
              <a:rPr lang="en-US" sz="1200" kern="1200" dirty="0">
                <a:solidFill>
                  <a:schemeClr val="tx1"/>
                </a:solidFill>
                <a:effectLst/>
                <a:latin typeface="Calibri"/>
                <a:ea typeface="+mn-ea"/>
                <a:cs typeface="+mn-cs"/>
              </a:rPr>
              <a:t> field. In the </a:t>
            </a:r>
            <a:r>
              <a:rPr lang="en-US" sz="1200" i="1" kern="1200" dirty="0">
                <a:solidFill>
                  <a:schemeClr val="tx1"/>
                </a:solidFill>
                <a:effectLst/>
                <a:latin typeface="Calibri"/>
                <a:ea typeface="+mn-ea"/>
                <a:cs typeface="+mn-cs"/>
              </a:rPr>
              <a:t>Description</a:t>
            </a:r>
            <a:r>
              <a:rPr lang="en-US" sz="1200" kern="1200" dirty="0">
                <a:solidFill>
                  <a:schemeClr val="tx1"/>
                </a:solidFill>
                <a:effectLst/>
                <a:latin typeface="Calibri"/>
                <a:ea typeface="+mn-ea"/>
                <a:cs typeface="+mn-cs"/>
              </a:rPr>
              <a:t> field, describe how students must respond in order to earn full credit. In the </a:t>
            </a:r>
            <a:r>
              <a:rPr lang="en-US" sz="1200" i="1" kern="1200" dirty="0">
                <a:solidFill>
                  <a:schemeClr val="tx1"/>
                </a:solidFill>
                <a:effectLst/>
                <a:latin typeface="Calibri"/>
                <a:ea typeface="+mn-ea"/>
                <a:cs typeface="+mn-cs"/>
              </a:rPr>
              <a:t>Exemplar</a:t>
            </a:r>
            <a:r>
              <a:rPr lang="en-US" sz="1200" kern="1200" dirty="0">
                <a:solidFill>
                  <a:schemeClr val="tx1"/>
                </a:solidFill>
                <a:effectLst/>
                <a:latin typeface="Calibri"/>
                <a:ea typeface="+mn-ea"/>
                <a:cs typeface="+mn-cs"/>
              </a:rPr>
              <a:t> field, enter an example of a response that would earn full credit. Note that the template automatically creates a rubric tab for each possible score a student could earn based on the maximum score. To fill out any additional rubrics, click the tab for that rubric and enter a description and exemplar for the rubric’s score.</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If multiple scoring criteria should be used to evaluate the student’s response, you can click </a:t>
            </a:r>
            <a:r>
              <a:rPr lang="en-US" sz="1200" b="1" kern="1200" dirty="0">
                <a:solidFill>
                  <a:schemeClr val="tx1"/>
                </a:solidFill>
                <a:effectLst/>
                <a:latin typeface="Calibri"/>
                <a:ea typeface="+mn-ea"/>
                <a:cs typeface="+mn-cs"/>
              </a:rPr>
              <a:t>Add More</a:t>
            </a:r>
            <a:r>
              <a:rPr lang="en-US" sz="1200" kern="1200" dirty="0">
                <a:solidFill>
                  <a:schemeClr val="tx1"/>
                </a:solidFill>
                <a:effectLst/>
                <a:latin typeface="Calibri"/>
                <a:ea typeface="+mn-ea"/>
                <a:cs typeface="+mn-cs"/>
              </a:rPr>
              <a:t> at the bottom of the page to create a separate rubric for each criterion. For example, you could create separate rubrics for Spelling, Syntax, Comprehension, and so on.</a:t>
            </a:r>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17</a:t>
            </a:fld>
            <a:endParaRPr lang="en-US"/>
          </a:p>
        </p:txBody>
      </p:sp>
    </p:spTree>
    <p:extLst>
      <p:ext uri="{BB962C8B-B14F-4D97-AF65-F5344CB8AC3E}">
        <p14:creationId xmlns:p14="http://schemas.microsoft.com/office/powerpoint/2010/main" val="3338921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Embedded Text Entry items require students to fill in one or more blank text boxes in a sentence by typing a response in the provided boxes. For example, an Embedded Text Entry item could provide a sentence with a missing word and ask students to fill in the blank with the appropriate vocabulary word that they learned in English class. These items must be scored by a user in the Reporting system.</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fill out the template, do the following. In the </a:t>
            </a:r>
            <a:r>
              <a:rPr lang="en-US" sz="1200" i="1" kern="1200" dirty="0">
                <a:solidFill>
                  <a:schemeClr val="tx1"/>
                </a:solidFill>
                <a:effectLst/>
                <a:latin typeface="Calibri"/>
                <a:ea typeface="+mn-ea"/>
                <a:cs typeface="+mn-cs"/>
              </a:rPr>
              <a:t>Compose Item Prompt</a:t>
            </a:r>
            <a:r>
              <a:rPr lang="en-US" sz="1200" kern="1200" dirty="0">
                <a:solidFill>
                  <a:schemeClr val="tx1"/>
                </a:solidFill>
                <a:effectLst/>
                <a:latin typeface="Calibri"/>
                <a:ea typeface="+mn-ea"/>
                <a:cs typeface="+mn-cs"/>
              </a:rPr>
              <a:t> section, replace the sample text with the item’s question or directions. You can use the toolbar to format the text and insert media elements.</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a:t>
            </a:r>
            <a:r>
              <a:rPr lang="en-US" sz="1200" i="1" kern="1200" dirty="0">
                <a:solidFill>
                  <a:schemeClr val="tx1"/>
                </a:solidFill>
                <a:effectLst/>
                <a:latin typeface="Calibri"/>
                <a:ea typeface="+mn-ea"/>
                <a:cs typeface="+mn-cs"/>
              </a:rPr>
              <a:t>Create Embedded Text Entry Elements</a:t>
            </a:r>
            <a:r>
              <a:rPr lang="en-US" sz="1200" kern="1200" dirty="0">
                <a:solidFill>
                  <a:schemeClr val="tx1"/>
                </a:solidFill>
                <a:effectLst/>
                <a:latin typeface="Calibri"/>
                <a:ea typeface="+mn-ea"/>
                <a:cs typeface="+mn-cs"/>
              </a:rPr>
              <a:t> section displays sample text with a blank text box. Replace this sample content with the new text content and text boxes for your item.</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insert a blank text box in the response area, click the cursor where you want to place the text box, and then click </a:t>
            </a:r>
            <a:r>
              <a:rPr lang="en-US" sz="1200" b="1" kern="1200" dirty="0">
                <a:solidFill>
                  <a:schemeClr val="tx1"/>
                </a:solidFill>
                <a:effectLst/>
                <a:latin typeface="Calibri"/>
                <a:ea typeface="+mn-ea"/>
                <a:cs typeface="+mn-cs"/>
              </a:rPr>
              <a:t>Insert Text Field</a:t>
            </a:r>
            <a:r>
              <a:rPr lang="en-US" sz="1200" kern="1200" dirty="0">
                <a:solidFill>
                  <a:schemeClr val="tx1"/>
                </a:solidFill>
                <a:effectLst/>
                <a:latin typeface="Calibri"/>
                <a:ea typeface="+mn-ea"/>
                <a:cs typeface="+mn-cs"/>
              </a:rPr>
              <a:t>. You can insert multiple text boxes, if necessary. In the </a:t>
            </a:r>
            <a:r>
              <a:rPr lang="en-US" sz="1200" b="1" i="1" kern="1200" dirty="0">
                <a:solidFill>
                  <a:schemeClr val="tx1"/>
                </a:solidFill>
                <a:effectLst/>
                <a:latin typeface="Calibri"/>
                <a:ea typeface="+mn-ea"/>
                <a:cs typeface="+mn-cs"/>
              </a:rPr>
              <a:t>Insert Text Field Properties</a:t>
            </a:r>
            <a:r>
              <a:rPr lang="en-US" sz="1200" kern="1200" dirty="0">
                <a:solidFill>
                  <a:schemeClr val="tx1"/>
                </a:solidFill>
                <a:effectLst/>
                <a:latin typeface="Calibri"/>
                <a:ea typeface="+mn-ea"/>
                <a:cs typeface="+mn-cs"/>
              </a:rPr>
              <a:t> window, specify the length of the blank text box. If you need to remove a blank text box from the response area, click the box and then click </a:t>
            </a:r>
            <a:r>
              <a:rPr lang="en-US" sz="1200" b="1" kern="1200" dirty="0">
                <a:solidFill>
                  <a:schemeClr val="tx1"/>
                </a:solidFill>
                <a:effectLst/>
                <a:latin typeface="Calibri"/>
                <a:ea typeface="+mn-ea"/>
                <a:cs typeface="+mn-cs"/>
              </a:rPr>
              <a:t>Clear Text Field</a:t>
            </a:r>
            <a:r>
              <a:rPr lang="en-US" sz="1200" kern="1200" dirty="0">
                <a:solidFill>
                  <a:schemeClr val="tx1"/>
                </a:solidFill>
                <a:effectLst/>
                <a:latin typeface="Calibri"/>
                <a:ea typeface="+mn-ea"/>
                <a:cs typeface="+mn-cs"/>
              </a:rPr>
              <a:t>.</a:t>
            </a:r>
          </a:p>
          <a:p>
            <a:endParaRPr lang="en-US" sz="1200" kern="1200" dirty="0">
              <a:solidFill>
                <a:schemeClr val="tx1"/>
              </a:solidFill>
              <a:effectLst/>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a:p>
        </p:txBody>
      </p:sp>
    </p:spTree>
    <p:extLst>
      <p:ext uri="{BB962C8B-B14F-4D97-AF65-F5344CB8AC3E}">
        <p14:creationId xmlns:p14="http://schemas.microsoft.com/office/powerpoint/2010/main" val="2064262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Construct Answer Keys</a:t>
            </a:r>
            <a:r>
              <a:rPr lang="en-US" sz="1200" kern="1200" dirty="0">
                <a:solidFill>
                  <a:schemeClr val="tx1"/>
                </a:solidFill>
                <a:effectLst/>
                <a:latin typeface="Calibri"/>
                <a:ea typeface="+mn-ea"/>
                <a:cs typeface="+mn-cs"/>
              </a:rPr>
              <a:t> section, enter the item’s highest possible score in the </a:t>
            </a:r>
            <a:r>
              <a:rPr lang="en-US" sz="1200" i="1" kern="1200" dirty="0">
                <a:solidFill>
                  <a:schemeClr val="tx1"/>
                </a:solidFill>
                <a:effectLst/>
                <a:latin typeface="Calibri"/>
                <a:ea typeface="+mn-ea"/>
                <a:cs typeface="+mn-cs"/>
              </a:rPr>
              <a:t>Maximum Score</a:t>
            </a:r>
            <a:r>
              <a:rPr lang="en-US" sz="1200" kern="1200" dirty="0">
                <a:solidFill>
                  <a:schemeClr val="tx1"/>
                </a:solidFill>
                <a:effectLst/>
                <a:latin typeface="Calibri"/>
                <a:ea typeface="+mn-ea"/>
                <a:cs typeface="+mn-cs"/>
              </a:rPr>
              <a:t> field. Fill out the rubric for the correct, full-credit response for the item. In the </a:t>
            </a:r>
            <a:r>
              <a:rPr lang="en-US" sz="1200" i="1" kern="1200" dirty="0">
                <a:solidFill>
                  <a:schemeClr val="tx1"/>
                </a:solidFill>
                <a:effectLst/>
                <a:latin typeface="Calibri"/>
                <a:ea typeface="+mn-ea"/>
                <a:cs typeface="+mn-cs"/>
              </a:rPr>
              <a:t>Description</a:t>
            </a:r>
            <a:r>
              <a:rPr lang="en-US" sz="1200" kern="1200" dirty="0">
                <a:solidFill>
                  <a:schemeClr val="tx1"/>
                </a:solidFill>
                <a:effectLst/>
                <a:latin typeface="Calibri"/>
                <a:ea typeface="+mn-ea"/>
                <a:cs typeface="+mn-cs"/>
              </a:rPr>
              <a:t> field, describe how a student must respond to the item in order to earn full credit. In the </a:t>
            </a:r>
            <a:r>
              <a:rPr lang="en-US" sz="1200" i="1" kern="1200" dirty="0">
                <a:solidFill>
                  <a:schemeClr val="tx1"/>
                </a:solidFill>
                <a:effectLst/>
                <a:latin typeface="Calibri"/>
                <a:ea typeface="+mn-ea"/>
                <a:cs typeface="+mn-cs"/>
              </a:rPr>
              <a:t>Exemplar</a:t>
            </a:r>
            <a:r>
              <a:rPr lang="en-US" sz="1200" kern="1200" dirty="0">
                <a:solidFill>
                  <a:schemeClr val="tx1"/>
                </a:solidFill>
                <a:effectLst/>
                <a:latin typeface="Calibri"/>
                <a:ea typeface="+mn-ea"/>
                <a:cs typeface="+mn-cs"/>
              </a:rPr>
              <a:t> field, enter an example of a response that would earn full credit. Note that the template automatically creates a rubric tab for each possible score a student could earn, based on the maximum score. To fill out any additional rubrics for the item, click the tab for that rubric and enter a description and exemplar for the rubric’s score.</a:t>
            </a:r>
          </a:p>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19</a:t>
            </a:fld>
            <a:endParaRPr lang="en-US"/>
          </a:p>
        </p:txBody>
      </p:sp>
    </p:spTree>
    <p:extLst>
      <p:ext uri="{BB962C8B-B14F-4D97-AF65-F5344CB8AC3E}">
        <p14:creationId xmlns:p14="http://schemas.microsoft.com/office/powerpoint/2010/main" val="869021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200" b="0" i="0" u="none" strike="noStrike" kern="1200" cap="none" spc="0" normalizeH="0" baseline="0" noProof="0">
                <a:ln>
                  <a:noFill/>
                </a:ln>
                <a:solidFill>
                  <a:srgbClr val="53565A"/>
                </a:solidFill>
                <a:effectLst/>
                <a:uLnTx/>
                <a:uFillTx/>
                <a:latin typeface="Franklin Gothic Book" panose="020B0503020102020204"/>
                <a:cs typeface="Calibri"/>
              </a:rPr>
              <a:t>This presentation will show you how to do the following:</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2200" b="0" i="0" u="none" strike="noStrike" kern="1200" cap="none" spc="0" normalizeH="0" baseline="0" noProof="0">
                <a:ln>
                  <a:noFill/>
                </a:ln>
                <a:solidFill>
                  <a:srgbClr val="53565A"/>
                </a:solidFill>
                <a:effectLst/>
                <a:uLnTx/>
                <a:uFillTx/>
                <a:latin typeface="Franklin Gothic Book" panose="020B0503020102020204"/>
                <a:cs typeface="Calibri"/>
              </a:rPr>
              <a:t>Log in to the Checkpoint System</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2200" b="0" i="0" u="none" strike="noStrike" kern="1200" cap="none" spc="0" normalizeH="0" baseline="0" noProof="0">
                <a:ln>
                  <a:noFill/>
                </a:ln>
                <a:solidFill>
                  <a:srgbClr val="53565A"/>
                </a:solidFill>
                <a:effectLst/>
                <a:uLnTx/>
                <a:uFillTx/>
                <a:latin typeface="Franklin Gothic Book" panose="020B0503020102020204"/>
                <a:cs typeface="Calibri"/>
              </a:rPr>
              <a:t>Create an item</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2200" b="0" i="0" u="none" strike="noStrike" kern="1200" cap="none" spc="0" normalizeH="0" baseline="0" noProof="0">
                <a:ln>
                  <a:noFill/>
                </a:ln>
                <a:solidFill>
                  <a:srgbClr val="53565A"/>
                </a:solidFill>
                <a:effectLst/>
                <a:uLnTx/>
                <a:uFillTx/>
                <a:latin typeface="Franklin Gothic Book" panose="020B0503020102020204"/>
                <a:cs typeface="Calibri"/>
              </a:rPr>
              <a:t>Fill out an item template</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2200" b="0" i="0" u="none" strike="noStrike" kern="1200" cap="none" spc="0" normalizeH="0" baseline="0" noProof="0">
                <a:ln>
                  <a:noFill/>
                </a:ln>
                <a:solidFill>
                  <a:srgbClr val="53565A"/>
                </a:solidFill>
                <a:effectLst/>
                <a:uLnTx/>
                <a:uFillTx/>
                <a:latin typeface="Franklin Gothic Book" panose="020B0503020102020204"/>
                <a:cs typeface="Calibri"/>
              </a:rPr>
              <a:t>Fill out the template for each type of item</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a:p>
        </p:txBody>
      </p:sp>
    </p:spTree>
    <p:extLst>
      <p:ext uri="{BB962C8B-B14F-4D97-AF65-F5344CB8AC3E}">
        <p14:creationId xmlns:p14="http://schemas.microsoft.com/office/powerpoint/2010/main" val="3574834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Text Drag and Drop items require students to fill in one or more blank "drop" boxes in a sentence or paragraph by dragging response options into those boxes from a word bank. For example, a Text Drag and Drop item could provide a sentence with a missing word and ask students to fill in the blank with a vocabulary word from the provided word bank.</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fill out the template, do the following. In the Compose Item Prompt section, replace the sample text with the item’s question or directions. You can use the toolbar to format the text and insert media elements.</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a:t>
            </a:r>
            <a:r>
              <a:rPr lang="en-US" sz="1200" i="1" kern="1200" dirty="0">
                <a:solidFill>
                  <a:schemeClr val="tx1"/>
                </a:solidFill>
                <a:effectLst/>
                <a:latin typeface="Calibri"/>
                <a:ea typeface="+mn-ea"/>
                <a:cs typeface="+mn-cs"/>
              </a:rPr>
              <a:t>Enter Text and Set Drag and Drop Options</a:t>
            </a:r>
            <a:r>
              <a:rPr lang="en-US" sz="1200" kern="1200" dirty="0">
                <a:solidFill>
                  <a:schemeClr val="tx1"/>
                </a:solidFill>
                <a:effectLst/>
                <a:latin typeface="Calibri"/>
                <a:ea typeface="+mn-ea"/>
                <a:cs typeface="+mn-cs"/>
              </a:rPr>
              <a:t> section displays sample text content, including a blank drop box. Replace this sample content with the new text content and the blank text boxes for your item.</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insert a blank drop box in the response area, click where you want to place the drop box, and then click </a:t>
            </a:r>
            <a:r>
              <a:rPr lang="en-US" sz="1200" b="1" kern="1200" dirty="0">
                <a:solidFill>
                  <a:schemeClr val="tx1"/>
                </a:solidFill>
                <a:effectLst/>
                <a:latin typeface="Calibri"/>
                <a:ea typeface="+mn-ea"/>
                <a:cs typeface="+mn-cs"/>
              </a:rPr>
              <a:t>Insert Drop Area</a:t>
            </a:r>
            <a:r>
              <a:rPr lang="en-US" sz="1200" kern="1200" dirty="0">
                <a:solidFill>
                  <a:schemeClr val="tx1"/>
                </a:solidFill>
                <a:effectLst/>
                <a:latin typeface="Calibri"/>
                <a:ea typeface="+mn-ea"/>
                <a:cs typeface="+mn-cs"/>
              </a:rPr>
              <a:t>. You can insert multiple drop boxes, if necessary. If you need to remove a blank drop box from the response area, select the box and click </a:t>
            </a:r>
            <a:r>
              <a:rPr lang="en-US" sz="1200" b="1" kern="1200" dirty="0">
                <a:solidFill>
                  <a:schemeClr val="tx1"/>
                </a:solidFill>
                <a:effectLst/>
                <a:latin typeface="Calibri"/>
                <a:ea typeface="+mn-ea"/>
                <a:cs typeface="+mn-cs"/>
              </a:rPr>
              <a:t>Clear Drop Area</a:t>
            </a:r>
            <a:r>
              <a:rPr lang="en-US" sz="1200" kern="1200" dirty="0">
                <a:solidFill>
                  <a:schemeClr val="tx1"/>
                </a:solidFill>
                <a:effectLst/>
                <a:latin typeface="Calibri"/>
                <a:ea typeface="+mn-ea"/>
                <a:cs typeface="+mn-cs"/>
              </a:rPr>
              <a:t>.</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template displays sample word bank options below the text box. You can click these answer options to replace the sample text with the text that students will drag into the drop boxes. To create additional answer options, click </a:t>
            </a:r>
            <a:r>
              <a:rPr lang="en-US" sz="1200" b="1" kern="1200" dirty="0">
                <a:solidFill>
                  <a:schemeClr val="tx1"/>
                </a:solidFill>
                <a:effectLst/>
                <a:latin typeface="Calibri"/>
                <a:ea typeface="+mn-ea"/>
                <a:cs typeface="+mn-cs"/>
              </a:rPr>
              <a:t>Add Draggable Option</a:t>
            </a:r>
            <a:r>
              <a:rPr lang="en-US" sz="1200" kern="1200" dirty="0">
                <a:solidFill>
                  <a:schemeClr val="tx1"/>
                </a:solidFill>
                <a:effectLst/>
                <a:latin typeface="Calibri"/>
                <a:ea typeface="+mn-ea"/>
                <a:cs typeface="+mn-cs"/>
              </a:rPr>
              <a:t> and enter the content for that answer option in the box that appears.</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Construct Answer Keys</a:t>
            </a:r>
            <a:r>
              <a:rPr lang="en-US" sz="1200" kern="1200" dirty="0">
                <a:solidFill>
                  <a:schemeClr val="tx1"/>
                </a:solidFill>
                <a:effectLst/>
                <a:latin typeface="Calibri"/>
                <a:ea typeface="+mn-ea"/>
                <a:cs typeface="+mn-cs"/>
              </a:rPr>
              <a:t> section, enter the item’s highest possible score in the </a:t>
            </a:r>
            <a:r>
              <a:rPr lang="en-US" sz="1200" i="1" kern="1200" dirty="0">
                <a:solidFill>
                  <a:schemeClr val="tx1"/>
                </a:solidFill>
                <a:effectLst/>
                <a:latin typeface="Calibri"/>
                <a:ea typeface="+mn-ea"/>
                <a:cs typeface="+mn-cs"/>
              </a:rPr>
              <a:t>Maximum Score</a:t>
            </a:r>
            <a:r>
              <a:rPr lang="en-US" sz="1200" kern="1200" dirty="0">
                <a:solidFill>
                  <a:schemeClr val="tx1"/>
                </a:solidFill>
                <a:effectLst/>
                <a:latin typeface="Calibri"/>
                <a:ea typeface="+mn-ea"/>
                <a:cs typeface="+mn-cs"/>
              </a:rPr>
              <a:t> field. Optionally, you can set the maximum number of times students can drag each answer option into a drop box by entering the value in the </a:t>
            </a:r>
            <a:r>
              <a:rPr lang="en-US" sz="1200" i="1" kern="1200" dirty="0">
                <a:solidFill>
                  <a:schemeClr val="tx1"/>
                </a:solidFill>
                <a:effectLst/>
                <a:latin typeface="Calibri"/>
                <a:ea typeface="+mn-ea"/>
                <a:cs typeface="+mn-cs"/>
              </a:rPr>
              <a:t>Maximum Matches of Each Answer Option</a:t>
            </a:r>
            <a:r>
              <a:rPr lang="en-US" sz="1200" kern="1200" dirty="0">
                <a:solidFill>
                  <a:schemeClr val="tx1"/>
                </a:solidFill>
                <a:effectLst/>
                <a:latin typeface="Calibri"/>
                <a:ea typeface="+mn-ea"/>
                <a:cs typeface="+mn-cs"/>
              </a:rPr>
              <a:t> field. If you enter a number greater than 1, students will be able to reuse each word bank option in multiple drop boxes. Also optionally, you can require students to use each answer option a certain number of times. To do so, enter the required value in the </a:t>
            </a:r>
            <a:r>
              <a:rPr lang="en-US" sz="1200" i="1" kern="1200" dirty="0">
                <a:solidFill>
                  <a:schemeClr val="tx1"/>
                </a:solidFill>
                <a:effectLst/>
                <a:latin typeface="Calibri"/>
                <a:ea typeface="+mn-ea"/>
                <a:cs typeface="+mn-cs"/>
              </a:rPr>
              <a:t>Minimum Matches of Each Answer Option</a:t>
            </a:r>
            <a:r>
              <a:rPr lang="en-US" sz="1200" kern="1200" dirty="0">
                <a:solidFill>
                  <a:schemeClr val="tx1"/>
                </a:solidFill>
                <a:effectLst/>
                <a:latin typeface="Calibri"/>
                <a:ea typeface="+mn-ea"/>
                <a:cs typeface="+mn-cs"/>
              </a:rPr>
              <a:t> field. Students will not be able to complete the item until they have used each answer option the specified number of times.</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create answer keys for the item, do the following.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 enter the score for a correct or partially correct response. If a sample response is already entered, you may need to drag it out of the response area first. In the provided response area, drag the answer options into the drop boxes required in order to earn the score you entered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a:p>
        </p:txBody>
      </p:sp>
    </p:spTree>
    <p:extLst>
      <p:ext uri="{BB962C8B-B14F-4D97-AF65-F5344CB8AC3E}">
        <p14:creationId xmlns:p14="http://schemas.microsoft.com/office/powerpoint/2010/main" val="3631605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Construct Answer Keys</a:t>
            </a:r>
            <a:r>
              <a:rPr lang="en-US" sz="1200" kern="1200" dirty="0">
                <a:solidFill>
                  <a:schemeClr val="tx1"/>
                </a:solidFill>
                <a:effectLst/>
                <a:latin typeface="Calibri"/>
                <a:ea typeface="+mn-ea"/>
                <a:cs typeface="+mn-cs"/>
              </a:rPr>
              <a:t> section, enter the item’s highest possible score in the </a:t>
            </a:r>
            <a:r>
              <a:rPr lang="en-US" sz="1200" i="1" kern="1200" dirty="0">
                <a:solidFill>
                  <a:schemeClr val="tx1"/>
                </a:solidFill>
                <a:effectLst/>
                <a:latin typeface="Calibri"/>
                <a:ea typeface="+mn-ea"/>
                <a:cs typeface="+mn-cs"/>
              </a:rPr>
              <a:t>Maximum Score</a:t>
            </a:r>
            <a:r>
              <a:rPr lang="en-US" sz="1200" kern="1200" dirty="0">
                <a:solidFill>
                  <a:schemeClr val="tx1"/>
                </a:solidFill>
                <a:effectLst/>
                <a:latin typeface="Calibri"/>
                <a:ea typeface="+mn-ea"/>
                <a:cs typeface="+mn-cs"/>
              </a:rPr>
              <a:t> field. Optionally, you can set the maximum number of times students can drag each answer option into a drop box by entering the value in the </a:t>
            </a:r>
            <a:r>
              <a:rPr lang="en-US" sz="1200" i="1" kern="1200" dirty="0">
                <a:solidFill>
                  <a:schemeClr val="tx1"/>
                </a:solidFill>
                <a:effectLst/>
                <a:latin typeface="Calibri"/>
                <a:ea typeface="+mn-ea"/>
                <a:cs typeface="+mn-cs"/>
              </a:rPr>
              <a:t>Maximum Matches of Each Answer Option</a:t>
            </a:r>
            <a:r>
              <a:rPr lang="en-US" sz="1200" kern="1200" dirty="0">
                <a:solidFill>
                  <a:schemeClr val="tx1"/>
                </a:solidFill>
                <a:effectLst/>
                <a:latin typeface="Calibri"/>
                <a:ea typeface="+mn-ea"/>
                <a:cs typeface="+mn-cs"/>
              </a:rPr>
              <a:t> field. If you enter a number greater than 1, students will be able to reuse each word bank option in multiple drop boxes. Also optionally, you can require students to use each answer option a certain number of times. To do so, enter the required value in the </a:t>
            </a:r>
            <a:r>
              <a:rPr lang="en-US" sz="1200" i="1" kern="1200" dirty="0">
                <a:solidFill>
                  <a:schemeClr val="tx1"/>
                </a:solidFill>
                <a:effectLst/>
                <a:latin typeface="Calibri"/>
                <a:ea typeface="+mn-ea"/>
                <a:cs typeface="+mn-cs"/>
              </a:rPr>
              <a:t>Minimum Matches of Each Answer Option</a:t>
            </a:r>
            <a:r>
              <a:rPr lang="en-US" sz="1200" kern="1200" dirty="0">
                <a:solidFill>
                  <a:schemeClr val="tx1"/>
                </a:solidFill>
                <a:effectLst/>
                <a:latin typeface="Calibri"/>
                <a:ea typeface="+mn-ea"/>
                <a:cs typeface="+mn-cs"/>
              </a:rPr>
              <a:t> field. Students will not be able to complete the item until they have used each answer option the specified number of times.</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create answer keys for the item, do the following.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 enter the score for a correct or partially correct response. If a sample response is already entered, you may need to drag it out of the response area first. In the provided response area, drag the answer options into the drop boxes required in order to earn the score you entered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a:t>
            </a:r>
          </a:p>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21</a:t>
            </a:fld>
            <a:endParaRPr lang="en-US"/>
          </a:p>
        </p:txBody>
      </p:sp>
    </p:spTree>
    <p:extLst>
      <p:ext uri="{BB962C8B-B14F-4D97-AF65-F5344CB8AC3E}">
        <p14:creationId xmlns:p14="http://schemas.microsoft.com/office/powerpoint/2010/main" val="3025500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Image Drag and Drop items require students to fill in the blank "drop" boxes on an image by dragging response options into those boxes from a word bank. You can specify the size and location of the drop boxes where students drag their answers. For example, an Image Drag and Drop item could provide a map of the United States and ask students to place state names on the map using a provided word bank.</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fill out the template, do the following. First, in the </a:t>
            </a:r>
            <a:r>
              <a:rPr lang="en-US" sz="1200" i="1" kern="1200" dirty="0">
                <a:solidFill>
                  <a:schemeClr val="tx1"/>
                </a:solidFill>
                <a:effectLst/>
                <a:latin typeface="Calibri"/>
                <a:ea typeface="+mn-ea"/>
                <a:cs typeface="+mn-cs"/>
              </a:rPr>
              <a:t>Compose Item Prompt</a:t>
            </a:r>
            <a:r>
              <a:rPr lang="en-US" sz="1200" kern="1200" dirty="0">
                <a:solidFill>
                  <a:schemeClr val="tx1"/>
                </a:solidFill>
                <a:effectLst/>
                <a:latin typeface="Calibri"/>
                <a:ea typeface="+mn-ea"/>
                <a:cs typeface="+mn-cs"/>
              </a:rPr>
              <a:t> section, replace the sample text with the item’s question or directions. You can use the toolbar to format the text and insert media elements. In the </a:t>
            </a:r>
            <a:r>
              <a:rPr lang="en-US" sz="1200" i="1" kern="1200" dirty="0">
                <a:solidFill>
                  <a:schemeClr val="tx1"/>
                </a:solidFill>
                <a:effectLst/>
                <a:latin typeface="Calibri"/>
                <a:ea typeface="+mn-ea"/>
                <a:cs typeface="+mn-cs"/>
              </a:rPr>
              <a:t>Select Background Image and Set Drag and Drop Regions</a:t>
            </a:r>
            <a:r>
              <a:rPr lang="en-US" sz="1200" kern="1200" dirty="0">
                <a:solidFill>
                  <a:schemeClr val="tx1"/>
                </a:solidFill>
                <a:effectLst/>
                <a:latin typeface="Calibri"/>
                <a:ea typeface="+mn-ea"/>
                <a:cs typeface="+mn-cs"/>
              </a:rPr>
              <a:t> section, click </a:t>
            </a:r>
            <a:r>
              <a:rPr lang="en-US" sz="1200" b="1" kern="1200" dirty="0">
                <a:solidFill>
                  <a:schemeClr val="tx1"/>
                </a:solidFill>
                <a:effectLst/>
                <a:latin typeface="Calibri"/>
                <a:ea typeface="+mn-ea"/>
                <a:cs typeface="+mn-cs"/>
              </a:rPr>
              <a:t>Upload Image</a:t>
            </a:r>
            <a:r>
              <a:rPr lang="en-US" sz="1200" kern="1200" dirty="0">
                <a:solidFill>
                  <a:schemeClr val="tx1"/>
                </a:solidFill>
                <a:effectLst/>
                <a:latin typeface="Calibri"/>
                <a:ea typeface="+mn-ea"/>
                <a:cs typeface="+mn-cs"/>
              </a:rPr>
              <a:t>. In the </a:t>
            </a:r>
            <a:r>
              <a:rPr lang="en-US" sz="1200" b="1" i="1" kern="1200" dirty="0">
                <a:solidFill>
                  <a:schemeClr val="tx1"/>
                </a:solidFill>
                <a:effectLst/>
                <a:latin typeface="Calibri"/>
                <a:ea typeface="+mn-ea"/>
                <a:cs typeface="+mn-cs"/>
              </a:rPr>
              <a:t>Image Properties</a:t>
            </a:r>
            <a:r>
              <a:rPr lang="en-US" sz="1200" kern="1200" dirty="0">
                <a:solidFill>
                  <a:schemeClr val="tx1"/>
                </a:solidFill>
                <a:effectLst/>
                <a:latin typeface="Calibri"/>
                <a:ea typeface="+mn-ea"/>
                <a:cs typeface="+mn-cs"/>
              </a:rPr>
              <a:t> window, click </a:t>
            </a:r>
            <a:r>
              <a:rPr lang="en-US" sz="1200" b="1" kern="1200" dirty="0">
                <a:solidFill>
                  <a:schemeClr val="tx1"/>
                </a:solidFill>
                <a:effectLst/>
                <a:latin typeface="Calibri"/>
                <a:ea typeface="+mn-ea"/>
                <a:cs typeface="+mn-cs"/>
              </a:rPr>
              <a:t>Browse Server</a:t>
            </a:r>
            <a:r>
              <a:rPr lang="en-US" sz="1200" kern="1200" dirty="0">
                <a:solidFill>
                  <a:schemeClr val="tx1"/>
                </a:solidFill>
                <a:effectLst/>
                <a:latin typeface="Calibri"/>
                <a:ea typeface="+mn-ea"/>
                <a:cs typeface="+mn-cs"/>
              </a:rPr>
              <a:t>. In the </a:t>
            </a:r>
            <a:r>
              <a:rPr lang="en-US" sz="1200" b="1" i="1" kern="1200" dirty="0">
                <a:solidFill>
                  <a:schemeClr val="tx1"/>
                </a:solidFill>
                <a:effectLst/>
                <a:latin typeface="Calibri"/>
                <a:ea typeface="+mn-ea"/>
                <a:cs typeface="+mn-cs"/>
              </a:rPr>
              <a:t>File Manager</a:t>
            </a:r>
            <a:r>
              <a:rPr lang="en-US" sz="1200" kern="1200" dirty="0">
                <a:solidFill>
                  <a:schemeClr val="tx1"/>
                </a:solidFill>
                <a:effectLst/>
                <a:latin typeface="Calibri"/>
                <a:ea typeface="+mn-ea"/>
                <a:cs typeface="+mn-cs"/>
              </a:rPr>
              <a:t> window, click </a:t>
            </a:r>
            <a:r>
              <a:rPr lang="en-US" sz="1200" b="1" kern="1200" dirty="0">
                <a:solidFill>
                  <a:schemeClr val="tx1"/>
                </a:solidFill>
                <a:effectLst/>
                <a:latin typeface="Calibri"/>
                <a:ea typeface="+mn-ea"/>
                <a:cs typeface="+mn-cs"/>
              </a:rPr>
              <a:t>Upload Image</a:t>
            </a:r>
            <a:r>
              <a:rPr lang="en-US" sz="1200" kern="1200" dirty="0">
                <a:solidFill>
                  <a:schemeClr val="tx1"/>
                </a:solidFill>
                <a:effectLst/>
                <a:latin typeface="Calibri"/>
                <a:ea typeface="+mn-ea"/>
                <a:cs typeface="+mn-cs"/>
              </a:rPr>
              <a:t> and select an image file from your computer. Then double-click the image you just added. The image must be 600×600 pixels or smaller and under 1.5 MB. In the </a:t>
            </a:r>
            <a:r>
              <a:rPr lang="en-US" sz="1200" b="1" i="1" kern="1200" dirty="0">
                <a:solidFill>
                  <a:schemeClr val="tx1"/>
                </a:solidFill>
                <a:effectLst/>
                <a:latin typeface="Calibri"/>
                <a:ea typeface="+mn-ea"/>
                <a:cs typeface="+mn-cs"/>
              </a:rPr>
              <a:t>Image Properties</a:t>
            </a:r>
            <a:r>
              <a:rPr lang="en-US" sz="1200" kern="1200" dirty="0">
                <a:solidFill>
                  <a:schemeClr val="tx1"/>
                </a:solidFill>
                <a:effectLst/>
                <a:latin typeface="Calibri"/>
                <a:ea typeface="+mn-ea"/>
                <a:cs typeface="+mn-cs"/>
              </a:rPr>
              <a:t> window, click OK.</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add the drop box areas to the image, do the following. Click the image once to set the first corner of the selectable rectangle, then click one more time where you want to set its opposite corner (do not click and drag). A red box appears, but this will not be visible to students. To move a drop box region, click that box and drag it to the desired location on the image. You can copy or delete a drop box region by selecting the box and then clicking </a:t>
            </a:r>
            <a:r>
              <a:rPr lang="en-US" sz="1200" b="1" kern="1200" dirty="0">
                <a:solidFill>
                  <a:schemeClr val="tx1"/>
                </a:solidFill>
                <a:effectLst/>
                <a:latin typeface="Calibri"/>
                <a:ea typeface="+mn-ea"/>
                <a:cs typeface="+mn-cs"/>
              </a:rPr>
              <a:t>Copy</a:t>
            </a:r>
            <a:r>
              <a:rPr lang="en-US" sz="1200" kern="1200" dirty="0">
                <a:solidFill>
                  <a:schemeClr val="tx1"/>
                </a:solidFill>
                <a:effectLst/>
                <a:latin typeface="Calibri"/>
                <a:ea typeface="+mn-ea"/>
                <a:cs typeface="+mn-cs"/>
              </a:rPr>
              <a:t> or </a:t>
            </a:r>
            <a:r>
              <a:rPr lang="en-US" sz="1200" b="1" kern="1200" dirty="0">
                <a:solidFill>
                  <a:schemeClr val="tx1"/>
                </a:solidFill>
                <a:effectLst/>
                <a:latin typeface="Calibri"/>
                <a:ea typeface="+mn-ea"/>
                <a:cs typeface="+mn-cs"/>
              </a:rPr>
              <a:t>Delete</a:t>
            </a:r>
            <a:r>
              <a:rPr lang="en-US" sz="1200" kern="1200" dirty="0">
                <a:solidFill>
                  <a:schemeClr val="tx1"/>
                </a:solidFill>
                <a:effectLst/>
                <a:latin typeface="Calibri"/>
                <a:ea typeface="+mn-ea"/>
                <a:cs typeface="+mn-cs"/>
              </a:rPr>
              <a:t>.</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item template displays sample answer options below the background image. You can click these answer options to replace the sample text with the new text or image that students will be able to drag into the drop boxes. If you want to create additional answer options, click </a:t>
            </a:r>
            <a:r>
              <a:rPr lang="en-US" sz="1200" b="1" kern="1200" dirty="0">
                <a:solidFill>
                  <a:schemeClr val="tx1"/>
                </a:solidFill>
                <a:effectLst/>
                <a:latin typeface="Calibri"/>
                <a:ea typeface="+mn-ea"/>
                <a:cs typeface="+mn-cs"/>
              </a:rPr>
              <a:t>Add Draggable Option</a:t>
            </a:r>
            <a:r>
              <a:rPr lang="en-US" sz="1200" kern="1200" dirty="0">
                <a:solidFill>
                  <a:schemeClr val="tx1"/>
                </a:solidFill>
                <a:effectLst/>
                <a:latin typeface="Calibri"/>
                <a:ea typeface="+mn-ea"/>
                <a:cs typeface="+mn-cs"/>
              </a:rPr>
              <a:t> and enter the content for that answer option in the box that appears.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a:p>
        </p:txBody>
      </p:sp>
    </p:spTree>
    <p:extLst>
      <p:ext uri="{BB962C8B-B14F-4D97-AF65-F5344CB8AC3E}">
        <p14:creationId xmlns:p14="http://schemas.microsoft.com/office/powerpoint/2010/main" val="2300934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Construct Answer Keys</a:t>
            </a:r>
            <a:r>
              <a:rPr lang="en-US" sz="1200" kern="1200" dirty="0">
                <a:solidFill>
                  <a:schemeClr val="tx1"/>
                </a:solidFill>
                <a:effectLst/>
                <a:latin typeface="Calibri"/>
                <a:ea typeface="+mn-ea"/>
                <a:cs typeface="+mn-cs"/>
              </a:rPr>
              <a:t> section, enter the item’s highest possible score in the </a:t>
            </a:r>
            <a:r>
              <a:rPr lang="en-US" sz="1200" i="1" kern="1200" dirty="0">
                <a:solidFill>
                  <a:schemeClr val="tx1"/>
                </a:solidFill>
                <a:effectLst/>
                <a:latin typeface="Calibri"/>
                <a:ea typeface="+mn-ea"/>
                <a:cs typeface="+mn-cs"/>
              </a:rPr>
              <a:t>Maximum Score</a:t>
            </a:r>
            <a:r>
              <a:rPr lang="en-US" sz="1200" kern="1200" dirty="0">
                <a:solidFill>
                  <a:schemeClr val="tx1"/>
                </a:solidFill>
                <a:effectLst/>
                <a:latin typeface="Calibri"/>
                <a:ea typeface="+mn-ea"/>
                <a:cs typeface="+mn-cs"/>
              </a:rPr>
              <a:t>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To create answer keys for the item, do the following.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 enter the score for a correct or partially correct response. Note that if a sample response is already entered, you may need to drag it out of the response area first. Then, in the provided response area, drag the response options into the drop boxes required to earn the score you entered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If you want to limit how many times students can use each answer option in the word bank, enter the desired limit in the </a:t>
            </a:r>
            <a:r>
              <a:rPr lang="en-US" sz="1200" i="1" kern="1200" dirty="0">
                <a:solidFill>
                  <a:schemeClr val="tx1"/>
                </a:solidFill>
                <a:effectLst/>
                <a:latin typeface="Calibri"/>
                <a:ea typeface="+mn-ea"/>
                <a:cs typeface="+mn-cs"/>
              </a:rPr>
              <a:t>Maximum Matches of Each Answer Option</a:t>
            </a:r>
            <a:r>
              <a:rPr lang="en-US" sz="1200" kern="1200" dirty="0">
                <a:solidFill>
                  <a:schemeClr val="tx1"/>
                </a:solidFill>
                <a:effectLst/>
                <a:latin typeface="Calibri"/>
                <a:ea typeface="+mn-ea"/>
                <a:cs typeface="+mn-cs"/>
              </a:rPr>
              <a:t> field. If you enter a number greater than 1, students will be able to reuse each option in multiple drop boxes. If you want to require students to use each answer option a certain number of times, enter a value in the </a:t>
            </a:r>
            <a:r>
              <a:rPr lang="en-US" sz="1200" i="1" kern="1200" dirty="0">
                <a:solidFill>
                  <a:schemeClr val="tx1"/>
                </a:solidFill>
                <a:effectLst/>
                <a:latin typeface="Calibri"/>
                <a:ea typeface="+mn-ea"/>
                <a:cs typeface="+mn-cs"/>
              </a:rPr>
              <a:t>Minimum Matches of Each Answer Option</a:t>
            </a:r>
            <a:r>
              <a:rPr lang="en-US" sz="1200" kern="1200" dirty="0">
                <a:solidFill>
                  <a:schemeClr val="tx1"/>
                </a:solidFill>
                <a:effectLst/>
                <a:latin typeface="Calibri"/>
                <a:ea typeface="+mn-ea"/>
                <a:cs typeface="+mn-cs"/>
              </a:rPr>
              <a:t> field. Students will not be able to finish the item until they have used each response option the specified number of times.</a:t>
            </a:r>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23</a:t>
            </a:fld>
            <a:endParaRPr lang="en-US"/>
          </a:p>
        </p:txBody>
      </p:sp>
    </p:spTree>
    <p:extLst>
      <p:ext uri="{BB962C8B-B14F-4D97-AF65-F5344CB8AC3E}">
        <p14:creationId xmlns:p14="http://schemas.microsoft.com/office/powerpoint/2010/main" val="3643256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Calibri"/>
                <a:ea typeface="+mn-ea"/>
                <a:cs typeface="+mn-cs"/>
              </a:rPr>
              <a:t>Table Match interactions provide two sets of match options in a table, with one set listed in columns and the other set listed in rows. Students match options in the columns to options in the rows by marking checkboxes in the cells where they intersect. In the example shown, the Table Match item lists a set of numbers in the rows and a set of properties in the columns (such as odd, even, positive, and negative), and students must select the properties that apply to each number.</a:t>
            </a:r>
          </a:p>
          <a:p>
            <a:endParaRPr lang="en-US" sz="1400" kern="1200" dirty="0">
              <a:solidFill>
                <a:schemeClr val="tx1"/>
              </a:solidFill>
              <a:effectLst/>
              <a:latin typeface="Calibri"/>
              <a:ea typeface="+mn-ea"/>
              <a:cs typeface="+mn-cs"/>
            </a:endParaRPr>
          </a:p>
          <a:p>
            <a:r>
              <a:rPr lang="en-US" sz="1400" kern="1200" dirty="0">
                <a:solidFill>
                  <a:schemeClr val="tx1"/>
                </a:solidFill>
                <a:effectLst/>
                <a:latin typeface="Calibri"/>
                <a:ea typeface="+mn-ea"/>
                <a:cs typeface="+mn-cs"/>
              </a:rPr>
              <a:t>To fill out the template, in the </a:t>
            </a:r>
            <a:r>
              <a:rPr lang="en-US" sz="1400" i="1" kern="1200" dirty="0">
                <a:solidFill>
                  <a:schemeClr val="tx1"/>
                </a:solidFill>
                <a:effectLst/>
                <a:latin typeface="Calibri"/>
                <a:ea typeface="+mn-ea"/>
                <a:cs typeface="+mn-cs"/>
              </a:rPr>
              <a:t>Compose Item Prompt</a:t>
            </a:r>
            <a:r>
              <a:rPr lang="en-US" sz="1400" kern="1200" dirty="0">
                <a:solidFill>
                  <a:schemeClr val="tx1"/>
                </a:solidFill>
                <a:effectLst/>
                <a:latin typeface="Calibri"/>
                <a:ea typeface="+mn-ea"/>
                <a:cs typeface="+mn-cs"/>
              </a:rPr>
              <a:t> section, replace the sample text with the item’s question or directions. You can use the toolbar to format the text and insert media elements.</a:t>
            </a:r>
          </a:p>
          <a:p>
            <a:endParaRPr lang="en-US" sz="1400" kern="1200" dirty="0">
              <a:solidFill>
                <a:schemeClr val="tx1"/>
              </a:solidFill>
              <a:effectLst/>
              <a:latin typeface="Calibri"/>
              <a:ea typeface="+mn-ea"/>
              <a:cs typeface="+mn-cs"/>
            </a:endParaRPr>
          </a:p>
          <a:p>
            <a:r>
              <a:rPr lang="en-US" sz="1400" kern="1200" dirty="0">
                <a:solidFill>
                  <a:schemeClr val="tx1"/>
                </a:solidFill>
                <a:effectLst/>
                <a:latin typeface="Calibri"/>
                <a:ea typeface="+mn-ea"/>
                <a:cs typeface="+mn-cs"/>
              </a:rPr>
              <a:t>The </a:t>
            </a:r>
            <a:r>
              <a:rPr lang="en-US" sz="1400" i="1" kern="1200" dirty="0">
                <a:solidFill>
                  <a:schemeClr val="tx1"/>
                </a:solidFill>
                <a:effectLst/>
                <a:latin typeface="Calibri"/>
                <a:ea typeface="+mn-ea"/>
                <a:cs typeface="+mn-cs"/>
              </a:rPr>
              <a:t>Create Table Match Options</a:t>
            </a:r>
            <a:r>
              <a:rPr lang="en-US" sz="1400" kern="1200" dirty="0">
                <a:solidFill>
                  <a:schemeClr val="tx1"/>
                </a:solidFill>
                <a:effectLst/>
                <a:latin typeface="Calibri"/>
                <a:ea typeface="+mn-ea"/>
                <a:cs typeface="+mn-cs"/>
              </a:rPr>
              <a:t> section displays a sample table. You can modify the match options that appear in each column header and row header. You can also modify the number of rows and columns that appear in the table.</a:t>
            </a:r>
          </a:p>
          <a:p>
            <a:endParaRPr lang="en-US" sz="1400" kern="1200" dirty="0">
              <a:solidFill>
                <a:schemeClr val="tx1"/>
              </a:solidFill>
              <a:effectLst/>
              <a:latin typeface="Calibri"/>
              <a:ea typeface="+mn-ea"/>
              <a:cs typeface="+mn-cs"/>
            </a:endParaRPr>
          </a:p>
          <a:p>
            <a:r>
              <a:rPr lang="en-US" sz="1400" kern="1200" dirty="0">
                <a:solidFill>
                  <a:schemeClr val="tx1"/>
                </a:solidFill>
                <a:effectLst/>
                <a:latin typeface="Calibri"/>
                <a:ea typeface="+mn-ea"/>
                <a:cs typeface="+mn-cs"/>
              </a:rPr>
              <a:t>To enter a caption for this table, click the text box above the table and type the caption. To enter match options in the table, click inside the row headers and column headers, and then replace the sample text with the content for the match options.</a:t>
            </a:r>
          </a:p>
          <a:p>
            <a:endParaRPr lang="en-US" sz="1400" kern="1200" dirty="0">
              <a:solidFill>
                <a:schemeClr val="tx1"/>
              </a:solidFill>
              <a:effectLst/>
              <a:latin typeface="Calibri"/>
              <a:ea typeface="+mn-ea"/>
              <a:cs typeface="+mn-cs"/>
            </a:endParaRPr>
          </a:p>
          <a:p>
            <a:r>
              <a:rPr lang="en-US" sz="1400" kern="1200" dirty="0">
                <a:solidFill>
                  <a:schemeClr val="tx1"/>
                </a:solidFill>
                <a:effectLst/>
                <a:latin typeface="Calibri"/>
                <a:ea typeface="+mn-ea"/>
                <a:cs typeface="+mn-cs"/>
              </a:rPr>
              <a:t>To modify the number of rows in the table, click the table rows button in the toolbar and select an option from the menu that appears. You can also right-click a row and select a menu option.</a:t>
            </a:r>
          </a:p>
          <a:p>
            <a:r>
              <a:rPr lang="en-US" sz="1400" kern="1200" dirty="0">
                <a:solidFill>
                  <a:schemeClr val="tx1"/>
                </a:solidFill>
                <a:effectLst/>
                <a:latin typeface="Calibri"/>
                <a:ea typeface="+mn-ea"/>
                <a:cs typeface="+mn-cs"/>
              </a:rPr>
              <a:t>To modify the number of columns in the table, click the table columns button in the toolbar and select an option from the menu that appears. You can also right-click a column and select a menu option.</a:t>
            </a:r>
          </a:p>
          <a:p>
            <a:endParaRPr lang="en-US" sz="1400" kern="1200" dirty="0">
              <a:solidFill>
                <a:schemeClr val="tx1"/>
              </a:solidFill>
              <a:effectLst/>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a:p>
        </p:txBody>
      </p:sp>
    </p:spTree>
    <p:extLst>
      <p:ext uri="{BB962C8B-B14F-4D97-AF65-F5344CB8AC3E}">
        <p14:creationId xmlns:p14="http://schemas.microsoft.com/office/powerpoint/2010/main" val="1904916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Construct Answer Keys</a:t>
            </a:r>
            <a:r>
              <a:rPr lang="en-US" sz="1200" kern="1200" dirty="0">
                <a:solidFill>
                  <a:schemeClr val="tx1"/>
                </a:solidFill>
                <a:effectLst/>
                <a:latin typeface="Calibri"/>
                <a:ea typeface="+mn-ea"/>
                <a:cs typeface="+mn-cs"/>
              </a:rPr>
              <a:t> section, enter the item’s highest possible score in the </a:t>
            </a:r>
            <a:r>
              <a:rPr lang="en-US" sz="1200" i="1" kern="1200" dirty="0">
                <a:solidFill>
                  <a:schemeClr val="tx1"/>
                </a:solidFill>
                <a:effectLst/>
                <a:latin typeface="Calibri"/>
                <a:ea typeface="+mn-ea"/>
                <a:cs typeface="+mn-cs"/>
              </a:rPr>
              <a:t>Maximum Score</a:t>
            </a:r>
            <a:r>
              <a:rPr lang="en-US" sz="1200" kern="1200" dirty="0">
                <a:solidFill>
                  <a:schemeClr val="tx1"/>
                </a:solidFill>
                <a:effectLst/>
                <a:latin typeface="Calibri"/>
                <a:ea typeface="+mn-ea"/>
                <a:cs typeface="+mn-cs"/>
              </a:rPr>
              <a:t> field. To set restrictions on the matches a student can make, do the following. In the </a:t>
            </a:r>
            <a:r>
              <a:rPr lang="en-US" sz="1200" i="1" kern="1200" dirty="0">
                <a:solidFill>
                  <a:schemeClr val="tx1"/>
                </a:solidFill>
                <a:effectLst/>
                <a:latin typeface="Calibri"/>
                <a:ea typeface="+mn-ea"/>
                <a:cs typeface="+mn-cs"/>
              </a:rPr>
              <a:t>Minimum Number of Total Matches</a:t>
            </a:r>
            <a:r>
              <a:rPr lang="en-US" sz="1200" kern="1200" dirty="0">
                <a:solidFill>
                  <a:schemeClr val="tx1"/>
                </a:solidFill>
                <a:effectLst/>
                <a:latin typeface="Calibri"/>
                <a:ea typeface="+mn-ea"/>
                <a:cs typeface="+mn-cs"/>
              </a:rPr>
              <a:t> field, enter the minimum number of checkboxes students must mark in the entire table. In the </a:t>
            </a:r>
            <a:r>
              <a:rPr lang="en-US" sz="1200" i="1" kern="1200" dirty="0">
                <a:solidFill>
                  <a:schemeClr val="tx1"/>
                </a:solidFill>
                <a:effectLst/>
                <a:latin typeface="Calibri"/>
                <a:ea typeface="+mn-ea"/>
                <a:cs typeface="+mn-cs"/>
              </a:rPr>
              <a:t>Maximum Number of Total Matches</a:t>
            </a:r>
            <a:r>
              <a:rPr lang="en-US" sz="1200" kern="1200" dirty="0">
                <a:solidFill>
                  <a:schemeClr val="tx1"/>
                </a:solidFill>
                <a:effectLst/>
                <a:latin typeface="Calibri"/>
                <a:ea typeface="+mn-ea"/>
                <a:cs typeface="+mn-cs"/>
              </a:rPr>
              <a:t> field, enter the maximum number of checkboxes students can mark in the entire table. In the </a:t>
            </a:r>
            <a:r>
              <a:rPr lang="en-US" sz="1200" i="1" kern="1200" dirty="0">
                <a:solidFill>
                  <a:schemeClr val="tx1"/>
                </a:solidFill>
                <a:effectLst/>
                <a:latin typeface="Calibri"/>
                <a:ea typeface="+mn-ea"/>
                <a:cs typeface="+mn-cs"/>
              </a:rPr>
              <a:t>Maximum Number of Checked Cells in Each Row</a:t>
            </a:r>
            <a:r>
              <a:rPr lang="en-US" sz="1200" kern="1200" dirty="0">
                <a:solidFill>
                  <a:schemeClr val="tx1"/>
                </a:solidFill>
                <a:effectLst/>
                <a:latin typeface="Calibri"/>
                <a:ea typeface="+mn-ea"/>
                <a:cs typeface="+mn-cs"/>
              </a:rPr>
              <a:t> field, enter the maximum number of checkboxes students can mark in any row. In the </a:t>
            </a:r>
            <a:r>
              <a:rPr lang="en-US" sz="1200" i="1" kern="1200" dirty="0">
                <a:solidFill>
                  <a:schemeClr val="tx1"/>
                </a:solidFill>
                <a:effectLst/>
                <a:latin typeface="Calibri"/>
                <a:ea typeface="+mn-ea"/>
                <a:cs typeface="+mn-cs"/>
              </a:rPr>
              <a:t>Maximum Number of Checked Cells in Each Column</a:t>
            </a:r>
            <a:r>
              <a:rPr lang="en-US" sz="1200" kern="1200" dirty="0">
                <a:solidFill>
                  <a:schemeClr val="tx1"/>
                </a:solidFill>
                <a:effectLst/>
                <a:latin typeface="Calibri"/>
                <a:ea typeface="+mn-ea"/>
                <a:cs typeface="+mn-cs"/>
              </a:rPr>
              <a:t> field, enter the maximum number of checkboxes students can mark in any column.</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create answer keys for the item, do the following. First,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 enter the score for a correct or partially correct response. Note that if a sample response is already entered, you may need to clear the checkboxes first. Then, in the provided response area, mark the checkboxes in the table cells that students would need to select in order to earn the score you entered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a:t>
            </a:r>
          </a:p>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25</a:t>
            </a:fld>
            <a:endParaRPr lang="en-US"/>
          </a:p>
        </p:txBody>
      </p:sp>
    </p:spTree>
    <p:extLst>
      <p:ext uri="{BB962C8B-B14F-4D97-AF65-F5344CB8AC3E}">
        <p14:creationId xmlns:p14="http://schemas.microsoft.com/office/powerpoint/2010/main" val="2020054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Equation Response items require students to use an on-screen keypad or their physical keyboard to enter a mathematical expression or equation in the response area. For example, an Equation item could provide an algebraic equation and ask students to reduce it.</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fill out the template, do the following. In the </a:t>
            </a:r>
            <a:r>
              <a:rPr lang="en-US" sz="1200" i="1" kern="1200" dirty="0">
                <a:solidFill>
                  <a:schemeClr val="tx1"/>
                </a:solidFill>
                <a:effectLst/>
                <a:latin typeface="Calibri"/>
                <a:ea typeface="+mn-ea"/>
                <a:cs typeface="+mn-cs"/>
              </a:rPr>
              <a:t>Compose Item Prompt</a:t>
            </a:r>
            <a:r>
              <a:rPr lang="en-US" sz="1200" kern="1200" dirty="0">
                <a:solidFill>
                  <a:schemeClr val="tx1"/>
                </a:solidFill>
                <a:effectLst/>
                <a:latin typeface="Calibri"/>
                <a:ea typeface="+mn-ea"/>
                <a:cs typeface="+mn-cs"/>
              </a:rPr>
              <a:t> section, replace the sample text with the item’s question or directions. You can use the Add Math Equation button in the toolbar to insert a formula.</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Select Equation Keypad</a:t>
            </a:r>
            <a:r>
              <a:rPr lang="en-US" sz="1200" kern="1200" dirty="0">
                <a:solidFill>
                  <a:schemeClr val="tx1"/>
                </a:solidFill>
                <a:effectLst/>
                <a:latin typeface="Calibri"/>
                <a:ea typeface="+mn-ea"/>
                <a:cs typeface="+mn-cs"/>
              </a:rPr>
              <a:t> section, select an option from the </a:t>
            </a:r>
            <a:r>
              <a:rPr lang="en-US" sz="1200" b="1" kern="1200" dirty="0">
                <a:solidFill>
                  <a:schemeClr val="tx1"/>
                </a:solidFill>
                <a:effectLst/>
                <a:latin typeface="Calibri"/>
                <a:ea typeface="+mn-ea"/>
                <a:cs typeface="+mn-cs"/>
              </a:rPr>
              <a:t>Equation Preset</a:t>
            </a:r>
            <a:r>
              <a:rPr lang="en-US" sz="1200" kern="1200" dirty="0">
                <a:solidFill>
                  <a:schemeClr val="tx1"/>
                </a:solidFill>
                <a:effectLst/>
                <a:latin typeface="Calibri"/>
                <a:ea typeface="+mn-ea"/>
                <a:cs typeface="+mn-cs"/>
              </a:rPr>
              <a:t> dropdown to determine which buttons will be available on the student’s keypad.</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keypad in this section displays the buttons associated with the selected Equation Preset type. All keypads include Back, Next, Undo, Redo, and Delete buttons at the top.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a:p>
        </p:txBody>
      </p:sp>
    </p:spTree>
    <p:extLst>
      <p:ext uri="{BB962C8B-B14F-4D97-AF65-F5344CB8AC3E}">
        <p14:creationId xmlns:p14="http://schemas.microsoft.com/office/powerpoint/2010/main" val="3204984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Construct Answer Keys</a:t>
            </a:r>
            <a:r>
              <a:rPr lang="en-US" sz="1200" kern="1200" dirty="0">
                <a:solidFill>
                  <a:schemeClr val="tx1"/>
                </a:solidFill>
                <a:effectLst/>
                <a:latin typeface="Calibri"/>
                <a:ea typeface="+mn-ea"/>
                <a:cs typeface="+mn-cs"/>
              </a:rPr>
              <a:t> section, enter the item’s highest possible score in the </a:t>
            </a:r>
            <a:r>
              <a:rPr lang="en-US" sz="1200" i="1" kern="1200" dirty="0">
                <a:solidFill>
                  <a:schemeClr val="tx1"/>
                </a:solidFill>
                <a:effectLst/>
                <a:latin typeface="Calibri"/>
                <a:ea typeface="+mn-ea"/>
                <a:cs typeface="+mn-cs"/>
              </a:rPr>
              <a:t>Maximum Score</a:t>
            </a:r>
            <a:r>
              <a:rPr lang="en-US" sz="1200" kern="1200" dirty="0">
                <a:solidFill>
                  <a:schemeClr val="tx1"/>
                </a:solidFill>
                <a:effectLst/>
                <a:latin typeface="Calibri"/>
                <a:ea typeface="+mn-ea"/>
                <a:cs typeface="+mn-cs"/>
              </a:rPr>
              <a:t> field.</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Optionally, to set the item to automatically simplify the student’s entered response, set the </a:t>
            </a:r>
            <a:r>
              <a:rPr lang="en-US" sz="1200" b="1" kern="1200" dirty="0">
                <a:solidFill>
                  <a:schemeClr val="tx1"/>
                </a:solidFill>
                <a:effectLst/>
                <a:latin typeface="Calibri"/>
                <a:ea typeface="+mn-ea"/>
                <a:cs typeface="+mn-cs"/>
              </a:rPr>
              <a:t>Simplify Response</a:t>
            </a:r>
            <a:r>
              <a:rPr lang="en-US" sz="1200" kern="1200" dirty="0">
                <a:solidFill>
                  <a:schemeClr val="tx1"/>
                </a:solidFill>
                <a:effectLst/>
                <a:latin typeface="Calibri"/>
                <a:ea typeface="+mn-ea"/>
                <a:cs typeface="+mn-cs"/>
              </a:rPr>
              <a:t> toggle to </a:t>
            </a:r>
            <a:r>
              <a:rPr lang="en-US" sz="1200" b="1" kern="1200" dirty="0">
                <a:solidFill>
                  <a:schemeClr val="tx1"/>
                </a:solidFill>
                <a:effectLst/>
                <a:latin typeface="Calibri"/>
                <a:ea typeface="+mn-ea"/>
                <a:cs typeface="+mn-cs"/>
              </a:rPr>
              <a:t>Yes</a:t>
            </a:r>
            <a:r>
              <a:rPr lang="en-US" sz="1200" kern="1200" dirty="0">
                <a:solidFill>
                  <a:schemeClr val="tx1"/>
                </a:solidFill>
                <a:effectLst/>
                <a:latin typeface="Calibri"/>
                <a:ea typeface="+mn-ea"/>
                <a:cs typeface="+mn-cs"/>
              </a:rPr>
              <a:t>. For</a:t>
            </a:r>
            <a:r>
              <a:rPr lang="en-US" sz="1200" kern="1200" baseline="0" dirty="0">
                <a:solidFill>
                  <a:schemeClr val="tx1"/>
                </a:solidFill>
                <a:effectLst/>
                <a:latin typeface="Calibri"/>
                <a:ea typeface="+mn-ea"/>
                <a:cs typeface="+mn-cs"/>
              </a:rPr>
              <a:t> example, if a student enters the answer</a:t>
            </a:r>
            <a:r>
              <a:rPr lang="en-US" dirty="0"/>
              <a:t> </a:t>
            </a:r>
            <a:r>
              <a:rPr lang="en-US" sz="1200" kern="1200" baseline="0" dirty="0">
                <a:solidFill>
                  <a:schemeClr val="tx1"/>
                </a:solidFill>
                <a:effectLst/>
                <a:latin typeface="Calibri"/>
                <a:ea typeface="+mn-ea"/>
                <a:cs typeface="+mn-cs"/>
              </a:rPr>
              <a:t>2/4 (two-fourths), the system would </a:t>
            </a:r>
            <a:r>
              <a:rPr lang="en-US" dirty="0"/>
              <a:t>simplify that response as  </a:t>
            </a:r>
            <a:r>
              <a:rPr lang="en-US" sz="1200" kern="1200" baseline="0" dirty="0">
                <a:solidFill>
                  <a:schemeClr val="tx1"/>
                </a:solidFill>
                <a:effectLst/>
                <a:latin typeface="Calibri"/>
                <a:ea typeface="+mn-ea"/>
                <a:cs typeface="+mn-cs"/>
              </a:rPr>
              <a:t>½ (one-half</a:t>
            </a:r>
            <a:r>
              <a:rPr lang="en-US" dirty="0"/>
              <a:t>) and accept all its equivalent expressions.</a:t>
            </a:r>
            <a:endParaRPr lang="en-US" sz="1200" kern="1200" dirty="0">
              <a:solidFill>
                <a:schemeClr val="tx1"/>
              </a:solidFill>
              <a:effectLst/>
              <a:latin typeface="Calibri"/>
              <a:cs typeface="Calibri"/>
            </a:endParaRP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create answer keys for the item, do the following. First,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 enter the score for a correct or partially correct response. If a sample response is already entered, you may need to clear the response area first. In the provided response area, use the keypad to enter the mathematical expression that students would input in order to earn the score you entered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 After entering a fraction, exponent, or root, you may need to click the right arrow button in order to enter additional characters.</a:t>
            </a:r>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27</a:t>
            </a:fld>
            <a:endParaRPr lang="en-US"/>
          </a:p>
        </p:txBody>
      </p:sp>
    </p:spTree>
    <p:extLst>
      <p:ext uri="{BB962C8B-B14F-4D97-AF65-F5344CB8AC3E}">
        <p14:creationId xmlns:p14="http://schemas.microsoft.com/office/powerpoint/2010/main" val="1429876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51" eaLnBrk="1" hangingPunct="1">
              <a:spcBef>
                <a:spcPct val="0"/>
              </a:spcBef>
              <a:defRPr/>
            </a:pPr>
            <a:r>
              <a:rPr lang="en-US">
                <a:solidFill>
                  <a:schemeClr val="tx1"/>
                </a:solidFill>
                <a:latin typeface="Arial" panose="020B0604020202020204" pitchFamily="34" charset="0"/>
                <a:cs typeface="Arial" panose="020B0604020202020204" pitchFamily="34" charset="0"/>
              </a:rPr>
              <a:t>You can find additional Checkpoint resources on the HSA-Science</a:t>
            </a:r>
            <a:r>
              <a:rPr lang="en-US" baseline="0">
                <a:solidFill>
                  <a:schemeClr val="tx1"/>
                </a:solidFill>
                <a:latin typeface="Arial" panose="020B0604020202020204" pitchFamily="34" charset="0"/>
                <a:cs typeface="Arial" panose="020B0604020202020204" pitchFamily="34" charset="0"/>
              </a:rPr>
              <a:t> and EOC </a:t>
            </a:r>
            <a:r>
              <a:rPr lang="en-US">
                <a:solidFill>
                  <a:schemeClr val="tx1"/>
                </a:solidFill>
                <a:latin typeface="Arial" panose="020B0604020202020204" pitchFamily="34" charset="0"/>
                <a:cs typeface="Arial" panose="020B0604020202020204" pitchFamily="34" charset="0"/>
              </a:rPr>
              <a:t>assessment </a:t>
            </a:r>
            <a:r>
              <a:rPr lang="en-US" baseline="0">
                <a:solidFill>
                  <a:schemeClr val="tx1"/>
                </a:solidFill>
                <a:latin typeface="Arial" panose="020B0604020202020204" pitchFamily="34" charset="0"/>
                <a:cs typeface="Arial" panose="020B0604020202020204" pitchFamily="34" charset="0"/>
              </a:rPr>
              <a:t>portal. However, if you still require assistance with troubleshooting a technical issue, you may also contact the HSAP Helpdesk. When contacting the Helpdesk, please be ready to provide the following information: </a:t>
            </a:r>
          </a:p>
          <a:p>
            <a:pPr defTabSz="924651" eaLnBrk="1" hangingPunct="1">
              <a:spcBef>
                <a:spcPct val="0"/>
              </a:spcBef>
              <a:defRPr/>
            </a:pPr>
            <a:endParaRPr lang="en-US" baseline="0">
              <a:solidFill>
                <a:schemeClr val="tx1"/>
              </a:solidFill>
              <a:latin typeface="Arial" panose="020B0604020202020204" pitchFamily="34" charset="0"/>
              <a:cs typeface="Arial" panose="020B0604020202020204" pitchFamily="34" charset="0"/>
            </a:endParaRPr>
          </a:p>
          <a:p>
            <a:pPr marL="170775" indent="-170775" eaLnBrk="1" fontAlgn="auto" hangingPunct="1">
              <a:buFont typeface="Arial" panose="020B0604020202020204" pitchFamily="34" charset="0"/>
              <a:buChar char="•"/>
              <a:defRPr/>
            </a:pPr>
            <a:r>
              <a:rPr lang="en-US">
                <a:latin typeface="Arial" panose="020B0604020202020204" pitchFamily="34" charset="0"/>
                <a:cs typeface="Arial" panose="020B0604020202020204" pitchFamily="34" charset="0"/>
              </a:rPr>
              <a:t>Any error messages that are appearing (including codes)</a:t>
            </a:r>
          </a:p>
          <a:p>
            <a:pPr marL="170775" indent="-170775" eaLnBrk="1" fontAlgn="auto" hangingPunct="1">
              <a:buFont typeface="Arial" panose="020B0604020202020204" pitchFamily="34" charset="0"/>
              <a:buChar char="•"/>
              <a:defRPr/>
            </a:pPr>
            <a:r>
              <a:rPr lang="en-US">
                <a:latin typeface="Arial" panose="020B0604020202020204" pitchFamily="34" charset="0"/>
                <a:cs typeface="Arial" panose="020B0604020202020204" pitchFamily="34" charset="0"/>
              </a:rPr>
              <a:t>Your operating system and browser information</a:t>
            </a:r>
          </a:p>
          <a:p>
            <a:pPr marL="170775" indent="-170775" eaLnBrk="1" fontAlgn="auto" hangingPunct="1">
              <a:buFont typeface="Arial" panose="020B0604020202020204" pitchFamily="34" charset="0"/>
              <a:buChar char="•"/>
              <a:defRPr/>
            </a:pPr>
            <a:r>
              <a:rPr lang="en-US">
                <a:latin typeface="Arial" panose="020B0604020202020204" pitchFamily="34" charset="0"/>
                <a:cs typeface="Arial" panose="020B0604020202020204" pitchFamily="34" charset="0"/>
              </a:rPr>
              <a:t>Your network configuration information</a:t>
            </a:r>
          </a:p>
          <a:p>
            <a:pPr marL="170775" indent="-170775" eaLnBrk="1" fontAlgn="auto" hangingPunct="1">
              <a:buFont typeface="Arial" panose="020B0604020202020204" pitchFamily="34" charset="0"/>
              <a:buChar char="•"/>
              <a:defRPr/>
            </a:pPr>
            <a:r>
              <a:rPr lang="en-US">
                <a:latin typeface="Arial" panose="020B0604020202020204" pitchFamily="34" charset="0"/>
                <a:cs typeface="Arial" panose="020B0604020202020204" pitchFamily="34" charset="0"/>
              </a:rPr>
              <a:t>Your contact information for follow-up by phone or email</a:t>
            </a:r>
          </a:p>
          <a:p>
            <a:pPr marL="170775" indent="-170775" eaLnBrk="1" fontAlgn="auto" hangingPunct="1">
              <a:buFont typeface="Arial" panose="020B0604020202020204" pitchFamily="34" charset="0"/>
              <a:buChar char="•"/>
              <a:defRPr/>
            </a:pPr>
            <a:r>
              <a:rPr lang="en-US">
                <a:latin typeface="Arial" panose="020B0604020202020204" pitchFamily="34" charset="0"/>
                <a:cs typeface="Arial" panose="020B0604020202020204" pitchFamily="34" charset="0"/>
              </a:rPr>
              <a:t>Any other relevant information, such as test names or content areas, student IDs, session IDs, and search criteria</a:t>
            </a:r>
          </a:p>
          <a:p>
            <a:pPr marL="170775" indent="-170775" eaLnBrk="1" fontAlgn="auto" hangingPunct="1">
              <a:buFont typeface="Arial" panose="020B0604020202020204" pitchFamily="34" charset="0"/>
              <a:buChar char="•"/>
              <a:defRPr/>
            </a:pPr>
            <a:endParaRPr lang="en-US">
              <a:latin typeface="Arial" panose="020B0604020202020204" pitchFamily="34" charset="0"/>
              <a:cs typeface="Arial" panose="020B0604020202020204" pitchFamily="34" charset="0"/>
            </a:endParaRPr>
          </a:p>
          <a:p>
            <a:pPr eaLnBrk="1" fontAlgn="auto" hangingPunct="1">
              <a:defRPr/>
            </a:pPr>
            <a:r>
              <a:rPr lang="en-US">
                <a:latin typeface="Arial" panose="020B0604020202020204" pitchFamily="34" charset="0"/>
                <a:cs typeface="Arial" panose="020B0604020202020204" pitchFamily="34" charset="0"/>
              </a:rPr>
              <a:t>For questions about test administration or policy issues, please contact your district test coordinator.</a:t>
            </a:r>
          </a:p>
          <a:p>
            <a:pPr eaLnBrk="1" fontAlgn="auto" hangingPunct="1">
              <a:defRPr/>
            </a:pPr>
            <a:endParaRPr lang="en-US">
              <a:latin typeface="Arial" panose="020B0604020202020204" pitchFamily="34" charset="0"/>
              <a:cs typeface="Arial" panose="020B0604020202020204" pitchFamily="34" charset="0"/>
            </a:endParaRPr>
          </a:p>
          <a:p>
            <a:pPr defTabSz="924651" eaLnBrk="1" hangingPunct="1">
              <a:spcBef>
                <a:spcPct val="0"/>
              </a:spcBef>
              <a:defRPr/>
            </a:pPr>
            <a:r>
              <a:rPr lang="en-US" altLang="en-US">
                <a:latin typeface="Arial" charset="0"/>
              </a:rPr>
              <a:t>Thank you for taking the time to view this training module. For</a:t>
            </a:r>
            <a:r>
              <a:rPr lang="en-US" altLang="en-US" baseline="0">
                <a:latin typeface="Arial" charset="0"/>
              </a:rPr>
              <a:t> detailed information, c</a:t>
            </a:r>
            <a:r>
              <a:rPr lang="en-US" altLang="en-US">
                <a:latin typeface="Arial" charset="0"/>
              </a:rPr>
              <a:t>onsult </a:t>
            </a:r>
            <a:r>
              <a:rPr lang="en-US" altLang="en-US" baseline="0">
                <a:latin typeface="Arial" charset="0"/>
              </a:rPr>
              <a:t>your </a:t>
            </a:r>
            <a:r>
              <a:rPr lang="en-US" altLang="en-US" i="1" baseline="0">
                <a:latin typeface="Arial" charset="0"/>
              </a:rPr>
              <a:t>Checkpoint Guide </a:t>
            </a:r>
            <a:r>
              <a:rPr lang="en-US" altLang="en-US" baseline="0">
                <a:latin typeface="Arial" charset="0"/>
              </a:rPr>
              <a:t>located on the HSA-Science and EOC portal or contact the HSAP Help Desk.</a:t>
            </a:r>
            <a:endParaRPr lang="en-US" altLang="en-US">
              <a:latin typeface="Arial" charset="0"/>
            </a:endParaRPr>
          </a:p>
          <a:p>
            <a:endParaRPr lang="en-US"/>
          </a:p>
        </p:txBody>
      </p:sp>
      <p:sp>
        <p:nvSpPr>
          <p:cNvPr id="4" name="Slide Number Placeholder 3"/>
          <p:cNvSpPr>
            <a:spLocks noGrp="1"/>
          </p:cNvSpPr>
          <p:nvPr>
            <p:ph type="sldNum" sz="quarter" idx="5"/>
          </p:nvPr>
        </p:nvSpPr>
        <p:spPr/>
        <p:txBody>
          <a:bodyPr/>
          <a:lstStyle/>
          <a:p>
            <a:fld id="{D0840A31-90C4-4115-B521-B8FD53B01173}" type="slidenum">
              <a:rPr lang="en-US" smtClean="0"/>
              <a:t>28</a:t>
            </a:fld>
            <a:endParaRPr lang="en-US"/>
          </a:p>
        </p:txBody>
      </p:sp>
    </p:spTree>
    <p:extLst>
      <p:ext uri="{BB962C8B-B14F-4D97-AF65-F5344CB8AC3E}">
        <p14:creationId xmlns:p14="http://schemas.microsoft.com/office/powerpoint/2010/main" val="65926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1838"/>
            <a:ext cx="6515100" cy="3665537"/>
          </a:xfrm>
        </p:spPr>
      </p:sp>
      <p:sp>
        <p:nvSpPr>
          <p:cNvPr id="3" name="Notes Placeholder 2"/>
          <p:cNvSpPr>
            <a:spLocks noGrp="1"/>
          </p:cNvSpPr>
          <p:nvPr>
            <p:ph type="body" idx="1"/>
          </p:nvPr>
        </p:nvSpPr>
        <p:spPr/>
        <p:txBody>
          <a:bodyPr/>
          <a:lstStyle/>
          <a:p>
            <a:pPr defTabSz="970308">
              <a:defRPr/>
            </a:pPr>
            <a:r>
              <a:rPr lang="en-US">
                <a:latin typeface="Arial" panose="020B0604020202020204" pitchFamily="34" charset="0"/>
                <a:cs typeface="Arial" panose="020B0604020202020204" pitchFamily="34" charset="0"/>
              </a:rPr>
              <a:t>To log in to Checkpoint, go to the HSA-Science</a:t>
            </a:r>
            <a:r>
              <a:rPr lang="en-US" baseline="0">
                <a:latin typeface="Arial" panose="020B0604020202020204" pitchFamily="34" charset="0"/>
                <a:cs typeface="Arial" panose="020B0604020202020204" pitchFamily="34" charset="0"/>
              </a:rPr>
              <a:t> or EOC</a:t>
            </a:r>
            <a:r>
              <a:rPr lang="en-US">
                <a:latin typeface="Arial" panose="020B0604020202020204" pitchFamily="34" charset="0"/>
                <a:cs typeface="Arial" panose="020B0604020202020204" pitchFamily="34" charset="0"/>
              </a:rPr>
              <a:t> portal. From the portal, select your user role card. On the next page, click the </a:t>
            </a:r>
            <a:r>
              <a:rPr lang="en-US" b="1">
                <a:latin typeface="Arial" panose="020B0604020202020204" pitchFamily="34" charset="0"/>
                <a:cs typeface="Arial" panose="020B0604020202020204" pitchFamily="34" charset="0"/>
              </a:rPr>
              <a:t>Checkpoint </a:t>
            </a:r>
            <a:r>
              <a:rPr lang="en-US">
                <a:latin typeface="Arial" panose="020B0604020202020204" pitchFamily="34" charset="0"/>
                <a:cs typeface="Arial" panose="020B0604020202020204" pitchFamily="34" charset="0"/>
              </a:rPr>
              <a:t>system card. Enter your username and password,</a:t>
            </a:r>
            <a:r>
              <a:rPr lang="en-US" baseline="0">
                <a:latin typeface="Arial" panose="020B0604020202020204" pitchFamily="34" charset="0"/>
                <a:cs typeface="Arial" panose="020B0604020202020204" pitchFamily="34" charset="0"/>
              </a:rPr>
              <a:t> and then </a:t>
            </a:r>
            <a:r>
              <a:rPr lang="en-US">
                <a:latin typeface="Arial" panose="020B0604020202020204" pitchFamily="34" charset="0"/>
                <a:cs typeface="Arial" panose="020B0604020202020204" pitchFamily="34" charset="0"/>
              </a:rPr>
              <a:t>click </a:t>
            </a:r>
            <a:r>
              <a:rPr lang="en-US" b="1">
                <a:latin typeface="Arial" panose="020B0604020202020204" pitchFamily="34" charset="0"/>
                <a:cs typeface="Arial" panose="020B0604020202020204" pitchFamily="34" charset="0"/>
              </a:rPr>
              <a:t>Secure Login </a:t>
            </a:r>
            <a:r>
              <a:rPr lang="en-US" b="0">
                <a:latin typeface="Arial" panose="020B0604020202020204" pitchFamily="34" charset="0"/>
                <a:cs typeface="Arial" panose="020B0604020202020204" pitchFamily="34" charset="0"/>
              </a:rPr>
              <a:t>to continue.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a:p>
        </p:txBody>
      </p:sp>
    </p:spTree>
    <p:extLst>
      <p:ext uri="{BB962C8B-B14F-4D97-AF65-F5344CB8AC3E}">
        <p14:creationId xmlns:p14="http://schemas.microsoft.com/office/powerpoint/2010/main" val="302655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Calibri"/>
                <a:ea typeface="+mn-ea"/>
                <a:cs typeface="+mn-cs"/>
              </a:rPr>
              <a:t>To create a new item, select </a:t>
            </a:r>
            <a:r>
              <a:rPr lang="en-US" sz="1200" b="1" kern="1200">
                <a:solidFill>
                  <a:schemeClr val="tx1"/>
                </a:solidFill>
                <a:effectLst/>
                <a:latin typeface="Calibri"/>
                <a:ea typeface="+mn-ea"/>
                <a:cs typeface="+mn-cs"/>
              </a:rPr>
              <a:t>Create New Item</a:t>
            </a:r>
            <a:r>
              <a:rPr lang="en-US" sz="1200" kern="1200">
                <a:solidFill>
                  <a:schemeClr val="tx1"/>
                </a:solidFill>
                <a:effectLst/>
                <a:latin typeface="Calibri"/>
                <a:ea typeface="+mn-ea"/>
                <a:cs typeface="+mn-cs"/>
              </a:rPr>
              <a:t> from the </a:t>
            </a:r>
            <a:r>
              <a:rPr lang="en-US" sz="1200" b="1" kern="1200">
                <a:solidFill>
                  <a:schemeClr val="tx1"/>
                </a:solidFill>
                <a:effectLst/>
                <a:latin typeface="Calibri"/>
                <a:ea typeface="+mn-ea"/>
                <a:cs typeface="+mn-cs"/>
              </a:rPr>
              <a:t>Dashboard</a:t>
            </a:r>
            <a:r>
              <a:rPr lang="en-US" sz="1200" kern="1200">
                <a:solidFill>
                  <a:schemeClr val="tx1"/>
                </a:solidFill>
                <a:effectLst/>
                <a:latin typeface="Calibri"/>
                <a:ea typeface="+mn-ea"/>
                <a:cs typeface="+mn-cs"/>
              </a:rPr>
              <a:t>, or click </a:t>
            </a:r>
            <a:r>
              <a:rPr lang="en-US" sz="1200" b="1" kern="1200">
                <a:solidFill>
                  <a:schemeClr val="tx1"/>
                </a:solidFill>
                <a:effectLst/>
                <a:latin typeface="Calibri"/>
                <a:ea typeface="+mn-ea"/>
                <a:cs typeface="+mn-cs"/>
              </a:rPr>
              <a:t>Create New Item</a:t>
            </a:r>
            <a:r>
              <a:rPr lang="en-US" sz="1200" kern="1200">
                <a:solidFill>
                  <a:schemeClr val="tx1"/>
                </a:solidFill>
                <a:effectLst/>
                <a:latin typeface="Calibri"/>
                <a:ea typeface="+mn-ea"/>
                <a:cs typeface="+mn-cs"/>
              </a:rPr>
              <a:t> on the </a:t>
            </a:r>
            <a:r>
              <a:rPr lang="en-US" sz="1200" b="1" kern="1200">
                <a:solidFill>
                  <a:schemeClr val="tx1"/>
                </a:solidFill>
                <a:effectLst/>
                <a:latin typeface="Calibri"/>
                <a:ea typeface="+mn-ea"/>
                <a:cs typeface="+mn-cs"/>
              </a:rPr>
              <a:t>Items</a:t>
            </a:r>
            <a:r>
              <a:rPr lang="en-US" sz="1200" kern="1200">
                <a:solidFill>
                  <a:schemeClr val="tx1"/>
                </a:solidFill>
                <a:effectLst/>
                <a:latin typeface="Calibri"/>
                <a:ea typeface="+mn-ea"/>
                <a:cs typeface="+mn-cs"/>
              </a:rPr>
              <a:t> tab. The item builder appears, displaying a list of available item templates. You can sort this list by alphabetical order or by the default recommended order of common item types.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lvl="0"/>
            <a:r>
              <a:rPr lang="en-US" sz="1200" kern="1200">
                <a:solidFill>
                  <a:schemeClr val="tx1"/>
                </a:solidFill>
                <a:effectLst/>
                <a:latin typeface="Calibri"/>
                <a:ea typeface="+mn-ea"/>
                <a:cs typeface="+mn-cs"/>
              </a:rPr>
              <a:t>Select an item template to create an item based on that template. Templates with a pencil icon in the corner will need to be scored by a user in the Reporting system.</a:t>
            </a:r>
          </a:p>
        </p:txBody>
      </p:sp>
      <p:sp>
        <p:nvSpPr>
          <p:cNvPr id="4" name="Slide Number Placeholder 3"/>
          <p:cNvSpPr>
            <a:spLocks noGrp="1"/>
          </p:cNvSpPr>
          <p:nvPr>
            <p:ph type="sldNum" sz="quarter" idx="5"/>
          </p:nvPr>
        </p:nvSpPr>
        <p:spPr/>
        <p:txBody>
          <a:bodyPr/>
          <a:lstStyle/>
          <a:p>
            <a:fld id="{D0840A31-90C4-4115-B521-B8FD53B01173}" type="slidenum">
              <a:rPr lang="en-US" smtClean="0"/>
              <a:t>4</a:t>
            </a:fld>
            <a:endParaRPr lang="en-US"/>
          </a:p>
        </p:txBody>
      </p:sp>
    </p:spTree>
    <p:extLst>
      <p:ext uri="{BB962C8B-B14F-4D97-AF65-F5344CB8AC3E}">
        <p14:creationId xmlns:p14="http://schemas.microsoft.com/office/powerpoint/2010/main" val="80909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Calibri"/>
                <a:ea typeface="+mn-ea"/>
                <a:cs typeface="+mn-cs"/>
              </a:rPr>
              <a:t>After you select an item type, the item template appears, along with an item toolbar and instructions you can expand by clicking </a:t>
            </a:r>
            <a:r>
              <a:rPr lang="en-US" sz="1200" b="1" kern="1200">
                <a:solidFill>
                  <a:schemeClr val="tx1"/>
                </a:solidFill>
                <a:effectLst/>
                <a:latin typeface="Calibri"/>
                <a:ea typeface="+mn-ea"/>
                <a:cs typeface="+mn-cs"/>
              </a:rPr>
              <a:t>More Info</a:t>
            </a:r>
            <a:r>
              <a:rPr lang="en-US" sz="1200" kern="1200">
                <a:solidFill>
                  <a:schemeClr val="tx1"/>
                </a:solidFill>
                <a:effectLst/>
                <a:latin typeface="Calibri"/>
                <a:ea typeface="+mn-ea"/>
                <a:cs typeface="+mn-cs"/>
              </a:rPr>
              <a:t>. Item templates display sample content in each field, including the answer key. You will need to replace this content when you create the item’s new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Calibri"/>
                <a:ea typeface="+mn-ea"/>
                <a:cs typeface="+mn-cs"/>
              </a:rPr>
              <a:t>You can fill out the item template in three simple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Calibri"/>
                <a:ea typeface="+mn-ea"/>
                <a:cs typeface="+mn-cs"/>
              </a:rPr>
              <a:t>Step one is to compose the item prompt. The prompt is the question or the directions that students respond to in an item. Enter the prompt in a text box at the top of the template. You can use the text box toolbar to format the text and insert media elements, such as images, videos, and tables.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Calibri"/>
                <a:ea typeface="+mn-ea"/>
                <a:cs typeface="+mn-cs"/>
              </a:rPr>
              <a:t>Step two is to create the response area. The response area is the part of the item that students interact with in order to answer the question. Here you see a Multiple Choice item response area. The steps for creating the response area are different for each type of item template. We will explain each type later in this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Step three is to construct the answer key. The answer key determines how many points an item is worth and how a student’s response will be scored. Students do not see this information, but it is used by the Checkpoint system (for machine-scored items) and educators (for hand-scored items). The steps for constructing the answer key are slightly different for different types of item template. We will give instructions for each type later in this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Next, we explain how to fill out the template for a stimulus and for each type of item.</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a:p>
        </p:txBody>
      </p:sp>
    </p:spTree>
    <p:extLst>
      <p:ext uri="{BB962C8B-B14F-4D97-AF65-F5344CB8AC3E}">
        <p14:creationId xmlns:p14="http://schemas.microsoft.com/office/powerpoint/2010/main" val="793747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Stimulus templates allow you to create a reading passage or other type of media, such as an image or video, that students will view in order to answer items linked to the stimulus. For example, you could create a reading passage about a historical event and link it with items that will evaluate the students’ understanding of that event.</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You can link multiple items with a stimulus on a single test page. A stimulus does not include a response area or an answer key, but the items you link with it do.</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fill out the template, enter the content for the stimulus in the provided text box. You can use the toolbar in this box to format the text and insert media elements.</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In the item toolbar above the template, click </a:t>
            </a:r>
            <a:r>
              <a:rPr lang="en-US" sz="1200" b="1" kern="1200" dirty="0">
                <a:solidFill>
                  <a:schemeClr val="tx1"/>
                </a:solidFill>
                <a:effectLst/>
                <a:latin typeface="Calibri"/>
                <a:ea typeface="+mn-ea"/>
                <a:cs typeface="+mn-cs"/>
              </a:rPr>
              <a:t>Save Item</a:t>
            </a:r>
            <a:r>
              <a:rPr lang="en-US" sz="1200" kern="1200" dirty="0">
                <a:solidFill>
                  <a:schemeClr val="tx1"/>
                </a:solidFill>
                <a:effectLst/>
                <a:latin typeface="Calibri"/>
                <a:ea typeface="+mn-ea"/>
                <a:cs typeface="+mn-cs"/>
              </a:rPr>
              <a:t>.</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create items to link with the stimulus, click the add new item button, which looks like a plus sign, to the left of the template. Then select an item type to proceed with adding the item.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a:p>
        </p:txBody>
      </p:sp>
    </p:spTree>
    <p:extLst>
      <p:ext uri="{BB962C8B-B14F-4D97-AF65-F5344CB8AC3E}">
        <p14:creationId xmlns:p14="http://schemas.microsoft.com/office/powerpoint/2010/main" val="3365398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Note that you cannot link a stimulus with another stimulus. You can enter the content for the linked item by following the instructions for the appropriate item type, as presented later in this module. You can add more items as necessary. Note that you cannot link a stimulus to an original item that already exists in your libraries. Also note that when an item is linked to a stimulus, the Items tab table displays an info button, which looks like a lowercase “</a:t>
            </a:r>
            <a:r>
              <a:rPr lang="en-US" err="1"/>
              <a:t>i</a:t>
            </a:r>
            <a:r>
              <a:rPr lang="en-US"/>
              <a:t>”, beside the item’s name. You can click this button to see which stimulus the item is linked to.</a:t>
            </a:r>
          </a:p>
          <a:p>
            <a:endParaRPr lang="en-US"/>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188687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a:ea typeface="+mn-ea"/>
                <a:cs typeface="+mn-cs"/>
              </a:rPr>
              <a:t>Multiple Choice items require students to select a single option from a list of possible answer options, while Multiple Select items require students to select one or more options from a list of answer options. For example, a Multiple Choice item could be used for a “true or false” question, as in the example shown, while a Multiple Select item might ask students to select all the synonyms for a vocabulary word from a list of options. The same template is used to create both item types.</a:t>
            </a:r>
          </a:p>
          <a:p>
            <a:endParaRPr lang="en-US" sz="1200" kern="1200">
              <a:solidFill>
                <a:schemeClr val="tx1"/>
              </a:solidFill>
              <a:effectLst/>
              <a:latin typeface="Calibri"/>
              <a:ea typeface="+mn-ea"/>
              <a:cs typeface="+mn-cs"/>
            </a:endParaRPr>
          </a:p>
          <a:p>
            <a:pPr lvl="0"/>
            <a:r>
              <a:rPr lang="en-US" sz="1200" kern="1200">
                <a:solidFill>
                  <a:schemeClr val="tx1"/>
                </a:solidFill>
                <a:effectLst/>
                <a:latin typeface="Calibri"/>
                <a:ea typeface="+mn-ea"/>
                <a:cs typeface="+mn-cs"/>
              </a:rPr>
              <a:t>To fill out the template, in the </a:t>
            </a:r>
            <a:r>
              <a:rPr lang="en-US" sz="1200" i="1" kern="1200">
                <a:solidFill>
                  <a:schemeClr val="tx1"/>
                </a:solidFill>
                <a:effectLst/>
                <a:latin typeface="Calibri"/>
                <a:ea typeface="+mn-ea"/>
                <a:cs typeface="+mn-cs"/>
              </a:rPr>
              <a:t>Compose Item Prompt</a:t>
            </a:r>
            <a:r>
              <a:rPr lang="en-US" sz="1200" kern="1200">
                <a:solidFill>
                  <a:schemeClr val="tx1"/>
                </a:solidFill>
                <a:effectLst/>
                <a:latin typeface="Calibri"/>
                <a:ea typeface="+mn-ea"/>
                <a:cs typeface="+mn-cs"/>
              </a:rPr>
              <a:t> section, replace the sample text with the item’s question or directions. You can use the toolbar to format the text and insert media elements. In the </a:t>
            </a:r>
            <a:r>
              <a:rPr lang="en-US" sz="1200" i="1" kern="1200">
                <a:solidFill>
                  <a:schemeClr val="tx1"/>
                </a:solidFill>
                <a:effectLst/>
                <a:latin typeface="Calibri"/>
                <a:ea typeface="+mn-ea"/>
                <a:cs typeface="+mn-cs"/>
              </a:rPr>
              <a:t>Create Multiple Choice Options</a:t>
            </a:r>
            <a:r>
              <a:rPr lang="en-US" sz="1200" kern="1200">
                <a:solidFill>
                  <a:schemeClr val="tx1"/>
                </a:solidFill>
                <a:effectLst/>
                <a:latin typeface="Calibri"/>
                <a:ea typeface="+mn-ea"/>
                <a:cs typeface="+mn-cs"/>
              </a:rPr>
              <a:t> section, sample response options are already provided. You can click each option to replace the sample text with the desired text for that response option.</a:t>
            </a:r>
          </a:p>
          <a:p>
            <a:pPr lvl="0"/>
            <a:endParaRPr lang="en-US" sz="1200" kern="1200">
              <a:solidFill>
                <a:schemeClr val="tx1"/>
              </a:solidFill>
              <a:effectLst/>
              <a:latin typeface="Calibri"/>
              <a:ea typeface="+mn-ea"/>
              <a:cs typeface="+mn-cs"/>
            </a:endParaRPr>
          </a:p>
          <a:p>
            <a:pPr lvl="0"/>
            <a:r>
              <a:rPr lang="en-US" sz="1200" kern="1200">
                <a:solidFill>
                  <a:schemeClr val="tx1"/>
                </a:solidFill>
                <a:effectLst/>
                <a:latin typeface="Calibri"/>
                <a:ea typeface="+mn-ea"/>
                <a:cs typeface="+mn-cs"/>
              </a:rPr>
              <a:t>If you want to add additional response options to the item, click </a:t>
            </a:r>
            <a:r>
              <a:rPr lang="en-US" sz="1200" b="1" kern="1200">
                <a:solidFill>
                  <a:schemeClr val="tx1"/>
                </a:solidFill>
                <a:effectLst/>
                <a:latin typeface="Calibri"/>
                <a:ea typeface="+mn-ea"/>
                <a:cs typeface="+mn-cs"/>
              </a:rPr>
              <a:t>Add Option</a:t>
            </a:r>
            <a:r>
              <a:rPr lang="en-US" sz="1200" kern="1200">
                <a:solidFill>
                  <a:schemeClr val="tx1"/>
                </a:solidFill>
                <a:effectLst/>
                <a:latin typeface="Calibri"/>
                <a:ea typeface="+mn-ea"/>
                <a:cs typeface="+mn-cs"/>
              </a:rPr>
              <a:t> and then enter the content for the new option that appears. To remove an option, click the menu button beside it and then click </a:t>
            </a:r>
            <a:r>
              <a:rPr lang="en-US" sz="1200" b="1" kern="1200">
                <a:solidFill>
                  <a:schemeClr val="tx1"/>
                </a:solidFill>
                <a:effectLst/>
                <a:latin typeface="Calibri"/>
                <a:ea typeface="+mn-ea"/>
                <a:cs typeface="+mn-cs"/>
              </a:rPr>
              <a:t>Delete</a:t>
            </a:r>
            <a:r>
              <a:rPr lang="en-US" sz="1200" kern="1200">
                <a:solidFill>
                  <a:schemeClr val="tx1"/>
                </a:solidFill>
                <a:effectLst/>
                <a:latin typeface="Calibri"/>
                <a:ea typeface="+mn-ea"/>
                <a:cs typeface="+mn-cs"/>
              </a:rPr>
              <a:t>. If you want to enter the rationale for why a response option is correct or incorrect, click the menu button beside it, then enter a description in the </a:t>
            </a:r>
            <a:r>
              <a:rPr lang="en-US" sz="1200" i="1" kern="1200">
                <a:solidFill>
                  <a:schemeClr val="tx1"/>
                </a:solidFill>
                <a:effectLst/>
                <a:latin typeface="Calibri"/>
                <a:ea typeface="+mn-ea"/>
                <a:cs typeface="+mn-cs"/>
              </a:rPr>
              <a:t>Add Rationale</a:t>
            </a:r>
            <a:r>
              <a:rPr lang="en-US" sz="1200" kern="1200">
                <a:solidFill>
                  <a:schemeClr val="tx1"/>
                </a:solidFill>
                <a:effectLst/>
                <a:latin typeface="Calibri"/>
                <a:ea typeface="+mn-ea"/>
                <a:cs typeface="+mn-cs"/>
              </a:rPr>
              <a:t> field and click </a:t>
            </a:r>
            <a:r>
              <a:rPr lang="en-US" sz="1200" b="1" kern="1200">
                <a:solidFill>
                  <a:schemeClr val="tx1"/>
                </a:solidFill>
                <a:effectLst/>
                <a:latin typeface="Calibri"/>
                <a:ea typeface="+mn-ea"/>
                <a:cs typeface="+mn-cs"/>
              </a:rPr>
              <a:t>Save</a:t>
            </a:r>
            <a:r>
              <a:rPr lang="en-US" sz="1200" kern="1200">
                <a:solidFill>
                  <a:schemeClr val="tx1"/>
                </a:solidFill>
                <a:effectLst/>
                <a:latin typeface="Calibri"/>
                <a:ea typeface="+mn-ea"/>
                <a:cs typeface="+mn-cs"/>
              </a:rPr>
              <a:t>.</a:t>
            </a:r>
          </a:p>
          <a:p>
            <a:pPr lvl="0"/>
            <a:endParaRPr lang="en-US" sz="1200" kern="1200">
              <a:solidFill>
                <a:schemeClr val="tx1"/>
              </a:solidFill>
              <a:effectLst/>
              <a:latin typeface="Calibri"/>
              <a:ea typeface="+mn-ea"/>
              <a:cs typeface="+mn-cs"/>
            </a:endParaRPr>
          </a:p>
          <a:p>
            <a:pPr lvl="0"/>
            <a:r>
              <a:rPr lang="en-US" sz="1200" kern="1200">
                <a:solidFill>
                  <a:schemeClr val="tx1"/>
                </a:solidFill>
                <a:effectLst/>
                <a:latin typeface="Calibri"/>
                <a:ea typeface="+mn-ea"/>
                <a:cs typeface="+mn-cs"/>
              </a:rPr>
              <a:t>In the </a:t>
            </a:r>
            <a:r>
              <a:rPr lang="en-US" sz="1200" i="1" kern="1200">
                <a:solidFill>
                  <a:schemeClr val="tx1"/>
                </a:solidFill>
                <a:effectLst/>
                <a:latin typeface="Calibri"/>
                <a:ea typeface="+mn-ea"/>
                <a:cs typeface="+mn-cs"/>
              </a:rPr>
              <a:t>Construct Answer Keys</a:t>
            </a:r>
            <a:r>
              <a:rPr lang="en-US" sz="1200" kern="1200">
                <a:solidFill>
                  <a:schemeClr val="tx1"/>
                </a:solidFill>
                <a:effectLst/>
                <a:latin typeface="Calibri"/>
                <a:ea typeface="+mn-ea"/>
                <a:cs typeface="+mn-cs"/>
              </a:rPr>
              <a:t> section, enter the item’s highest possible score in the </a:t>
            </a:r>
            <a:r>
              <a:rPr lang="en-US" sz="1200" i="1" kern="1200">
                <a:solidFill>
                  <a:schemeClr val="tx1"/>
                </a:solidFill>
                <a:effectLst/>
                <a:latin typeface="Calibri"/>
                <a:ea typeface="+mn-ea"/>
                <a:cs typeface="+mn-cs"/>
              </a:rPr>
              <a:t>Maximum Score </a:t>
            </a:r>
            <a:r>
              <a:rPr lang="en-US" sz="1200" kern="1200">
                <a:solidFill>
                  <a:schemeClr val="tx1"/>
                </a:solidFill>
                <a:effectLst/>
                <a:latin typeface="Calibri"/>
                <a:ea typeface="+mn-ea"/>
                <a:cs typeface="+mn-cs"/>
              </a:rPr>
              <a:t>field. </a:t>
            </a:r>
            <a:r>
              <a:rPr lang="en-US" sz="1200" u="none" kern="1200">
                <a:solidFill>
                  <a:schemeClr val="tx1"/>
                </a:solidFill>
                <a:effectLst/>
                <a:latin typeface="Calibri"/>
                <a:ea typeface="+mn-ea"/>
                <a:cs typeface="+mn-cs"/>
              </a:rPr>
              <a:t>If you want to allow students to select more than one response option, set the </a:t>
            </a:r>
            <a:r>
              <a:rPr lang="en-US" sz="1200" b="1" u="none" kern="1200">
                <a:solidFill>
                  <a:schemeClr val="tx1"/>
                </a:solidFill>
                <a:effectLst/>
                <a:latin typeface="Calibri"/>
                <a:ea typeface="+mn-ea"/>
                <a:cs typeface="+mn-cs"/>
              </a:rPr>
              <a:t>Multiselect</a:t>
            </a:r>
            <a:r>
              <a:rPr lang="en-US" sz="1200" u="none" kern="1200">
                <a:solidFill>
                  <a:schemeClr val="tx1"/>
                </a:solidFill>
                <a:effectLst/>
                <a:latin typeface="Calibri"/>
                <a:ea typeface="+mn-ea"/>
                <a:cs typeface="+mn-cs"/>
              </a:rPr>
              <a:t> toggle to </a:t>
            </a:r>
            <a:r>
              <a:rPr lang="en-US" sz="1200" b="1" u="none" kern="1200">
                <a:solidFill>
                  <a:schemeClr val="tx1"/>
                </a:solidFill>
                <a:effectLst/>
                <a:latin typeface="Calibri"/>
                <a:ea typeface="+mn-ea"/>
                <a:cs typeface="+mn-cs"/>
              </a:rPr>
              <a:t>Yes</a:t>
            </a:r>
            <a:r>
              <a:rPr lang="en-US" sz="1200" u="none" kern="1200">
                <a:solidFill>
                  <a:schemeClr val="tx1"/>
                </a:solidFill>
                <a:effectLst/>
                <a:latin typeface="Calibri"/>
                <a:ea typeface="+mn-ea"/>
                <a:cs typeface="+mn-cs"/>
              </a:rPr>
              <a:t>. Then specify the maximum number of options they can select in the </a:t>
            </a:r>
            <a:r>
              <a:rPr lang="en-US" sz="1200" i="1" u="none" kern="1200">
                <a:solidFill>
                  <a:schemeClr val="tx1"/>
                </a:solidFill>
                <a:effectLst/>
                <a:latin typeface="Calibri"/>
                <a:ea typeface="+mn-ea"/>
                <a:cs typeface="+mn-cs"/>
              </a:rPr>
              <a:t>Maximum Selections</a:t>
            </a:r>
            <a:r>
              <a:rPr lang="en-US" sz="1200" u="none" kern="1200">
                <a:solidFill>
                  <a:schemeClr val="tx1"/>
                </a:solidFill>
                <a:effectLst/>
                <a:latin typeface="Calibri"/>
                <a:ea typeface="+mn-ea"/>
                <a:cs typeface="+mn-cs"/>
              </a:rPr>
              <a:t> field. </a:t>
            </a:r>
            <a:r>
              <a:rPr lang="en-US" sz="1200" kern="1200">
                <a:solidFill>
                  <a:schemeClr val="tx1"/>
                </a:solidFill>
                <a:effectLst/>
                <a:latin typeface="Calibri"/>
                <a:ea typeface="+mn-ea"/>
                <a:cs typeface="+mn-cs"/>
              </a:rPr>
              <a:t>To create answer keys for the item, do the following. In the </a:t>
            </a:r>
            <a:r>
              <a:rPr lang="en-US" sz="1200" i="1" kern="1200">
                <a:solidFill>
                  <a:schemeClr val="tx1"/>
                </a:solidFill>
                <a:effectLst/>
                <a:latin typeface="Calibri"/>
                <a:ea typeface="+mn-ea"/>
                <a:cs typeface="+mn-cs"/>
              </a:rPr>
              <a:t>Point</a:t>
            </a:r>
            <a:r>
              <a:rPr lang="en-US" sz="1200" kern="1200">
                <a:solidFill>
                  <a:schemeClr val="tx1"/>
                </a:solidFill>
                <a:effectLst/>
                <a:latin typeface="Calibri"/>
                <a:ea typeface="+mn-ea"/>
                <a:cs typeface="+mn-cs"/>
              </a:rPr>
              <a:t> field, enter the score for a correct or partially correct response. Note that if a sample response is already entered, you may need to clear its checkbox first. Then, in the provided response area, select the response options that students would need to select in order to earn the score you entered in the </a:t>
            </a:r>
            <a:r>
              <a:rPr lang="en-US" sz="1200" i="1" kern="1200">
                <a:solidFill>
                  <a:schemeClr val="tx1"/>
                </a:solidFill>
                <a:effectLst/>
                <a:latin typeface="Calibri"/>
                <a:ea typeface="+mn-ea"/>
                <a:cs typeface="+mn-cs"/>
              </a:rPr>
              <a:t>Point</a:t>
            </a:r>
            <a:r>
              <a:rPr lang="en-US" sz="1200" kern="1200">
                <a:solidFill>
                  <a:schemeClr val="tx1"/>
                </a:solidFill>
                <a:effectLst/>
                <a:latin typeface="Calibri"/>
                <a:ea typeface="+mn-ea"/>
                <a:cs typeface="+mn-cs"/>
              </a:rPr>
              <a:t> field.</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a:p>
        </p:txBody>
      </p:sp>
    </p:spTree>
    <p:extLst>
      <p:ext uri="{BB962C8B-B14F-4D97-AF65-F5344CB8AC3E}">
        <p14:creationId xmlns:p14="http://schemas.microsoft.com/office/powerpoint/2010/main" val="177840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sz="1400" kern="1200" dirty="0">
                <a:solidFill>
                  <a:schemeClr val="tx1"/>
                </a:solidFill>
                <a:effectLst/>
                <a:latin typeface="Calibri"/>
                <a:ea typeface="+mn-ea"/>
                <a:cs typeface="+mn-cs"/>
              </a:rPr>
              <a:t>Hot Text items require students to select words or phrases in a section of text. The words and phrases appear shaded when students select them.  For example, a Hot Text item might provide a sentence and ask students to select all the verbs in it.</a:t>
            </a:r>
          </a:p>
          <a:p>
            <a:pPr marL="0" marR="0">
              <a:spcBef>
                <a:spcPts val="600"/>
              </a:spcBef>
              <a:spcAft>
                <a:spcPts val="1200"/>
              </a:spcAft>
            </a:pPr>
            <a:endParaRPr lang="en-US" sz="1400" kern="1200" dirty="0">
              <a:solidFill>
                <a:schemeClr val="tx1"/>
              </a:solidFill>
              <a:effectLst/>
              <a:latin typeface="Calibri"/>
              <a:ea typeface="+mn-ea"/>
              <a:cs typeface="+mn-cs"/>
            </a:endParaRPr>
          </a:p>
          <a:p>
            <a:pPr marL="0" marR="0">
              <a:spcBef>
                <a:spcPts val="600"/>
              </a:spcBef>
              <a:spcAft>
                <a:spcPts val="1200"/>
              </a:spcAft>
            </a:pPr>
            <a:r>
              <a:rPr lang="en-US" sz="1400" kern="1200" dirty="0">
                <a:solidFill>
                  <a:schemeClr val="tx1"/>
                </a:solidFill>
                <a:effectLst/>
                <a:latin typeface="Calibri"/>
                <a:ea typeface="+mn-ea"/>
                <a:cs typeface="+mn-cs"/>
              </a:rPr>
              <a:t>To fill out the template, do the following. In the </a:t>
            </a:r>
            <a:r>
              <a:rPr lang="en-US" sz="1400" i="1" kern="1200" dirty="0">
                <a:solidFill>
                  <a:schemeClr val="tx1"/>
                </a:solidFill>
                <a:effectLst/>
                <a:latin typeface="Calibri"/>
                <a:ea typeface="+mn-ea"/>
                <a:cs typeface="+mn-cs"/>
              </a:rPr>
              <a:t>Compose Item Prompt</a:t>
            </a:r>
            <a:r>
              <a:rPr lang="en-US" sz="1400" kern="1200" dirty="0">
                <a:solidFill>
                  <a:schemeClr val="tx1"/>
                </a:solidFill>
                <a:effectLst/>
                <a:latin typeface="Calibri"/>
                <a:ea typeface="+mn-ea"/>
                <a:cs typeface="+mn-cs"/>
              </a:rPr>
              <a:t> section, replace the sample text with the item’s question or directions. You can use the toolbar to format the text and insert media elements. The </a:t>
            </a:r>
            <a:r>
              <a:rPr lang="en-US" sz="1400" i="1" kern="1200" dirty="0">
                <a:solidFill>
                  <a:schemeClr val="tx1"/>
                </a:solidFill>
                <a:effectLst/>
                <a:latin typeface="Calibri"/>
                <a:ea typeface="+mn-ea"/>
                <a:cs typeface="+mn-cs"/>
              </a:rPr>
              <a:t>Create Hot Text Elements</a:t>
            </a:r>
            <a:r>
              <a:rPr lang="en-US" sz="1400" kern="1200" dirty="0">
                <a:solidFill>
                  <a:schemeClr val="tx1"/>
                </a:solidFill>
                <a:effectLst/>
                <a:latin typeface="Calibri"/>
                <a:ea typeface="+mn-ea"/>
                <a:cs typeface="+mn-cs"/>
              </a:rPr>
              <a:t> section displays sample text, including a selectable word. Delete this sample text and enter new text containing the words or phrases students will select.</a:t>
            </a:r>
          </a:p>
          <a:p>
            <a:pPr marL="0" marR="0">
              <a:spcBef>
                <a:spcPts val="600"/>
              </a:spcBef>
              <a:spcAft>
                <a:spcPts val="1200"/>
              </a:spcAft>
            </a:pPr>
            <a:endParaRPr lang="en-US" sz="1400" kern="1200" dirty="0">
              <a:solidFill>
                <a:schemeClr val="tx1"/>
              </a:solidFill>
              <a:effectLst/>
              <a:latin typeface="Calibri"/>
              <a:ea typeface="+mn-ea"/>
              <a:cs typeface="+mn-cs"/>
            </a:endParaRPr>
          </a:p>
          <a:p>
            <a:pPr marL="0" marR="0">
              <a:spcBef>
                <a:spcPts val="600"/>
              </a:spcBef>
              <a:spcAft>
                <a:spcPts val="1200"/>
              </a:spcAft>
            </a:pPr>
            <a:r>
              <a:rPr lang="en-US" sz="1400" kern="1200" dirty="0">
                <a:solidFill>
                  <a:schemeClr val="tx1"/>
                </a:solidFill>
                <a:effectLst/>
                <a:latin typeface="Calibri"/>
                <a:ea typeface="+mn-ea"/>
                <a:cs typeface="+mn-cs"/>
              </a:rPr>
              <a:t>To tag a word or phrase that will be selectable to students, do the following. First, click and drag the cursor across a word or phrase to highlight it. Next, click </a:t>
            </a:r>
            <a:r>
              <a:rPr lang="en-US" sz="1400" b="1" kern="1200" dirty="0">
                <a:solidFill>
                  <a:schemeClr val="tx1"/>
                </a:solidFill>
                <a:effectLst/>
                <a:latin typeface="Calibri"/>
                <a:ea typeface="+mn-ea"/>
                <a:cs typeface="+mn-cs"/>
              </a:rPr>
              <a:t>Set as Selectable</a:t>
            </a:r>
            <a:r>
              <a:rPr lang="en-US" sz="1400" kern="1200" dirty="0">
                <a:solidFill>
                  <a:schemeClr val="tx1"/>
                </a:solidFill>
                <a:effectLst/>
                <a:latin typeface="Calibri"/>
                <a:ea typeface="+mn-ea"/>
                <a:cs typeface="+mn-cs"/>
              </a:rPr>
              <a:t> below the text box. A border appears around the selected word. If you need to </a:t>
            </a:r>
            <a:r>
              <a:rPr lang="en-US" sz="1400" kern="1200" dirty="0" err="1">
                <a:solidFill>
                  <a:schemeClr val="tx1"/>
                </a:solidFill>
                <a:effectLst/>
                <a:latin typeface="Calibri"/>
                <a:ea typeface="+mn-ea"/>
                <a:cs typeface="+mn-cs"/>
              </a:rPr>
              <a:t>untag</a:t>
            </a:r>
            <a:r>
              <a:rPr lang="en-US" sz="1400" kern="1200" dirty="0">
                <a:solidFill>
                  <a:schemeClr val="tx1"/>
                </a:solidFill>
                <a:effectLst/>
                <a:latin typeface="Calibri"/>
                <a:ea typeface="+mn-ea"/>
                <a:cs typeface="+mn-cs"/>
              </a:rPr>
              <a:t> a word you marked as selectable, click that word and then click </a:t>
            </a:r>
            <a:r>
              <a:rPr lang="en-US" sz="1400" b="1" kern="1200" dirty="0">
                <a:solidFill>
                  <a:schemeClr val="tx1"/>
                </a:solidFill>
                <a:effectLst/>
                <a:latin typeface="Calibri"/>
                <a:ea typeface="+mn-ea"/>
                <a:cs typeface="+mn-cs"/>
              </a:rPr>
              <a:t>Clear Selectable</a:t>
            </a:r>
            <a:r>
              <a:rPr lang="en-US" sz="1400" kern="1200" dirty="0">
                <a:solidFill>
                  <a:schemeClr val="tx1"/>
                </a:solidFill>
                <a:effectLst/>
                <a:latin typeface="Calibri"/>
                <a:ea typeface="+mn-ea"/>
                <a:cs typeface="+mn-cs"/>
              </a:rPr>
              <a:t>.</a:t>
            </a:r>
          </a:p>
          <a:p>
            <a:pPr marL="0" marR="0">
              <a:spcBef>
                <a:spcPts val="600"/>
              </a:spcBef>
              <a:spcAft>
                <a:spcPts val="1200"/>
              </a:spcAft>
            </a:pPr>
            <a:endParaRPr lang="en-US" sz="1400" kern="1200" dirty="0">
              <a:solidFill>
                <a:schemeClr val="tx1"/>
              </a:solidFill>
              <a:effectLst/>
              <a:latin typeface="Calibri"/>
              <a:ea typeface="+mn-ea"/>
              <a:cs typeface="+mn-cs"/>
            </a:endParaRPr>
          </a:p>
          <a:p>
            <a:pPr marL="0" marR="0">
              <a:spcBef>
                <a:spcPts val="600"/>
              </a:spcBef>
              <a:spcAft>
                <a:spcPts val="1200"/>
              </a:spcAft>
            </a:pPr>
            <a:r>
              <a:rPr lang="en-US" sz="1400" kern="1200" dirty="0">
                <a:solidFill>
                  <a:schemeClr val="tx1"/>
                </a:solidFill>
                <a:effectLst/>
                <a:latin typeface="Calibri"/>
                <a:ea typeface="+mn-ea"/>
                <a:cs typeface="+mn-cs"/>
              </a:rPr>
              <a:t>In the </a:t>
            </a:r>
            <a:r>
              <a:rPr lang="en-US" sz="1400" i="1" kern="1200" dirty="0">
                <a:solidFill>
                  <a:schemeClr val="tx1"/>
                </a:solidFill>
                <a:effectLst/>
                <a:latin typeface="Calibri"/>
                <a:ea typeface="+mn-ea"/>
                <a:cs typeface="+mn-cs"/>
              </a:rPr>
              <a:t>Construct Answer Keys</a:t>
            </a:r>
            <a:r>
              <a:rPr lang="en-US" sz="1400" kern="1200" dirty="0">
                <a:solidFill>
                  <a:schemeClr val="tx1"/>
                </a:solidFill>
                <a:effectLst/>
                <a:latin typeface="Calibri"/>
                <a:ea typeface="+mn-ea"/>
                <a:cs typeface="+mn-cs"/>
              </a:rPr>
              <a:t> section, enter the highest possible score in the </a:t>
            </a:r>
            <a:r>
              <a:rPr lang="en-US" sz="1400" i="1" kern="1200" dirty="0">
                <a:solidFill>
                  <a:schemeClr val="tx1"/>
                </a:solidFill>
                <a:effectLst/>
                <a:latin typeface="Calibri"/>
                <a:ea typeface="+mn-ea"/>
                <a:cs typeface="+mn-cs"/>
              </a:rPr>
              <a:t>Maximum Score</a:t>
            </a:r>
            <a:r>
              <a:rPr lang="en-US" sz="1400" kern="1200" dirty="0">
                <a:solidFill>
                  <a:schemeClr val="tx1"/>
                </a:solidFill>
                <a:effectLst/>
                <a:latin typeface="Calibri"/>
                <a:ea typeface="+mn-ea"/>
                <a:cs typeface="+mn-cs"/>
              </a:rPr>
              <a:t> field. To create answer keys for the item, do the following. In the </a:t>
            </a:r>
            <a:r>
              <a:rPr lang="en-US" sz="1400" i="1" kern="1200" dirty="0">
                <a:solidFill>
                  <a:schemeClr val="tx1"/>
                </a:solidFill>
                <a:effectLst/>
                <a:latin typeface="Calibri"/>
                <a:ea typeface="+mn-ea"/>
                <a:cs typeface="+mn-cs"/>
              </a:rPr>
              <a:t>Point</a:t>
            </a:r>
            <a:r>
              <a:rPr lang="en-US" sz="1400" kern="1200" dirty="0">
                <a:solidFill>
                  <a:schemeClr val="tx1"/>
                </a:solidFill>
                <a:effectLst/>
                <a:latin typeface="Calibri"/>
                <a:ea typeface="+mn-ea"/>
                <a:cs typeface="+mn-cs"/>
              </a:rPr>
              <a:t> field, enter the score for a correct or partially correct response. Then, in the provided response area, click the words or phrases that students would need to select in order to earn the score you entered in the </a:t>
            </a:r>
            <a:r>
              <a:rPr lang="en-US" sz="1400" i="1" kern="1200" dirty="0">
                <a:solidFill>
                  <a:schemeClr val="tx1"/>
                </a:solidFill>
                <a:effectLst/>
                <a:latin typeface="Calibri"/>
                <a:ea typeface="+mn-ea"/>
                <a:cs typeface="+mn-cs"/>
              </a:rPr>
              <a:t>Point</a:t>
            </a:r>
            <a:r>
              <a:rPr lang="en-US" sz="1400" kern="1200" dirty="0">
                <a:solidFill>
                  <a:schemeClr val="tx1"/>
                </a:solidFill>
                <a:effectLst/>
                <a:latin typeface="Calibri"/>
                <a:ea typeface="+mn-ea"/>
                <a:cs typeface="+mn-cs"/>
              </a:rPr>
              <a:t> field.</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1873721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a:ln>
                  <a:noFill/>
                </a:ln>
                <a:solidFill>
                  <a:srgbClr val="595959"/>
                </a:solidFill>
                <a:effectLst/>
                <a:uLnTx/>
                <a:uFillTx/>
                <a:latin typeface="+mj-lt"/>
                <a:cs typeface="Calibri"/>
              </a:rPr>
              <a:t>Slide Title Placeholder. </a:t>
            </a:r>
            <a:br>
              <a:rPr kumimoji="0" lang="en-US" sz="2400" b="0" i="0" u="none" strike="noStrike" kern="1200" cap="none" spc="0" normalizeH="0" baseline="0" noProof="0">
                <a:ln>
                  <a:noFill/>
                </a:ln>
                <a:solidFill>
                  <a:srgbClr val="595959"/>
                </a:solidFill>
                <a:effectLst/>
                <a:uLnTx/>
                <a:uFillTx/>
                <a:latin typeface="+mj-lt"/>
                <a:cs typeface="Calibri"/>
              </a:rPr>
            </a:br>
            <a:r>
              <a:rPr kumimoji="0" lang="en-US" sz="24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a:t>PRESENTER’S JOB TITLE</a:t>
            </a:r>
          </a:p>
          <a:p>
            <a:r>
              <a:rPr lang="en-US"/>
              <a:t>202.403.####</a:t>
            </a:r>
          </a:p>
          <a:p>
            <a:r>
              <a:rPr lang="en-US" err="1"/>
              <a:t>email.address@cambiumassessment.com</a:t>
            </a:r>
            <a:endParaRPr lang="en-US"/>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242920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a:t>Bullet 1, bullet character 149. Standard screen content and all bullet text is Franklin Gothic Book 22 pts., Text 1 color (RGB 83/86/90).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3"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33.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mailto:hsaphelpdesk@cambiumassessmen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cap="none"/>
              <a:t>How to Write an Item in Checkpoint</a:t>
            </a:r>
          </a:p>
        </p:txBody>
      </p:sp>
      <p:sp>
        <p:nvSpPr>
          <p:cNvPr id="3" name="Subtitle 2"/>
          <p:cNvSpPr>
            <a:spLocks noGrp="1"/>
          </p:cNvSpPr>
          <p:nvPr>
            <p:ph type="subTitle" idx="1"/>
          </p:nvPr>
        </p:nvSpPr>
        <p:spPr>
          <a:xfrm>
            <a:off x="2589492" y="3670037"/>
            <a:ext cx="8540496" cy="731519"/>
          </a:xfrm>
        </p:spPr>
        <p:txBody>
          <a:bodyPr>
            <a:normAutofit/>
          </a:bodyPr>
          <a:lstStyle/>
          <a:p>
            <a:pPr algn="l"/>
            <a:r>
              <a:rPr lang="en-US" sz="2000" cap="none"/>
              <a:t>Checkpoint System Training Module</a:t>
            </a:r>
          </a:p>
          <a:p>
            <a:pPr algn="l"/>
            <a:r>
              <a:rPr lang="en-US" sz="2000" cap="none"/>
              <a:t>2020–2021 </a:t>
            </a:r>
          </a:p>
        </p:txBody>
      </p:sp>
      <p:sp>
        <p:nvSpPr>
          <p:cNvPr id="5" name="Rectangle 4">
            <a:extLst>
              <a:ext uri="{FF2B5EF4-FFF2-40B4-BE49-F238E27FC236}">
                <a16:creationId xmlns:a16="http://schemas.microsoft.com/office/drawing/2014/main" id="{D5148FDF-7F93-4AD8-B82D-57B451598EA5}"/>
              </a:ext>
            </a:extLst>
          </p:cNvPr>
          <p:cNvSpPr/>
          <p:nvPr/>
        </p:nvSpPr>
        <p:spPr>
          <a:xfrm>
            <a:off x="9276250" y="6461326"/>
            <a:ext cx="2986715" cy="215444"/>
          </a:xfrm>
          <a:prstGeom prst="rect">
            <a:avLst/>
          </a:prstGeom>
        </p:spPr>
        <p:txBody>
          <a:bodyPr wrap="none">
            <a:spAutoFit/>
          </a:bodyPr>
          <a:lstStyle/>
          <a:p>
            <a:r>
              <a:rPr lang="en-US" sz="800">
                <a:solidFill>
                  <a:schemeClr val="bg1"/>
                </a:solidFill>
              </a:rPr>
              <a:t>Copyright © 2020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10</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Hot Spot Items</a:t>
            </a:r>
          </a:p>
        </p:txBody>
      </p:sp>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22622" y="893827"/>
            <a:ext cx="3264178" cy="2414333"/>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F399111-D335-44A1-AB79-7777AA9706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02382" y="3671516"/>
            <a:ext cx="3093024" cy="226060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5"/>
          <a:stretch>
            <a:fillRect/>
          </a:stretch>
        </p:blipFill>
        <p:spPr>
          <a:xfrm>
            <a:off x="299230" y="908200"/>
            <a:ext cx="4893675" cy="1660550"/>
          </a:xfrm>
          <a:prstGeom prst="rect">
            <a:avLst/>
          </a:prstGeom>
          <a:ln>
            <a:noFill/>
          </a:ln>
          <a:effectLst>
            <a:outerShdw blurRad="190500" algn="tl" rotWithShape="0">
              <a:srgbClr val="000000">
                <a:alpha val="70000"/>
              </a:srgbClr>
            </a:outerShdw>
          </a:effectLst>
        </p:spPr>
      </p:pic>
      <p:sp>
        <p:nvSpPr>
          <p:cNvPr id="4" name="Arrow: Right 3"/>
          <p:cNvSpPr/>
          <p:nvPr/>
        </p:nvSpPr>
        <p:spPr>
          <a:xfrm rot="19338652">
            <a:off x="3886251" y="3209347"/>
            <a:ext cx="1384300" cy="508000"/>
          </a:xfrm>
          <a:prstGeom prst="rightArrow">
            <a:avLst/>
          </a:prstGeom>
          <a:solidFill>
            <a:schemeClr val="accent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9" name="Picture 8"/>
          <p:cNvPicPr>
            <a:picLocks noChangeAspect="1"/>
          </p:cNvPicPr>
          <p:nvPr/>
        </p:nvPicPr>
        <p:blipFill>
          <a:blip r:embed="rId6"/>
          <a:stretch>
            <a:fillRect/>
          </a:stretch>
        </p:blipFill>
        <p:spPr>
          <a:xfrm>
            <a:off x="3875385" y="4397885"/>
            <a:ext cx="4100493" cy="1615838"/>
          </a:xfrm>
          <a:prstGeom prst="rect">
            <a:avLst/>
          </a:prstGeom>
        </p:spPr>
      </p:pic>
      <p:sp>
        <p:nvSpPr>
          <p:cNvPr id="10" name="Arrow: Right 9"/>
          <p:cNvSpPr/>
          <p:nvPr/>
        </p:nvSpPr>
        <p:spPr>
          <a:xfrm rot="5400000">
            <a:off x="6127413" y="3612226"/>
            <a:ext cx="805920" cy="508162"/>
          </a:xfrm>
          <a:prstGeom prst="rightArrow">
            <a:avLst/>
          </a:prstGeom>
          <a:solidFill>
            <a:schemeClr val="accent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1" name="Oval 10"/>
          <p:cNvSpPr/>
          <p:nvPr/>
        </p:nvSpPr>
        <p:spPr>
          <a:xfrm>
            <a:off x="3732405" y="4917609"/>
            <a:ext cx="1460500" cy="6284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Oval 11"/>
          <p:cNvSpPr/>
          <p:nvPr/>
        </p:nvSpPr>
        <p:spPr>
          <a:xfrm>
            <a:off x="7032618" y="2839182"/>
            <a:ext cx="656943" cy="4521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8" name="Picture 7"/>
          <p:cNvPicPr>
            <a:picLocks noChangeAspect="1"/>
          </p:cNvPicPr>
          <p:nvPr/>
        </p:nvPicPr>
        <p:blipFill>
          <a:blip r:embed="rId7"/>
          <a:stretch>
            <a:fillRect/>
          </a:stretch>
        </p:blipFill>
        <p:spPr>
          <a:xfrm>
            <a:off x="287763" y="2776412"/>
            <a:ext cx="3272335" cy="1835906"/>
          </a:xfrm>
          <a:prstGeom prst="rect">
            <a:avLst/>
          </a:prstGeom>
          <a:ln>
            <a:noFill/>
          </a:ln>
          <a:effectLst>
            <a:outerShdw blurRad="190500" algn="tl" rotWithShape="0">
              <a:srgbClr val="000000">
                <a:alpha val="70000"/>
              </a:srgbClr>
            </a:outerShdw>
          </a:effectLst>
        </p:spPr>
      </p:pic>
      <p:sp>
        <p:nvSpPr>
          <p:cNvPr id="13" name="Arrow: Right 12"/>
          <p:cNvSpPr/>
          <p:nvPr/>
        </p:nvSpPr>
        <p:spPr>
          <a:xfrm>
            <a:off x="8064966" y="5003800"/>
            <a:ext cx="639925" cy="456085"/>
          </a:xfrm>
          <a:prstGeom prst="rightArrow">
            <a:avLst/>
          </a:prstGeom>
          <a:solidFill>
            <a:schemeClr val="accent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Oval 13"/>
          <p:cNvSpPr/>
          <p:nvPr/>
        </p:nvSpPr>
        <p:spPr>
          <a:xfrm>
            <a:off x="299230" y="3021980"/>
            <a:ext cx="1128126" cy="4413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04052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5"/>
          </p:nvPr>
        </p:nvPicPr>
        <p:blipFill>
          <a:blip r:embed="rId3"/>
          <a:stretch>
            <a:fillRect/>
          </a:stretch>
        </p:blipFill>
        <p:spPr>
          <a:xfrm>
            <a:off x="2799757" y="1089255"/>
            <a:ext cx="6622474" cy="4592226"/>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7"/>
          </p:nvPr>
        </p:nvSpPr>
        <p:spPr/>
        <p:txBody>
          <a:bodyPr/>
          <a:lstStyle/>
          <a:p>
            <a:fld id="{58AE716E-68DD-2249-A7FA-8AEF0B14DF81}" type="slidenum">
              <a:rPr lang="en-US" smtClean="0"/>
              <a:pPr/>
              <a:t>11</a:t>
            </a:fld>
            <a:endParaRPr lang="en-US"/>
          </a:p>
        </p:txBody>
      </p:sp>
      <p:sp>
        <p:nvSpPr>
          <p:cNvPr id="5" name="Title 4"/>
          <p:cNvSpPr>
            <a:spLocks noGrp="1"/>
          </p:cNvSpPr>
          <p:nvPr>
            <p:ph type="title"/>
          </p:nvPr>
        </p:nvSpPr>
        <p:spPr/>
        <p:txBody>
          <a:bodyPr/>
          <a:lstStyle/>
          <a:p>
            <a:r>
              <a:rPr lang="en-US" dirty="0"/>
              <a:t>Hot Spot Items</a:t>
            </a:r>
          </a:p>
        </p:txBody>
      </p:sp>
      <p:sp>
        <p:nvSpPr>
          <p:cNvPr id="7" name="Oval 6"/>
          <p:cNvSpPr/>
          <p:nvPr/>
        </p:nvSpPr>
        <p:spPr>
          <a:xfrm>
            <a:off x="2879678" y="1473958"/>
            <a:ext cx="1542197" cy="3138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Oval 7"/>
          <p:cNvSpPr/>
          <p:nvPr/>
        </p:nvSpPr>
        <p:spPr>
          <a:xfrm>
            <a:off x="3002507" y="2920621"/>
            <a:ext cx="1419368" cy="4647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917437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12</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Edit Task Inline Choice Items</a:t>
            </a:r>
          </a:p>
        </p:txBody>
      </p:sp>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26498" y="2094258"/>
            <a:ext cx="5969261" cy="3780047"/>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stretch>
            <a:fillRect/>
          </a:stretch>
        </p:blipFill>
        <p:spPr>
          <a:xfrm>
            <a:off x="204716" y="864896"/>
            <a:ext cx="5400815" cy="22331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071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13</a:t>
            </a:fld>
            <a:endParaRPr lang="en-US"/>
          </a:p>
        </p:txBody>
      </p:sp>
      <p:sp>
        <p:nvSpPr>
          <p:cNvPr id="5" name="Title 4"/>
          <p:cNvSpPr>
            <a:spLocks noGrp="1"/>
          </p:cNvSpPr>
          <p:nvPr>
            <p:ph type="title"/>
          </p:nvPr>
        </p:nvSpPr>
        <p:spPr/>
        <p:txBody>
          <a:bodyPr/>
          <a:lstStyle/>
          <a:p>
            <a:r>
              <a:rPr lang="en-US" dirty="0"/>
              <a:t>Edit Task Inline Choice Items</a:t>
            </a:r>
          </a:p>
        </p:txBody>
      </p:sp>
      <p:pic>
        <p:nvPicPr>
          <p:cNvPr id="6" name="Picture 5"/>
          <p:cNvPicPr>
            <a:picLocks noChangeAspect="1"/>
          </p:cNvPicPr>
          <p:nvPr/>
        </p:nvPicPr>
        <p:blipFill>
          <a:blip r:embed="rId3"/>
          <a:stretch>
            <a:fillRect/>
          </a:stretch>
        </p:blipFill>
        <p:spPr>
          <a:xfrm>
            <a:off x="3781680" y="1725943"/>
            <a:ext cx="7797962" cy="2811938"/>
          </a:xfrm>
          <a:prstGeom prst="rect">
            <a:avLst/>
          </a:prstGeom>
          <a:ln>
            <a:noFill/>
          </a:ln>
          <a:effectLst>
            <a:outerShdw blurRad="190500" algn="tl" rotWithShape="0">
              <a:srgbClr val="000000">
                <a:alpha val="70000"/>
              </a:srgbClr>
            </a:outerShdw>
          </a:effectLst>
        </p:spPr>
      </p:pic>
      <p:sp>
        <p:nvSpPr>
          <p:cNvPr id="7" name="Oval 6"/>
          <p:cNvSpPr/>
          <p:nvPr/>
        </p:nvSpPr>
        <p:spPr>
          <a:xfrm>
            <a:off x="10362330" y="3872802"/>
            <a:ext cx="1351128" cy="5049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Speech Bubble: Rectangle 1"/>
          <p:cNvSpPr/>
          <p:nvPr/>
        </p:nvSpPr>
        <p:spPr>
          <a:xfrm>
            <a:off x="524107" y="1416204"/>
            <a:ext cx="2219093" cy="1815882"/>
          </a:xfrm>
          <a:prstGeom prst="wedgeRectCallout">
            <a:avLst>
              <a:gd name="adj1" fmla="val 98175"/>
              <a:gd name="adj2" fmla="val 77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extBox 3"/>
          <p:cNvSpPr txBox="1"/>
          <p:nvPr/>
        </p:nvSpPr>
        <p:spPr>
          <a:xfrm>
            <a:off x="524106" y="1416204"/>
            <a:ext cx="2107581" cy="1815882"/>
          </a:xfrm>
          <a:prstGeom prst="rect">
            <a:avLst/>
          </a:prstGeom>
          <a:noFill/>
        </p:spPr>
        <p:txBody>
          <a:bodyPr wrap="square" rtlCol="0">
            <a:spAutoFit/>
          </a:bodyPr>
          <a:lstStyle/>
          <a:p>
            <a:r>
              <a:rPr lang="en-US" sz="1600" dirty="0"/>
              <a:t>The maximum score is automatically set based on the number of editable elements you created. You cannot customize this score.</a:t>
            </a:r>
          </a:p>
        </p:txBody>
      </p:sp>
    </p:spTree>
    <p:extLst>
      <p:ext uri="{BB962C8B-B14F-4D97-AF65-F5344CB8AC3E}">
        <p14:creationId xmlns:p14="http://schemas.microsoft.com/office/powerpoint/2010/main" val="2845600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14</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Edit Task Items</a:t>
            </a:r>
          </a:p>
        </p:txBody>
      </p:sp>
      <p:pic>
        <p:nvPicPr>
          <p:cNvPr id="2" name="Picture 1"/>
          <p:cNvPicPr>
            <a:picLocks noChangeAspect="1"/>
          </p:cNvPicPr>
          <p:nvPr/>
        </p:nvPicPr>
        <p:blipFill>
          <a:blip r:embed="rId3"/>
          <a:stretch>
            <a:fillRect/>
          </a:stretch>
        </p:blipFill>
        <p:spPr>
          <a:xfrm>
            <a:off x="426230" y="1022029"/>
            <a:ext cx="5821204" cy="240697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2894" y="2225514"/>
            <a:ext cx="5745277" cy="3645481"/>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0930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5"/>
          </p:nvPr>
        </p:nvPicPr>
        <p:blipFill>
          <a:blip r:embed="rId3"/>
          <a:stretch>
            <a:fillRect/>
          </a:stretch>
        </p:blipFill>
        <p:spPr>
          <a:xfrm>
            <a:off x="2145840" y="1122955"/>
            <a:ext cx="7627148" cy="4281558"/>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7"/>
          </p:nvPr>
        </p:nvSpPr>
        <p:spPr/>
        <p:txBody>
          <a:bodyPr/>
          <a:lstStyle/>
          <a:p>
            <a:fld id="{58AE716E-68DD-2249-A7FA-8AEF0B14DF81}" type="slidenum">
              <a:rPr lang="en-US" smtClean="0"/>
              <a:pPr/>
              <a:t>15</a:t>
            </a:fld>
            <a:endParaRPr lang="en-US"/>
          </a:p>
        </p:txBody>
      </p:sp>
      <p:sp>
        <p:nvSpPr>
          <p:cNvPr id="5" name="Title 4"/>
          <p:cNvSpPr>
            <a:spLocks noGrp="1"/>
          </p:cNvSpPr>
          <p:nvPr>
            <p:ph type="title"/>
          </p:nvPr>
        </p:nvSpPr>
        <p:spPr/>
        <p:txBody>
          <a:bodyPr/>
          <a:lstStyle/>
          <a:p>
            <a:r>
              <a:rPr lang="en-US" dirty="0"/>
              <a:t>Edit Task Items</a:t>
            </a:r>
          </a:p>
        </p:txBody>
      </p:sp>
      <p:sp>
        <p:nvSpPr>
          <p:cNvPr id="7" name="Oval 6"/>
          <p:cNvSpPr/>
          <p:nvPr/>
        </p:nvSpPr>
        <p:spPr>
          <a:xfrm>
            <a:off x="2265528" y="1528549"/>
            <a:ext cx="2088108" cy="5868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Oval 7"/>
          <p:cNvSpPr/>
          <p:nvPr/>
        </p:nvSpPr>
        <p:spPr>
          <a:xfrm>
            <a:off x="2770496" y="3289110"/>
            <a:ext cx="1023582" cy="3411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Oval 8"/>
          <p:cNvSpPr/>
          <p:nvPr/>
        </p:nvSpPr>
        <p:spPr>
          <a:xfrm>
            <a:off x="2770496" y="4640239"/>
            <a:ext cx="846161" cy="3548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530206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16</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Simple Text Entry Items</a:t>
            </a:r>
          </a:p>
        </p:txBody>
      </p:sp>
      <p:pic>
        <p:nvPicPr>
          <p:cNvPr id="2" name="Picture 1"/>
          <p:cNvPicPr>
            <a:picLocks noChangeAspect="1"/>
          </p:cNvPicPr>
          <p:nvPr/>
        </p:nvPicPr>
        <p:blipFill>
          <a:blip r:embed="rId3"/>
          <a:stretch>
            <a:fillRect/>
          </a:stretch>
        </p:blipFill>
        <p:spPr>
          <a:xfrm>
            <a:off x="426230" y="1050363"/>
            <a:ext cx="5405855" cy="223523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77467" y="2804808"/>
            <a:ext cx="7567132" cy="2950182"/>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4417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5820937" y="822003"/>
            <a:ext cx="6039133" cy="5384380"/>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7"/>
          </p:nvPr>
        </p:nvSpPr>
        <p:spPr/>
        <p:txBody>
          <a:bodyPr/>
          <a:lstStyle/>
          <a:p>
            <a:fld id="{58AE716E-68DD-2249-A7FA-8AEF0B14DF81}" type="slidenum">
              <a:rPr lang="en-US" smtClean="0"/>
              <a:pPr/>
              <a:t>17</a:t>
            </a:fld>
            <a:endParaRPr lang="en-US"/>
          </a:p>
        </p:txBody>
      </p:sp>
      <p:sp>
        <p:nvSpPr>
          <p:cNvPr id="5" name="Title 4"/>
          <p:cNvSpPr>
            <a:spLocks noGrp="1"/>
          </p:cNvSpPr>
          <p:nvPr>
            <p:ph type="title"/>
          </p:nvPr>
        </p:nvSpPr>
        <p:spPr/>
        <p:txBody>
          <a:bodyPr/>
          <a:lstStyle/>
          <a:p>
            <a:r>
              <a:rPr lang="en-US" dirty="0"/>
              <a:t>Simple Text Entry Items</a:t>
            </a:r>
          </a:p>
        </p:txBody>
      </p:sp>
      <p:sp>
        <p:nvSpPr>
          <p:cNvPr id="7" name="Oval 6"/>
          <p:cNvSpPr/>
          <p:nvPr/>
        </p:nvSpPr>
        <p:spPr>
          <a:xfrm>
            <a:off x="5687123" y="1052321"/>
            <a:ext cx="1193180" cy="2563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8" name="Picture 7"/>
          <p:cNvPicPr>
            <a:picLocks noChangeAspect="1"/>
          </p:cNvPicPr>
          <p:nvPr/>
        </p:nvPicPr>
        <p:blipFill>
          <a:blip r:embed="rId4"/>
          <a:stretch>
            <a:fillRect/>
          </a:stretch>
        </p:blipFill>
        <p:spPr>
          <a:xfrm>
            <a:off x="1010941" y="4903769"/>
            <a:ext cx="2847687" cy="865697"/>
          </a:xfrm>
          <a:prstGeom prst="rect">
            <a:avLst/>
          </a:prstGeom>
          <a:ln>
            <a:noFill/>
          </a:ln>
          <a:effectLst>
            <a:outerShdw blurRad="190500" algn="tl" rotWithShape="0">
              <a:srgbClr val="000000">
                <a:alpha val="70000"/>
              </a:srgbClr>
            </a:outerShdw>
          </a:effectLst>
        </p:spPr>
      </p:pic>
      <p:sp>
        <p:nvSpPr>
          <p:cNvPr id="11" name="Rectangle 10"/>
          <p:cNvSpPr/>
          <p:nvPr/>
        </p:nvSpPr>
        <p:spPr>
          <a:xfrm>
            <a:off x="5988203" y="1912223"/>
            <a:ext cx="2118731" cy="3010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Speech Bubble: Rectangle 15"/>
          <p:cNvSpPr/>
          <p:nvPr/>
        </p:nvSpPr>
        <p:spPr>
          <a:xfrm>
            <a:off x="3094241" y="1170961"/>
            <a:ext cx="2453268" cy="1483113"/>
          </a:xfrm>
          <a:prstGeom prst="wedgeRectCallout">
            <a:avLst>
              <a:gd name="adj1" fmla="val 56894"/>
              <a:gd name="adj2" fmla="val 23402"/>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TextBox 17"/>
          <p:cNvSpPr txBox="1"/>
          <p:nvPr/>
        </p:nvSpPr>
        <p:spPr>
          <a:xfrm>
            <a:off x="3094241" y="1248353"/>
            <a:ext cx="2453268" cy="1323439"/>
          </a:xfrm>
          <a:prstGeom prst="rect">
            <a:avLst/>
          </a:prstGeom>
          <a:noFill/>
        </p:spPr>
        <p:txBody>
          <a:bodyPr wrap="square" rtlCol="0">
            <a:spAutoFit/>
          </a:bodyPr>
          <a:lstStyle/>
          <a:p>
            <a:r>
              <a:rPr lang="en-US" sz="1600" dirty="0">
                <a:solidFill>
                  <a:schemeClr val="tx2"/>
                </a:solidFill>
                <a:latin typeface="Calibri"/>
              </a:rPr>
              <a:t>The template automatically creates a </a:t>
            </a:r>
            <a:r>
              <a:rPr lang="en-US" sz="1600" b="1" dirty="0">
                <a:solidFill>
                  <a:schemeClr val="tx2"/>
                </a:solidFill>
                <a:latin typeface="Calibri"/>
              </a:rPr>
              <a:t>rubric tab </a:t>
            </a:r>
            <a:r>
              <a:rPr lang="en-US" sz="1600" dirty="0">
                <a:solidFill>
                  <a:schemeClr val="tx2"/>
                </a:solidFill>
                <a:latin typeface="Calibri"/>
              </a:rPr>
              <a:t>for each possible score a student could earn based on the maximum score. </a:t>
            </a:r>
            <a:endParaRPr lang="en-US" sz="1600" dirty="0">
              <a:solidFill>
                <a:schemeClr val="tx2"/>
              </a:solidFill>
            </a:endParaRPr>
          </a:p>
        </p:txBody>
      </p:sp>
      <p:sp>
        <p:nvSpPr>
          <p:cNvPr id="19" name="TextBox 18"/>
          <p:cNvSpPr txBox="1"/>
          <p:nvPr/>
        </p:nvSpPr>
        <p:spPr>
          <a:xfrm>
            <a:off x="611369" y="2952951"/>
            <a:ext cx="2044185" cy="1569660"/>
          </a:xfrm>
          <a:prstGeom prst="rect">
            <a:avLst/>
          </a:prstGeom>
          <a:noFill/>
        </p:spPr>
        <p:txBody>
          <a:bodyPr wrap="square" rtlCol="0">
            <a:spAutoFit/>
          </a:bodyPr>
          <a:lstStyle/>
          <a:p>
            <a:r>
              <a:rPr lang="en-US" sz="1600" dirty="0">
                <a:solidFill>
                  <a:schemeClr val="tx2"/>
                </a:solidFill>
                <a:latin typeface="Calibri"/>
              </a:rPr>
              <a:t>If multiple scoring criteria should be used to evaluate the student’s response, you can click </a:t>
            </a:r>
            <a:r>
              <a:rPr lang="en-US" sz="1600" b="1" dirty="0">
                <a:solidFill>
                  <a:schemeClr val="tx2"/>
                </a:solidFill>
                <a:latin typeface="Calibri"/>
              </a:rPr>
              <a:t>Add More.</a:t>
            </a:r>
            <a:endParaRPr lang="en-US" sz="1600" dirty="0">
              <a:solidFill>
                <a:schemeClr val="tx2"/>
              </a:solidFill>
            </a:endParaRPr>
          </a:p>
        </p:txBody>
      </p:sp>
      <p:sp>
        <p:nvSpPr>
          <p:cNvPr id="20" name="Speech Bubble: Rectangle 19"/>
          <p:cNvSpPr/>
          <p:nvPr/>
        </p:nvSpPr>
        <p:spPr>
          <a:xfrm>
            <a:off x="611369" y="2921761"/>
            <a:ext cx="2044185" cy="1638335"/>
          </a:xfrm>
          <a:prstGeom prst="wedgeRectCallout">
            <a:avLst>
              <a:gd name="adj1" fmla="val 27172"/>
              <a:gd name="adj2" fmla="val 6386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22" name="Picture 21"/>
          <p:cNvPicPr>
            <a:picLocks noChangeAspect="1"/>
          </p:cNvPicPr>
          <p:nvPr/>
        </p:nvPicPr>
        <p:blipFill>
          <a:blip r:embed="rId5"/>
          <a:stretch>
            <a:fillRect/>
          </a:stretch>
        </p:blipFill>
        <p:spPr>
          <a:xfrm>
            <a:off x="11164447" y="1495496"/>
            <a:ext cx="695623" cy="177187"/>
          </a:xfrm>
          <a:prstGeom prst="rect">
            <a:avLst/>
          </a:prstGeom>
        </p:spPr>
      </p:pic>
      <p:pic>
        <p:nvPicPr>
          <p:cNvPr id="23" name="Picture 22"/>
          <p:cNvPicPr>
            <a:picLocks noChangeAspect="1"/>
          </p:cNvPicPr>
          <p:nvPr/>
        </p:nvPicPr>
        <p:blipFill>
          <a:blip r:embed="rId6"/>
          <a:stretch>
            <a:fillRect/>
          </a:stretch>
        </p:blipFill>
        <p:spPr>
          <a:xfrm>
            <a:off x="11301241" y="4190763"/>
            <a:ext cx="558829" cy="171459"/>
          </a:xfrm>
          <a:prstGeom prst="rect">
            <a:avLst/>
          </a:prstGeom>
        </p:spPr>
      </p:pic>
    </p:spTree>
    <p:extLst>
      <p:ext uri="{BB962C8B-B14F-4D97-AF65-F5344CB8AC3E}">
        <p14:creationId xmlns:p14="http://schemas.microsoft.com/office/powerpoint/2010/main" val="344121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18</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Embedded Text Entry Items</a:t>
            </a:r>
          </a:p>
        </p:txBody>
      </p:sp>
      <p:pic>
        <p:nvPicPr>
          <p:cNvPr id="2" name="Picture 1"/>
          <p:cNvPicPr>
            <a:picLocks noChangeAspect="1"/>
          </p:cNvPicPr>
          <p:nvPr/>
        </p:nvPicPr>
        <p:blipFill>
          <a:blip r:embed="rId3"/>
          <a:stretch>
            <a:fillRect/>
          </a:stretch>
        </p:blipFill>
        <p:spPr>
          <a:xfrm>
            <a:off x="167150" y="839207"/>
            <a:ext cx="5190852" cy="214633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89646" y="883257"/>
            <a:ext cx="6323112" cy="3328686"/>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9482353" y="4515613"/>
            <a:ext cx="2313406" cy="1629516"/>
          </a:xfrm>
          <a:prstGeom prst="rect">
            <a:avLst/>
          </a:prstGeom>
          <a:ln>
            <a:noFill/>
          </a:ln>
          <a:effectLst>
            <a:outerShdw blurRad="190500" algn="tl" rotWithShape="0">
              <a:srgbClr val="000000">
                <a:alpha val="70000"/>
              </a:srgbClr>
            </a:outerShdw>
          </a:effectLst>
        </p:spPr>
      </p:pic>
      <p:sp>
        <p:nvSpPr>
          <p:cNvPr id="7" name="Arrow: Down 6"/>
          <p:cNvSpPr/>
          <p:nvPr/>
        </p:nvSpPr>
        <p:spPr>
          <a:xfrm rot="18697769">
            <a:off x="8408550" y="4133932"/>
            <a:ext cx="306758" cy="1299992"/>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176" y="3586789"/>
            <a:ext cx="4548127" cy="2394278"/>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4741249" y="4734350"/>
            <a:ext cx="981089" cy="245272"/>
          </a:xfrm>
          <a:prstGeom prst="rect">
            <a:avLst/>
          </a:prstGeom>
        </p:spPr>
      </p:pic>
      <p:sp>
        <p:nvSpPr>
          <p:cNvPr id="10" name="Arrow: Down 9"/>
          <p:cNvSpPr/>
          <p:nvPr/>
        </p:nvSpPr>
        <p:spPr>
          <a:xfrm rot="5400000">
            <a:off x="7594750" y="4561991"/>
            <a:ext cx="354149" cy="1890910"/>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61163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a:blip r:embed="rId3"/>
          <a:stretch>
            <a:fillRect/>
          </a:stretch>
        </p:blipFill>
        <p:spPr>
          <a:xfrm>
            <a:off x="2297278" y="1222025"/>
            <a:ext cx="7563001" cy="4421447"/>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7"/>
          </p:nvPr>
        </p:nvSpPr>
        <p:spPr/>
        <p:txBody>
          <a:bodyPr/>
          <a:lstStyle/>
          <a:p>
            <a:fld id="{58AE716E-68DD-2249-A7FA-8AEF0B14DF81}" type="slidenum">
              <a:rPr lang="en-US" smtClean="0"/>
              <a:pPr/>
              <a:t>19</a:t>
            </a:fld>
            <a:endParaRPr lang="en-US"/>
          </a:p>
        </p:txBody>
      </p:sp>
      <p:sp>
        <p:nvSpPr>
          <p:cNvPr id="5" name="Title 4"/>
          <p:cNvSpPr>
            <a:spLocks noGrp="1"/>
          </p:cNvSpPr>
          <p:nvPr>
            <p:ph type="title"/>
          </p:nvPr>
        </p:nvSpPr>
        <p:spPr/>
        <p:txBody>
          <a:bodyPr/>
          <a:lstStyle/>
          <a:p>
            <a:r>
              <a:rPr lang="en-US" dirty="0"/>
              <a:t>Embedded Text Entry Items</a:t>
            </a:r>
          </a:p>
        </p:txBody>
      </p:sp>
      <p:sp>
        <p:nvSpPr>
          <p:cNvPr id="7" name="Oval 6"/>
          <p:cNvSpPr/>
          <p:nvPr/>
        </p:nvSpPr>
        <p:spPr>
          <a:xfrm>
            <a:off x="2297278" y="1661160"/>
            <a:ext cx="2362200" cy="4876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57294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5589BA-F377-4BE7-8FAA-14D38009222D}"/>
              </a:ext>
            </a:extLst>
          </p:cNvPr>
          <p:cNvSpPr>
            <a:spLocks noGrp="1"/>
          </p:cNvSpPr>
          <p:nvPr>
            <p:ph type="sldNum" sz="quarter" idx="17"/>
          </p:nvPr>
        </p:nvSpPr>
        <p:spPr/>
        <p:txBody>
          <a:bodyPr/>
          <a:lstStyle/>
          <a:p>
            <a:fld id="{58AE716E-68DD-2249-A7FA-8AEF0B14DF81}" type="slidenum">
              <a:rPr lang="en-US" smtClean="0"/>
              <a:pPr/>
              <a:t>2</a:t>
            </a:fld>
            <a:endParaRPr lang="en-US"/>
          </a:p>
        </p:txBody>
      </p:sp>
      <p:sp>
        <p:nvSpPr>
          <p:cNvPr id="4" name="Text Placeholder 3">
            <a:extLst>
              <a:ext uri="{FF2B5EF4-FFF2-40B4-BE49-F238E27FC236}">
                <a16:creationId xmlns:a16="http://schemas.microsoft.com/office/drawing/2014/main" id="{B0F4E903-CE67-4170-B23C-9074180EC618}"/>
              </a:ext>
            </a:extLst>
          </p:cNvPr>
          <p:cNvSpPr>
            <a:spLocks noGrp="1"/>
          </p:cNvSpPr>
          <p:nvPr>
            <p:ph type="body" sz="quarter" idx="4294967295"/>
          </p:nvPr>
        </p:nvSpPr>
        <p:spPr>
          <a:xfrm>
            <a:off x="426230" y="1056225"/>
            <a:ext cx="10985231" cy="5192175"/>
          </a:xfrm>
        </p:spPr>
        <p:txBody>
          <a:bodyPr>
            <a:normAutofit/>
          </a:bodyPr>
          <a:lstStyle/>
          <a:p>
            <a:pPr marL="0" indent="0">
              <a:buNone/>
            </a:pPr>
            <a:r>
              <a:rPr lang="en-US" b="1"/>
              <a:t>This presentation will show you how to do the following:</a:t>
            </a:r>
          </a:p>
          <a:p>
            <a:r>
              <a:rPr lang="en-US"/>
              <a:t>Log in to the Checkpoint System</a:t>
            </a:r>
          </a:p>
          <a:p>
            <a:r>
              <a:rPr lang="en-US"/>
              <a:t>Create an item</a:t>
            </a:r>
          </a:p>
          <a:p>
            <a:r>
              <a:rPr lang="en-US"/>
              <a:t>Fill out an item template</a:t>
            </a:r>
          </a:p>
          <a:p>
            <a:r>
              <a:rPr lang="en-US"/>
              <a:t>Fill out the template for each type of item</a:t>
            </a:r>
          </a:p>
          <a:p>
            <a:pPr marL="0" indent="0">
              <a:buNone/>
            </a:pPr>
            <a:endParaRPr lang="en-US"/>
          </a:p>
        </p:txBody>
      </p:sp>
      <p:sp>
        <p:nvSpPr>
          <p:cNvPr id="5" name="Title 4">
            <a:extLst>
              <a:ext uri="{FF2B5EF4-FFF2-40B4-BE49-F238E27FC236}">
                <a16:creationId xmlns:a16="http://schemas.microsoft.com/office/drawing/2014/main" id="{1AE9BCBD-4DB6-4F59-9B08-548DDD6EFDA6}"/>
              </a:ext>
            </a:extLst>
          </p:cNvPr>
          <p:cNvSpPr>
            <a:spLocks noGrp="1"/>
          </p:cNvSpPr>
          <p:nvPr>
            <p:ph type="title"/>
          </p:nvPr>
        </p:nvSpPr>
        <p:spPr/>
        <p:txBody>
          <a:bodyPr/>
          <a:lstStyle/>
          <a:p>
            <a:r>
              <a:rPr lang="en-US"/>
              <a:t>Objectives</a:t>
            </a:r>
          </a:p>
        </p:txBody>
      </p:sp>
    </p:spTree>
    <p:extLst>
      <p:ext uri="{BB962C8B-B14F-4D97-AF65-F5344CB8AC3E}">
        <p14:creationId xmlns:p14="http://schemas.microsoft.com/office/powerpoint/2010/main" val="421346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20</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Text Drag and Drop Items</a:t>
            </a:r>
          </a:p>
        </p:txBody>
      </p:sp>
      <p:pic>
        <p:nvPicPr>
          <p:cNvPr id="2" name="Picture 1"/>
          <p:cNvPicPr>
            <a:picLocks noChangeAspect="1"/>
          </p:cNvPicPr>
          <p:nvPr/>
        </p:nvPicPr>
        <p:blipFill>
          <a:blip r:embed="rId3"/>
          <a:stretch>
            <a:fillRect/>
          </a:stretch>
        </p:blipFill>
        <p:spPr>
          <a:xfrm>
            <a:off x="426230" y="1024963"/>
            <a:ext cx="6020148" cy="248923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stretch>
            <a:fillRect/>
          </a:stretch>
        </p:blipFill>
        <p:spPr>
          <a:xfrm>
            <a:off x="4986989" y="2599778"/>
            <a:ext cx="6658091" cy="3493385"/>
          </a:xfrm>
          <a:prstGeom prst="rect">
            <a:avLst/>
          </a:prstGeom>
          <a:ln>
            <a:noFill/>
          </a:ln>
          <a:effectLst>
            <a:outerShdw blurRad="190500" algn="tl" rotWithShape="0">
              <a:srgbClr val="000000">
                <a:alpha val="70000"/>
              </a:srgbClr>
            </a:outerShdw>
          </a:effectLst>
        </p:spPr>
      </p:pic>
      <p:sp>
        <p:nvSpPr>
          <p:cNvPr id="6" name="Arrow: Right 5"/>
          <p:cNvSpPr/>
          <p:nvPr/>
        </p:nvSpPr>
        <p:spPr>
          <a:xfrm>
            <a:off x="6175513" y="4055165"/>
            <a:ext cx="1298713" cy="384313"/>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Arrow: Right 6"/>
          <p:cNvSpPr/>
          <p:nvPr/>
        </p:nvSpPr>
        <p:spPr>
          <a:xfrm>
            <a:off x="6446378" y="5719005"/>
            <a:ext cx="1298713" cy="384313"/>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111413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rotWithShape="1">
          <a:blip r:embed="rId3"/>
          <a:srcRect t="75678"/>
          <a:stretch/>
        </p:blipFill>
        <p:spPr>
          <a:xfrm>
            <a:off x="5323239" y="1768947"/>
            <a:ext cx="6689558" cy="1163497"/>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4"/>
          <a:stretch>
            <a:fillRect/>
          </a:stretch>
        </p:blipFill>
        <p:spPr>
          <a:xfrm>
            <a:off x="426230" y="1057835"/>
            <a:ext cx="6037053" cy="4514511"/>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7"/>
          </p:nvPr>
        </p:nvSpPr>
        <p:spPr/>
        <p:txBody>
          <a:bodyPr/>
          <a:lstStyle/>
          <a:p>
            <a:fld id="{58AE716E-68DD-2249-A7FA-8AEF0B14DF81}" type="slidenum">
              <a:rPr lang="en-US" smtClean="0"/>
              <a:pPr/>
              <a:t>21</a:t>
            </a:fld>
            <a:endParaRPr lang="en-US"/>
          </a:p>
        </p:txBody>
      </p:sp>
      <p:sp>
        <p:nvSpPr>
          <p:cNvPr id="5" name="Title 4"/>
          <p:cNvSpPr>
            <a:spLocks noGrp="1"/>
          </p:cNvSpPr>
          <p:nvPr>
            <p:ph type="title"/>
          </p:nvPr>
        </p:nvSpPr>
        <p:spPr/>
        <p:txBody>
          <a:bodyPr/>
          <a:lstStyle/>
          <a:p>
            <a:r>
              <a:rPr lang="en-US" dirty="0"/>
              <a:t>Text Drag and Drop Items</a:t>
            </a:r>
          </a:p>
        </p:txBody>
      </p:sp>
      <p:sp>
        <p:nvSpPr>
          <p:cNvPr id="7" name="Oval 6"/>
          <p:cNvSpPr/>
          <p:nvPr/>
        </p:nvSpPr>
        <p:spPr>
          <a:xfrm>
            <a:off x="426230" y="1382751"/>
            <a:ext cx="1542949" cy="3861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Arrow: Right 7"/>
          <p:cNvSpPr/>
          <p:nvPr/>
        </p:nvSpPr>
        <p:spPr>
          <a:xfrm rot="9837807">
            <a:off x="9828469" y="2469329"/>
            <a:ext cx="887855" cy="205613"/>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extBox 3"/>
          <p:cNvSpPr txBox="1"/>
          <p:nvPr/>
        </p:nvSpPr>
        <p:spPr>
          <a:xfrm>
            <a:off x="8943278" y="3315091"/>
            <a:ext cx="2207942" cy="1323439"/>
          </a:xfrm>
          <a:prstGeom prst="rect">
            <a:avLst/>
          </a:prstGeom>
          <a:noFill/>
        </p:spPr>
        <p:txBody>
          <a:bodyPr wrap="square" rtlCol="0">
            <a:spAutoFit/>
          </a:bodyPr>
          <a:lstStyle/>
          <a:p>
            <a:r>
              <a:rPr lang="en-US" sz="1600" dirty="0"/>
              <a:t>If a sample response is already entered, you may need to drag it out of the response area first. </a:t>
            </a:r>
          </a:p>
        </p:txBody>
      </p:sp>
      <p:sp>
        <p:nvSpPr>
          <p:cNvPr id="9" name="Speech Bubble: Rectangle 8"/>
          <p:cNvSpPr/>
          <p:nvPr/>
        </p:nvSpPr>
        <p:spPr>
          <a:xfrm>
            <a:off x="8943278" y="3315092"/>
            <a:ext cx="2297151" cy="1323439"/>
          </a:xfrm>
          <a:prstGeom prst="wedgeRectCallout">
            <a:avLst>
              <a:gd name="adj1" fmla="val 20915"/>
              <a:gd name="adj2" fmla="val -7063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Oval 10"/>
          <p:cNvSpPr/>
          <p:nvPr/>
        </p:nvSpPr>
        <p:spPr>
          <a:xfrm>
            <a:off x="5073488" y="4627379"/>
            <a:ext cx="1434400" cy="3683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698557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22</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Image Drag and Drop Items</a:t>
            </a:r>
          </a:p>
        </p:txBody>
      </p:sp>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15779" y="815741"/>
            <a:ext cx="2781212" cy="3182264"/>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F4CDEC7-72CF-4B0F-AF2B-FEC4ACD5662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83989" y="3227984"/>
            <a:ext cx="3362591" cy="2487123"/>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337330" y="961463"/>
            <a:ext cx="4221970" cy="1745714"/>
          </a:xfrm>
          <a:prstGeom prst="rect">
            <a:avLst/>
          </a:prstGeom>
          <a:ln>
            <a:noFill/>
          </a:ln>
          <a:effectLst>
            <a:outerShdw blurRad="190500" algn="tl" rotWithShape="0">
              <a:srgbClr val="000000">
                <a:alpha val="70000"/>
              </a:srgbClr>
            </a:outerShdw>
          </a:effectLst>
        </p:spPr>
      </p:pic>
      <p:sp>
        <p:nvSpPr>
          <p:cNvPr id="9" name="Arrow: Right 8"/>
          <p:cNvSpPr/>
          <p:nvPr/>
        </p:nvSpPr>
        <p:spPr>
          <a:xfrm>
            <a:off x="4328494" y="4218457"/>
            <a:ext cx="660601" cy="401669"/>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2" name="Picture 1"/>
          <p:cNvPicPr>
            <a:picLocks noChangeAspect="1"/>
          </p:cNvPicPr>
          <p:nvPr/>
        </p:nvPicPr>
        <p:blipFill>
          <a:blip r:embed="rId6"/>
          <a:stretch>
            <a:fillRect/>
          </a:stretch>
        </p:blipFill>
        <p:spPr>
          <a:xfrm>
            <a:off x="849457" y="2869646"/>
            <a:ext cx="3140644" cy="3205623"/>
          </a:xfrm>
          <a:prstGeom prst="rect">
            <a:avLst/>
          </a:prstGeom>
          <a:ln>
            <a:noFill/>
          </a:ln>
          <a:effectLst>
            <a:outerShdw blurRad="190500" algn="tl" rotWithShape="0">
              <a:srgbClr val="000000">
                <a:alpha val="70000"/>
              </a:srgbClr>
            </a:outerShdw>
          </a:effectLst>
        </p:spPr>
      </p:pic>
      <p:sp>
        <p:nvSpPr>
          <p:cNvPr id="4" name="Oval 3"/>
          <p:cNvSpPr/>
          <p:nvPr/>
        </p:nvSpPr>
        <p:spPr>
          <a:xfrm>
            <a:off x="849457" y="3176337"/>
            <a:ext cx="1155806" cy="3529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0" name="Picture 9"/>
          <p:cNvPicPr>
            <a:picLocks noChangeAspect="1"/>
          </p:cNvPicPr>
          <p:nvPr/>
        </p:nvPicPr>
        <p:blipFill>
          <a:blip r:embed="rId7"/>
          <a:stretch>
            <a:fillRect/>
          </a:stretch>
        </p:blipFill>
        <p:spPr>
          <a:xfrm>
            <a:off x="1770020" y="5743413"/>
            <a:ext cx="1053391" cy="318467"/>
          </a:xfrm>
          <a:prstGeom prst="rect">
            <a:avLst/>
          </a:prstGeom>
        </p:spPr>
      </p:pic>
      <p:sp>
        <p:nvSpPr>
          <p:cNvPr id="11" name="Arrow: Right 10"/>
          <p:cNvSpPr/>
          <p:nvPr/>
        </p:nvSpPr>
        <p:spPr>
          <a:xfrm rot="19377119">
            <a:off x="8744881" y="4579373"/>
            <a:ext cx="1353878" cy="464941"/>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Oval 11"/>
          <p:cNvSpPr/>
          <p:nvPr/>
        </p:nvSpPr>
        <p:spPr>
          <a:xfrm>
            <a:off x="6673516" y="5165558"/>
            <a:ext cx="850231" cy="5495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66636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a:blip r:embed="rId3"/>
          <a:stretch>
            <a:fillRect/>
          </a:stretch>
        </p:blipFill>
        <p:spPr>
          <a:xfrm>
            <a:off x="3818022" y="1230196"/>
            <a:ext cx="4185811" cy="4567994"/>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7"/>
          </p:nvPr>
        </p:nvSpPr>
        <p:spPr/>
        <p:txBody>
          <a:bodyPr/>
          <a:lstStyle/>
          <a:p>
            <a:fld id="{58AE716E-68DD-2249-A7FA-8AEF0B14DF81}" type="slidenum">
              <a:rPr lang="en-US" smtClean="0"/>
              <a:pPr/>
              <a:t>23</a:t>
            </a:fld>
            <a:endParaRPr lang="en-US"/>
          </a:p>
        </p:txBody>
      </p:sp>
      <p:sp>
        <p:nvSpPr>
          <p:cNvPr id="5" name="Title 4"/>
          <p:cNvSpPr>
            <a:spLocks noGrp="1"/>
          </p:cNvSpPr>
          <p:nvPr>
            <p:ph type="title"/>
          </p:nvPr>
        </p:nvSpPr>
        <p:spPr/>
        <p:txBody>
          <a:bodyPr/>
          <a:lstStyle/>
          <a:p>
            <a:r>
              <a:rPr lang="en-US" dirty="0"/>
              <a:t>Image Drag and Drop Items</a:t>
            </a:r>
          </a:p>
        </p:txBody>
      </p:sp>
      <p:sp>
        <p:nvSpPr>
          <p:cNvPr id="7" name="Oval 6"/>
          <p:cNvSpPr/>
          <p:nvPr/>
        </p:nvSpPr>
        <p:spPr>
          <a:xfrm>
            <a:off x="3818022" y="1507958"/>
            <a:ext cx="1780673" cy="3689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Arrow: Right 7"/>
          <p:cNvSpPr/>
          <p:nvPr/>
        </p:nvSpPr>
        <p:spPr>
          <a:xfrm>
            <a:off x="2213811" y="5053262"/>
            <a:ext cx="1812759" cy="552422"/>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249850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24</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Table Match Items</a:t>
            </a:r>
          </a:p>
        </p:txBody>
      </p:sp>
      <p:pic>
        <p:nvPicPr>
          <p:cNvPr id="7" name="Picture 6"/>
          <p:cNvPicPr>
            <a:picLocks noChangeAspect="1"/>
          </p:cNvPicPr>
          <p:nvPr/>
        </p:nvPicPr>
        <p:blipFill>
          <a:blip r:embed="rId3"/>
          <a:stretch>
            <a:fillRect/>
          </a:stretch>
        </p:blipFill>
        <p:spPr>
          <a:xfrm>
            <a:off x="337329" y="961463"/>
            <a:ext cx="5473015" cy="226300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27943" y="2340186"/>
            <a:ext cx="6221984" cy="3645481"/>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4613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a:blip r:embed="rId3"/>
          <a:stretch>
            <a:fillRect/>
          </a:stretch>
        </p:blipFill>
        <p:spPr>
          <a:xfrm>
            <a:off x="1021248" y="942162"/>
            <a:ext cx="3351107" cy="2440384"/>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7"/>
          </p:nvPr>
        </p:nvSpPr>
        <p:spPr/>
        <p:txBody>
          <a:bodyPr/>
          <a:lstStyle/>
          <a:p>
            <a:fld id="{58AE716E-68DD-2249-A7FA-8AEF0B14DF81}" type="slidenum">
              <a:rPr lang="en-US" smtClean="0"/>
              <a:pPr/>
              <a:t>25</a:t>
            </a:fld>
            <a:endParaRPr lang="en-US"/>
          </a:p>
        </p:txBody>
      </p:sp>
      <p:sp>
        <p:nvSpPr>
          <p:cNvPr id="5" name="Title 4"/>
          <p:cNvSpPr>
            <a:spLocks noGrp="1"/>
          </p:cNvSpPr>
          <p:nvPr>
            <p:ph type="title"/>
          </p:nvPr>
        </p:nvSpPr>
        <p:spPr/>
        <p:txBody>
          <a:bodyPr/>
          <a:lstStyle/>
          <a:p>
            <a:r>
              <a:rPr lang="en-US" dirty="0"/>
              <a:t>Table Match Items</a:t>
            </a:r>
          </a:p>
        </p:txBody>
      </p:sp>
      <p:pic>
        <p:nvPicPr>
          <p:cNvPr id="7" name="Picture 6"/>
          <p:cNvPicPr>
            <a:picLocks noChangeAspect="1"/>
          </p:cNvPicPr>
          <p:nvPr/>
        </p:nvPicPr>
        <p:blipFill>
          <a:blip r:embed="rId4"/>
          <a:stretch>
            <a:fillRect/>
          </a:stretch>
        </p:blipFill>
        <p:spPr>
          <a:xfrm>
            <a:off x="1014075" y="3741100"/>
            <a:ext cx="10652947" cy="2194479"/>
          </a:xfrm>
          <a:prstGeom prst="rect">
            <a:avLst/>
          </a:prstGeom>
          <a:ln>
            <a:noFill/>
          </a:ln>
          <a:effectLst>
            <a:outerShdw blurRad="190500" algn="tl" rotWithShape="0">
              <a:srgbClr val="000000">
                <a:alpha val="70000"/>
              </a:srgbClr>
            </a:outerShdw>
          </a:effectLst>
        </p:spPr>
      </p:pic>
      <p:sp>
        <p:nvSpPr>
          <p:cNvPr id="8" name="Oval 7"/>
          <p:cNvSpPr/>
          <p:nvPr/>
        </p:nvSpPr>
        <p:spPr>
          <a:xfrm>
            <a:off x="1014075" y="1267326"/>
            <a:ext cx="1584746" cy="3368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Arrow: Right 8"/>
          <p:cNvSpPr/>
          <p:nvPr/>
        </p:nvSpPr>
        <p:spPr>
          <a:xfrm>
            <a:off x="426230" y="5277853"/>
            <a:ext cx="1611117" cy="433136"/>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795807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26</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Equation Response Items</a:t>
            </a:r>
          </a:p>
        </p:txBody>
      </p:sp>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10994" y="1296069"/>
            <a:ext cx="5484681" cy="4265862"/>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9D9CB1E-D82D-41E6-8677-3C392D7227C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5162" y="1296068"/>
            <a:ext cx="4804857" cy="245751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3C967D20-BB09-468A-A8AA-DAD75272BC75}"/>
              </a:ext>
            </a:extLst>
          </p:cNvPr>
          <p:cNvSpPr/>
          <p:nvPr/>
        </p:nvSpPr>
        <p:spPr>
          <a:xfrm>
            <a:off x="1635368" y="2426677"/>
            <a:ext cx="369277" cy="3165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TextBox 1">
            <a:extLst>
              <a:ext uri="{FF2B5EF4-FFF2-40B4-BE49-F238E27FC236}">
                <a16:creationId xmlns:a16="http://schemas.microsoft.com/office/drawing/2014/main" id="{69E4DDA8-FFB3-4019-A642-76035390E1F1}"/>
              </a:ext>
            </a:extLst>
          </p:cNvPr>
          <p:cNvSpPr txBox="1"/>
          <p:nvPr/>
        </p:nvSpPr>
        <p:spPr>
          <a:xfrm>
            <a:off x="1075544" y="2960195"/>
            <a:ext cx="2533066" cy="369332"/>
          </a:xfrm>
          <a:prstGeom prst="rect">
            <a:avLst/>
          </a:prstGeom>
          <a:solidFill>
            <a:schemeClr val="bg1"/>
          </a:solidFill>
        </p:spPr>
        <p:txBody>
          <a:bodyPr wrap="none" rtlCol="0">
            <a:spAutoFit/>
          </a:bodyPr>
          <a:lstStyle/>
          <a:p>
            <a:r>
              <a:rPr lang="en-US"/>
              <a:t>12 + 4 + 8 – 9 = 9x + 4 </a:t>
            </a:r>
          </a:p>
        </p:txBody>
      </p:sp>
    </p:spTree>
    <p:extLst>
      <p:ext uri="{BB962C8B-B14F-4D97-AF65-F5344CB8AC3E}">
        <p14:creationId xmlns:p14="http://schemas.microsoft.com/office/powerpoint/2010/main" val="513198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a:blip r:embed="rId3"/>
          <a:stretch>
            <a:fillRect/>
          </a:stretch>
        </p:blipFill>
        <p:spPr>
          <a:xfrm>
            <a:off x="3112170" y="1115589"/>
            <a:ext cx="5612924" cy="4543796"/>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7"/>
          </p:nvPr>
        </p:nvSpPr>
        <p:spPr/>
        <p:txBody>
          <a:bodyPr/>
          <a:lstStyle/>
          <a:p>
            <a:fld id="{58AE716E-68DD-2249-A7FA-8AEF0B14DF81}" type="slidenum">
              <a:rPr lang="en-US" smtClean="0"/>
              <a:pPr/>
              <a:t>27</a:t>
            </a:fld>
            <a:endParaRPr lang="en-US"/>
          </a:p>
        </p:txBody>
      </p:sp>
      <p:sp>
        <p:nvSpPr>
          <p:cNvPr id="5" name="Title 4"/>
          <p:cNvSpPr>
            <a:spLocks noGrp="1"/>
          </p:cNvSpPr>
          <p:nvPr>
            <p:ph type="title"/>
          </p:nvPr>
        </p:nvSpPr>
        <p:spPr/>
        <p:txBody>
          <a:bodyPr/>
          <a:lstStyle/>
          <a:p>
            <a:r>
              <a:rPr lang="en-US" dirty="0"/>
              <a:t>Equation Response Items</a:t>
            </a:r>
          </a:p>
        </p:txBody>
      </p:sp>
      <p:sp>
        <p:nvSpPr>
          <p:cNvPr id="7" name="Oval 6"/>
          <p:cNvSpPr/>
          <p:nvPr/>
        </p:nvSpPr>
        <p:spPr>
          <a:xfrm>
            <a:off x="3112170" y="1459832"/>
            <a:ext cx="1507956" cy="2245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Arrow: Right 7"/>
          <p:cNvSpPr/>
          <p:nvPr/>
        </p:nvSpPr>
        <p:spPr>
          <a:xfrm rot="10800000">
            <a:off x="4748463" y="1684421"/>
            <a:ext cx="866274" cy="240632"/>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Arrow: Right 8"/>
          <p:cNvSpPr/>
          <p:nvPr/>
        </p:nvSpPr>
        <p:spPr>
          <a:xfrm>
            <a:off x="2494547" y="4772527"/>
            <a:ext cx="866274" cy="240632"/>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442134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E3307F-FB95-475D-B70A-24B17A811221}"/>
              </a:ext>
            </a:extLst>
          </p:cNvPr>
          <p:cNvSpPr>
            <a:spLocks noGrp="1"/>
          </p:cNvSpPr>
          <p:nvPr>
            <p:ph type="sldNum" sz="quarter" idx="17"/>
          </p:nvPr>
        </p:nvSpPr>
        <p:spPr>
          <a:xfrm>
            <a:off x="11281658" y="6414632"/>
            <a:ext cx="625639" cy="278820"/>
          </a:xfrm>
        </p:spPr>
        <p:txBody>
          <a:bodyPr/>
          <a:lstStyle/>
          <a:p>
            <a:fld id="{58AE716E-68DD-2249-A7FA-8AEF0B14DF81}" type="slidenum">
              <a:rPr lang="en-US" sz="1200" smtClean="0">
                <a:latin typeface="+mn-lt"/>
              </a:rPr>
              <a:pPr/>
              <a:t>28</a:t>
            </a:fld>
            <a:endParaRPr lang="en-US" sz="1200">
              <a:latin typeface="+mn-lt"/>
            </a:endParaRPr>
          </a:p>
        </p:txBody>
      </p:sp>
      <p:sp>
        <p:nvSpPr>
          <p:cNvPr id="6" name="Title 5">
            <a:extLst>
              <a:ext uri="{FF2B5EF4-FFF2-40B4-BE49-F238E27FC236}">
                <a16:creationId xmlns:a16="http://schemas.microsoft.com/office/drawing/2014/main" id="{224F2A90-5F7B-4C58-9BFC-4A2F22AA8189}"/>
              </a:ext>
            </a:extLst>
          </p:cNvPr>
          <p:cNvSpPr>
            <a:spLocks noGrp="1"/>
          </p:cNvSpPr>
          <p:nvPr>
            <p:ph type="title"/>
          </p:nvPr>
        </p:nvSpPr>
        <p:spPr/>
        <p:txBody>
          <a:bodyPr>
            <a:noAutofit/>
          </a:bodyPr>
          <a:lstStyle/>
          <a:p>
            <a:r>
              <a:rPr lang="en-US"/>
              <a:t>For More Help</a:t>
            </a:r>
          </a:p>
        </p:txBody>
      </p:sp>
      <p:sp>
        <p:nvSpPr>
          <p:cNvPr id="9" name="Content Placeholder 2">
            <a:extLst>
              <a:ext uri="{FF2B5EF4-FFF2-40B4-BE49-F238E27FC236}">
                <a16:creationId xmlns:a16="http://schemas.microsoft.com/office/drawing/2014/main" id="{0A6787F7-E502-4573-B23F-2DC75AECD543}"/>
              </a:ext>
            </a:extLst>
          </p:cNvPr>
          <p:cNvSpPr txBox="1">
            <a:spLocks/>
          </p:cNvSpPr>
          <p:nvPr/>
        </p:nvSpPr>
        <p:spPr>
          <a:xfrm>
            <a:off x="426230" y="800789"/>
            <a:ext cx="6466939" cy="5196219"/>
          </a:xfrm>
          <a:prstGeom prst="rect">
            <a:avLst/>
          </a:prstGeom>
          <a:ln w="12700">
            <a:solidFill>
              <a:schemeClr val="bg1">
                <a:lumMod val="75000"/>
              </a:schemeClr>
            </a:solidFill>
          </a:ln>
        </p:spPr>
        <p:txBody>
          <a:bodyPr rtlCol="0">
            <a:noAutofit/>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Times New Roman" panose="02020603050405020304" pitchFamily="18" charset="0"/>
              <a:buNone/>
              <a:defRPr/>
            </a:pPr>
            <a:r>
              <a:rPr lang="en-US" sz="1800">
                <a:solidFill>
                  <a:schemeClr val="tx1">
                    <a:lumMod val="50000"/>
                  </a:schemeClr>
                </a:solidFill>
              </a:rPr>
              <a:t>You can contact the Helpdesk for assistance with any technical issues you encounter. When contacting the Helpdesk, please be ready to provide:</a:t>
            </a:r>
          </a:p>
          <a:p>
            <a:pPr>
              <a:defRPr/>
            </a:pPr>
            <a:r>
              <a:rPr lang="en-US" sz="1800">
                <a:solidFill>
                  <a:schemeClr val="tx1">
                    <a:lumMod val="50000"/>
                  </a:schemeClr>
                </a:solidFill>
              </a:rPr>
              <a:t>Any error messages that are appearing (including codes)</a:t>
            </a:r>
          </a:p>
          <a:p>
            <a:pPr>
              <a:defRPr/>
            </a:pPr>
            <a:r>
              <a:rPr lang="en-US" sz="1800">
                <a:solidFill>
                  <a:schemeClr val="tx1">
                    <a:lumMod val="50000"/>
                  </a:schemeClr>
                </a:solidFill>
              </a:rPr>
              <a:t>Your operating system and browser information</a:t>
            </a:r>
          </a:p>
          <a:p>
            <a:pPr>
              <a:defRPr/>
            </a:pPr>
            <a:r>
              <a:rPr lang="en-US" sz="1800">
                <a:solidFill>
                  <a:schemeClr val="tx1">
                    <a:lumMod val="50000"/>
                  </a:schemeClr>
                </a:solidFill>
              </a:rPr>
              <a:t>Your network configuration information</a:t>
            </a:r>
          </a:p>
          <a:p>
            <a:pPr>
              <a:defRPr/>
            </a:pPr>
            <a:r>
              <a:rPr lang="en-US" sz="1800">
                <a:solidFill>
                  <a:schemeClr val="tx1">
                    <a:lumMod val="50000"/>
                  </a:schemeClr>
                </a:solidFill>
              </a:rPr>
              <a:t>Your contact information for follow-up by phone or email</a:t>
            </a:r>
          </a:p>
          <a:p>
            <a:pPr>
              <a:defRPr/>
            </a:pPr>
            <a:r>
              <a:rPr lang="en-US" sz="1800">
                <a:solidFill>
                  <a:schemeClr val="tx1">
                    <a:lumMod val="50000"/>
                  </a:schemeClr>
                </a:solidFill>
              </a:rPr>
              <a:t>Any other relevant information, such as test names or content areas, student IDs, session IDs, and search criteria</a:t>
            </a:r>
          </a:p>
          <a:p>
            <a:pPr marL="0" indent="0">
              <a:buFont typeface="Times New Roman" panose="02020603050405020304" pitchFamily="18" charset="0"/>
              <a:buNone/>
              <a:defRPr/>
            </a:pPr>
            <a:r>
              <a:rPr lang="en-US" sz="1800">
                <a:solidFill>
                  <a:schemeClr val="tx1">
                    <a:lumMod val="50000"/>
                  </a:schemeClr>
                </a:solidFill>
              </a:rPr>
              <a:t>For test administration or policy issues, please contact your district test coordinator.</a:t>
            </a:r>
          </a:p>
          <a:p>
            <a:pPr>
              <a:buFont typeface="Arial" panose="020B0604020202020204" pitchFamily="34" charset="0"/>
              <a:buChar char="•"/>
              <a:defRPr/>
            </a:pPr>
            <a:endParaRPr lang="en-US" sz="2800">
              <a:solidFill>
                <a:srgbClr val="FF0000"/>
              </a:solidFill>
            </a:endParaRPr>
          </a:p>
        </p:txBody>
      </p:sp>
      <p:sp>
        <p:nvSpPr>
          <p:cNvPr id="10" name="Content Placeholder 3">
            <a:extLst>
              <a:ext uri="{FF2B5EF4-FFF2-40B4-BE49-F238E27FC236}">
                <a16:creationId xmlns:a16="http://schemas.microsoft.com/office/drawing/2014/main" id="{2E617C49-E0A0-4126-8D2C-E7E3B113853B}"/>
              </a:ext>
            </a:extLst>
          </p:cNvPr>
          <p:cNvSpPr txBox="1">
            <a:spLocks/>
          </p:cNvSpPr>
          <p:nvPr/>
        </p:nvSpPr>
        <p:spPr>
          <a:xfrm>
            <a:off x="7256394" y="799467"/>
            <a:ext cx="4478406" cy="5196219"/>
          </a:xfrm>
          <a:prstGeom prst="rect">
            <a:avLst/>
          </a:prstGeom>
          <a:ln w="12700">
            <a:solidFill>
              <a:schemeClr val="bg1">
                <a:lumMod val="75000"/>
              </a:schemeClr>
            </a:solidFill>
          </a:ln>
        </p:spPr>
        <p:txBody>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Times New Roman" panose="02020603050405020304" pitchFamily="18" charset="0"/>
              <a:buNone/>
              <a:defRPr/>
            </a:pPr>
            <a:r>
              <a:rPr lang="en-US" sz="3200" b="1">
                <a:solidFill>
                  <a:schemeClr val="tx1">
                    <a:lumMod val="50000"/>
                  </a:schemeClr>
                </a:solidFill>
              </a:rPr>
              <a:t>Further Information</a:t>
            </a:r>
          </a:p>
          <a:p>
            <a:pPr lvl="0">
              <a:buClr>
                <a:srgbClr val="53565A"/>
              </a:buClr>
              <a:buFont typeface="Arial" panose="020B0604020202020204" pitchFamily="34" charset="0"/>
              <a:buChar char="•"/>
              <a:defRPr/>
            </a:pPr>
            <a:r>
              <a:rPr lang="en-US">
                <a:solidFill>
                  <a:srgbClr val="FF0000"/>
                </a:solidFill>
              </a:rPr>
              <a:t> </a:t>
            </a:r>
            <a:r>
              <a:rPr lang="en-US">
                <a:solidFill>
                  <a:srgbClr val="53565A"/>
                </a:solidFill>
              </a:rPr>
              <a:t>HSAP Portal:  </a:t>
            </a:r>
            <a:r>
              <a:rPr lang="en-US">
                <a:solidFill>
                  <a:srgbClr val="000000"/>
                </a:solidFill>
                <a:hlinkClick r:id="rId3"/>
              </a:rPr>
              <a:t>https://alohahsap.org/</a:t>
            </a:r>
            <a:r>
              <a:rPr lang="en-US">
                <a:solidFill>
                  <a:srgbClr val="000000"/>
                </a:solidFill>
              </a:rPr>
              <a:t> </a:t>
            </a:r>
          </a:p>
          <a:p>
            <a:pPr lvl="0">
              <a:lnSpc>
                <a:spcPct val="100000"/>
              </a:lnSpc>
              <a:spcBef>
                <a:spcPts val="600"/>
              </a:spcBef>
              <a:buClr>
                <a:srgbClr val="53565A"/>
              </a:buClr>
              <a:buFont typeface="Arial" panose="020B0604020202020204" pitchFamily="34" charset="0"/>
              <a:buChar char="•"/>
              <a:defRPr/>
            </a:pPr>
            <a:r>
              <a:rPr lang="en-US">
                <a:solidFill>
                  <a:srgbClr val="FF0000"/>
                </a:solidFill>
              </a:rPr>
              <a:t> </a:t>
            </a:r>
            <a:r>
              <a:rPr lang="en-US">
                <a:solidFill>
                  <a:srgbClr val="53565A"/>
                </a:solidFill>
              </a:rPr>
              <a:t>HSAP Help Desk</a:t>
            </a:r>
          </a:p>
          <a:p>
            <a:pPr lvl="1">
              <a:lnSpc>
                <a:spcPct val="100000"/>
              </a:lnSpc>
              <a:spcBef>
                <a:spcPts val="600"/>
              </a:spcBef>
              <a:buClr>
                <a:srgbClr val="53565A"/>
              </a:buClr>
              <a:buFont typeface="Arial" panose="020B0604020202020204" pitchFamily="34" charset="0"/>
              <a:buChar char="•"/>
              <a:defRPr/>
            </a:pPr>
            <a:r>
              <a:rPr lang="en-US">
                <a:solidFill>
                  <a:srgbClr val="53565A"/>
                </a:solidFill>
              </a:rPr>
              <a:t>Phone: 1-866-648-3712</a:t>
            </a:r>
          </a:p>
          <a:p>
            <a:pPr lvl="1">
              <a:lnSpc>
                <a:spcPct val="100000"/>
              </a:lnSpc>
              <a:spcBef>
                <a:spcPts val="600"/>
              </a:spcBef>
              <a:buClr>
                <a:srgbClr val="53565A"/>
              </a:buClr>
              <a:buFont typeface="Arial" panose="020B0604020202020204" pitchFamily="34" charset="0"/>
              <a:buChar char="•"/>
              <a:defRPr/>
            </a:pPr>
            <a:r>
              <a:rPr lang="en-US">
                <a:solidFill>
                  <a:srgbClr val="53565A"/>
                </a:solidFill>
              </a:rPr>
              <a:t>Email:</a:t>
            </a:r>
          </a:p>
          <a:p>
            <a:pPr marL="320040" lvl="1" indent="0">
              <a:lnSpc>
                <a:spcPct val="100000"/>
              </a:lnSpc>
              <a:spcBef>
                <a:spcPts val="600"/>
              </a:spcBef>
              <a:buClr>
                <a:srgbClr val="53565A"/>
              </a:buClr>
              <a:buNone/>
              <a:defRPr/>
            </a:pPr>
            <a:r>
              <a:rPr lang="en-US" sz="1800">
                <a:solidFill>
                  <a:srgbClr val="53565A"/>
                </a:solidFill>
                <a:hlinkClick r:id="rId4"/>
              </a:rPr>
              <a:t>hsaphelpdesk@cambiumassessment.com</a:t>
            </a:r>
            <a:endParaRPr lang="en-US" sz="1800">
              <a:solidFill>
                <a:srgbClr val="53565A"/>
              </a:solidFill>
            </a:endParaRPr>
          </a:p>
          <a:p>
            <a:pPr marL="0" lvl="0" indent="0">
              <a:buClr>
                <a:srgbClr val="53565A"/>
              </a:buClr>
              <a:buNone/>
              <a:defRPr/>
            </a:pPr>
            <a:r>
              <a:rPr lang="en-US">
                <a:solidFill>
                  <a:srgbClr val="53565A"/>
                </a:solidFill>
              </a:rPr>
              <a:t>Thank you!</a:t>
            </a:r>
            <a:endParaRPr lang="en-US"/>
          </a:p>
        </p:txBody>
      </p:sp>
    </p:spTree>
    <p:extLst>
      <p:ext uri="{BB962C8B-B14F-4D97-AF65-F5344CB8AC3E}">
        <p14:creationId xmlns:p14="http://schemas.microsoft.com/office/powerpoint/2010/main" val="1912789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3</a:t>
            </a:fld>
            <a:endParaRPr lang="en-US"/>
          </a:p>
        </p:txBody>
      </p:sp>
      <p:sp>
        <p:nvSpPr>
          <p:cNvPr id="2" name="Title 1"/>
          <p:cNvSpPr>
            <a:spLocks noGrp="1"/>
          </p:cNvSpPr>
          <p:nvPr>
            <p:ph type="title"/>
          </p:nvPr>
        </p:nvSpPr>
        <p:spPr/>
        <p:txBody>
          <a:bodyPr/>
          <a:lstStyle/>
          <a:p>
            <a:r>
              <a:rPr lang="en-US"/>
              <a:t>Logging in to the Checkpoint System</a:t>
            </a:r>
          </a:p>
        </p:txBody>
      </p:sp>
      <p:sp>
        <p:nvSpPr>
          <p:cNvPr id="5" name="Down Arrow 4"/>
          <p:cNvSpPr/>
          <p:nvPr/>
        </p:nvSpPr>
        <p:spPr>
          <a:xfrm rot="10800000">
            <a:off x="2030785" y="3742664"/>
            <a:ext cx="678426" cy="9671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4">
            <a:extLst>
              <a:ext uri="{FF2B5EF4-FFF2-40B4-BE49-F238E27FC236}">
                <a16:creationId xmlns:a16="http://schemas.microsoft.com/office/drawing/2014/main" id="{9267E85A-04AA-45A5-AF19-EFCAE9AD9C8C}"/>
              </a:ext>
            </a:extLst>
          </p:cNvPr>
          <p:cNvSpPr/>
          <p:nvPr/>
        </p:nvSpPr>
        <p:spPr>
          <a:xfrm rot="10800000">
            <a:off x="5595116" y="4453014"/>
            <a:ext cx="678426" cy="9671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450EC06-B023-4207-8D60-44CCD225FEAB}"/>
              </a:ext>
            </a:extLst>
          </p:cNvPr>
          <p:cNvGrpSpPr/>
          <p:nvPr/>
        </p:nvGrpSpPr>
        <p:grpSpPr>
          <a:xfrm>
            <a:off x="7836598" y="1309220"/>
            <a:ext cx="3151364" cy="4239559"/>
            <a:chOff x="8012761" y="1309220"/>
            <a:chExt cx="3151364" cy="4239559"/>
          </a:xfrm>
        </p:grpSpPr>
        <p:pic>
          <p:nvPicPr>
            <p:cNvPr id="13" name="Picture 12">
              <a:extLst>
                <a:ext uri="{FF2B5EF4-FFF2-40B4-BE49-F238E27FC236}">
                  <a16:creationId xmlns:a16="http://schemas.microsoft.com/office/drawing/2014/main" id="{EDBB4E9B-FF72-4BFB-B58D-B2DE629EFC5F}"/>
                </a:ext>
              </a:extLst>
            </p:cNvPr>
            <p:cNvPicPr>
              <a:picLocks noChangeAspect="1"/>
            </p:cNvPicPr>
            <p:nvPr/>
          </p:nvPicPr>
          <p:blipFill>
            <a:blip r:embed="rId3"/>
            <a:stretch>
              <a:fillRect/>
            </a:stretch>
          </p:blipFill>
          <p:spPr>
            <a:xfrm>
              <a:off x="8012761" y="1309220"/>
              <a:ext cx="3151364" cy="423955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2FCFFE4B-9FCF-461B-9715-2321E8E905AD}"/>
                </a:ext>
              </a:extLst>
            </p:cNvPr>
            <p:cNvSpPr/>
            <p:nvPr/>
          </p:nvSpPr>
          <p:spPr>
            <a:xfrm>
              <a:off x="8166100" y="1701800"/>
              <a:ext cx="2819400" cy="1917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pic>
        <p:nvPicPr>
          <p:cNvPr id="11" name="Picture 10"/>
          <p:cNvPicPr>
            <a:picLocks noChangeAspect="1"/>
          </p:cNvPicPr>
          <p:nvPr/>
        </p:nvPicPr>
        <p:blipFill>
          <a:blip r:embed="rId4"/>
          <a:stretch>
            <a:fillRect/>
          </a:stretch>
        </p:blipFill>
        <p:spPr>
          <a:xfrm>
            <a:off x="1028650" y="1639762"/>
            <a:ext cx="3003410" cy="1966519"/>
          </a:xfrm>
          <a:prstGeom prst="rect">
            <a:avLst/>
          </a:prstGeom>
        </p:spPr>
      </p:pic>
      <p:pic>
        <p:nvPicPr>
          <p:cNvPr id="12" name="Picture 11"/>
          <p:cNvPicPr>
            <a:picLocks noChangeAspect="1"/>
          </p:cNvPicPr>
          <p:nvPr/>
        </p:nvPicPr>
        <p:blipFill>
          <a:blip r:embed="rId5"/>
          <a:stretch>
            <a:fillRect/>
          </a:stretch>
        </p:blipFill>
        <p:spPr>
          <a:xfrm>
            <a:off x="4911283" y="1639762"/>
            <a:ext cx="2051219" cy="2273641"/>
          </a:xfrm>
          <a:prstGeom prst="rect">
            <a:avLst/>
          </a:prstGeom>
        </p:spPr>
      </p:pic>
    </p:spTree>
    <p:extLst>
      <p:ext uri="{BB962C8B-B14F-4D97-AF65-F5344CB8AC3E}">
        <p14:creationId xmlns:p14="http://schemas.microsoft.com/office/powerpoint/2010/main" val="2490441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BB3896-C840-4CD8-BAB4-306241FEB34C}"/>
              </a:ext>
            </a:extLst>
          </p:cNvPr>
          <p:cNvSpPr>
            <a:spLocks noGrp="1"/>
          </p:cNvSpPr>
          <p:nvPr>
            <p:ph type="sldNum" sz="quarter" idx="17"/>
          </p:nvPr>
        </p:nvSpPr>
        <p:spPr>
          <a:xfrm>
            <a:off x="11341948" y="6513583"/>
            <a:ext cx="706657" cy="278820"/>
          </a:xfrm>
        </p:spPr>
        <p:txBody>
          <a:bodyPr/>
          <a:lstStyle/>
          <a:p>
            <a:fld id="{58AE716E-68DD-2249-A7FA-8AEF0B14DF81}" type="slidenum">
              <a:rPr lang="en-US" sz="1200" smtClean="0">
                <a:latin typeface="+mn-lt"/>
              </a:rPr>
              <a:pPr/>
              <a:t>4</a:t>
            </a:fld>
            <a:endParaRPr lang="en-US" sz="1200">
              <a:latin typeface="+mn-lt"/>
            </a:endParaRPr>
          </a:p>
        </p:txBody>
      </p:sp>
      <p:sp>
        <p:nvSpPr>
          <p:cNvPr id="5" name="Title 4">
            <a:extLst>
              <a:ext uri="{FF2B5EF4-FFF2-40B4-BE49-F238E27FC236}">
                <a16:creationId xmlns:a16="http://schemas.microsoft.com/office/drawing/2014/main" id="{B7F9AEA1-FE3F-4590-AA4E-9B1804C3CDC5}"/>
              </a:ext>
            </a:extLst>
          </p:cNvPr>
          <p:cNvSpPr>
            <a:spLocks noGrp="1"/>
          </p:cNvSpPr>
          <p:nvPr>
            <p:ph type="title"/>
          </p:nvPr>
        </p:nvSpPr>
        <p:spPr/>
        <p:txBody>
          <a:bodyPr>
            <a:noAutofit/>
          </a:bodyPr>
          <a:lstStyle/>
          <a:p>
            <a:r>
              <a:rPr lang="en-US" sz="3600"/>
              <a:t>Creating an Item</a:t>
            </a:r>
          </a:p>
        </p:txBody>
      </p:sp>
      <p:sp>
        <p:nvSpPr>
          <p:cNvPr id="6" name="TextBox 5">
            <a:extLst>
              <a:ext uri="{FF2B5EF4-FFF2-40B4-BE49-F238E27FC236}">
                <a16:creationId xmlns:a16="http://schemas.microsoft.com/office/drawing/2014/main" id="{116BF938-ED1A-4A53-A59E-02BA722153BA}"/>
              </a:ext>
            </a:extLst>
          </p:cNvPr>
          <p:cNvSpPr txBox="1"/>
          <p:nvPr/>
        </p:nvSpPr>
        <p:spPr>
          <a:xfrm>
            <a:off x="8216789" y="1551420"/>
            <a:ext cx="1531035" cy="400110"/>
          </a:xfrm>
          <a:prstGeom prst="rect">
            <a:avLst/>
          </a:prstGeom>
          <a:noFill/>
          <a:ln w="28575">
            <a:solidFill>
              <a:srgbClr val="FF0000"/>
            </a:solidFill>
          </a:ln>
        </p:spPr>
        <p:txBody>
          <a:bodyPr wrap="square" rtlCol="0">
            <a:spAutoFit/>
          </a:bodyPr>
          <a:lstStyle/>
          <a:p>
            <a:r>
              <a:rPr lang="en-US" sz="2000" dirty="0">
                <a:solidFill>
                  <a:schemeClr val="tx1">
                    <a:lumMod val="50000"/>
                  </a:schemeClr>
                </a:solidFill>
              </a:rPr>
              <a:t>Item Builder</a:t>
            </a:r>
          </a:p>
        </p:txBody>
      </p:sp>
      <p:pic>
        <p:nvPicPr>
          <p:cNvPr id="2" name="Picture 1"/>
          <p:cNvPicPr>
            <a:picLocks noChangeAspect="1"/>
          </p:cNvPicPr>
          <p:nvPr/>
        </p:nvPicPr>
        <p:blipFill>
          <a:blip r:embed="rId3"/>
          <a:stretch>
            <a:fillRect/>
          </a:stretch>
        </p:blipFill>
        <p:spPr>
          <a:xfrm>
            <a:off x="342262" y="846161"/>
            <a:ext cx="4899750" cy="4140182"/>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824B2702-8A70-4AE8-B505-A40D35154AD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95383" y="2638097"/>
            <a:ext cx="8400376" cy="315292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Oval 6"/>
          <p:cNvSpPr/>
          <p:nvPr/>
        </p:nvSpPr>
        <p:spPr>
          <a:xfrm>
            <a:off x="827264" y="2496341"/>
            <a:ext cx="1623862" cy="4346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Oval 7"/>
          <p:cNvSpPr/>
          <p:nvPr/>
        </p:nvSpPr>
        <p:spPr>
          <a:xfrm>
            <a:off x="451389" y="782168"/>
            <a:ext cx="802070" cy="4640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TextBox 8"/>
          <p:cNvSpPr txBox="1"/>
          <p:nvPr/>
        </p:nvSpPr>
        <p:spPr>
          <a:xfrm>
            <a:off x="6001931" y="1030427"/>
            <a:ext cx="1593640" cy="369332"/>
          </a:xfrm>
          <a:prstGeom prst="rect">
            <a:avLst/>
          </a:prstGeom>
          <a:noFill/>
        </p:spPr>
        <p:txBody>
          <a:bodyPr wrap="square" rtlCol="0">
            <a:spAutoFit/>
          </a:bodyPr>
          <a:lstStyle/>
          <a:p>
            <a:r>
              <a:rPr lang="en-US" dirty="0">
                <a:solidFill>
                  <a:schemeClr val="tx2"/>
                </a:solidFill>
              </a:rPr>
              <a:t>Dashboard</a:t>
            </a:r>
          </a:p>
        </p:txBody>
      </p:sp>
      <p:sp>
        <p:nvSpPr>
          <p:cNvPr id="10" name="Rectangle 9"/>
          <p:cNvSpPr/>
          <p:nvPr/>
        </p:nvSpPr>
        <p:spPr>
          <a:xfrm>
            <a:off x="5961796" y="1030427"/>
            <a:ext cx="1274492" cy="3693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Arrow: Right 10"/>
          <p:cNvSpPr/>
          <p:nvPr/>
        </p:nvSpPr>
        <p:spPr>
          <a:xfrm rot="10800000">
            <a:off x="5056101" y="1066920"/>
            <a:ext cx="908609" cy="267595"/>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Arrow: Down 11"/>
          <p:cNvSpPr/>
          <p:nvPr/>
        </p:nvSpPr>
        <p:spPr>
          <a:xfrm>
            <a:off x="8842915" y="1953504"/>
            <a:ext cx="278781" cy="711863"/>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643937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1ED945-20DC-4DF8-A1C1-79CDC4C0FFB7}"/>
              </a:ext>
            </a:extLst>
          </p:cNvPr>
          <p:cNvSpPr>
            <a:spLocks noGrp="1"/>
          </p:cNvSpPr>
          <p:nvPr>
            <p:ph type="sldNum" sz="quarter" idx="11"/>
          </p:nvPr>
        </p:nvSpPr>
        <p:spPr/>
        <p:txBody>
          <a:bodyPr/>
          <a:lstStyle/>
          <a:p>
            <a:fld id="{58AE716E-68DD-2249-A7FA-8AEF0B14DF81}" type="slidenum">
              <a:rPr lang="en-US" smtClean="0"/>
              <a:pPr/>
              <a:t>5</a:t>
            </a:fld>
            <a:endParaRPr lang="en-US"/>
          </a:p>
        </p:txBody>
      </p:sp>
      <p:sp>
        <p:nvSpPr>
          <p:cNvPr id="4" name="Title 3">
            <a:extLst>
              <a:ext uri="{FF2B5EF4-FFF2-40B4-BE49-F238E27FC236}">
                <a16:creationId xmlns:a16="http://schemas.microsoft.com/office/drawing/2014/main" id="{64E6D356-B4B6-4C64-9A30-819492B94475}"/>
              </a:ext>
            </a:extLst>
          </p:cNvPr>
          <p:cNvSpPr>
            <a:spLocks noGrp="1"/>
          </p:cNvSpPr>
          <p:nvPr>
            <p:ph type="title"/>
          </p:nvPr>
        </p:nvSpPr>
        <p:spPr/>
        <p:txBody>
          <a:bodyPr/>
          <a:lstStyle/>
          <a:p>
            <a:r>
              <a:rPr lang="en-US"/>
              <a:t>Filling Out the Item Template</a:t>
            </a:r>
          </a:p>
        </p:txBody>
      </p:sp>
      <p:pic>
        <p:nvPicPr>
          <p:cNvPr id="6" name="Picture 5">
            <a:extLst>
              <a:ext uri="{FF2B5EF4-FFF2-40B4-BE49-F238E27FC236}">
                <a16:creationId xmlns:a16="http://schemas.microsoft.com/office/drawing/2014/main" id="{E37BF5A0-710E-43E5-91EF-FE5051ACBD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231" y="1029306"/>
            <a:ext cx="4009809" cy="205087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8FCA8919-0D01-4706-8FDA-881161B05AA2}"/>
              </a:ext>
            </a:extLst>
          </p:cNvPr>
          <p:cNvSpPr/>
          <p:nvPr/>
        </p:nvSpPr>
        <p:spPr>
          <a:xfrm rot="1903626">
            <a:off x="2997180" y="3210170"/>
            <a:ext cx="735666" cy="84908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4" name="Picture 13">
            <a:extLst>
              <a:ext uri="{FF2B5EF4-FFF2-40B4-BE49-F238E27FC236}">
                <a16:creationId xmlns:a16="http://schemas.microsoft.com/office/drawing/2014/main" id="{AE86F76A-B0CD-4D3E-A0C3-E6A18FA6D8A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90132" y="3429000"/>
            <a:ext cx="3549265" cy="205087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Arrow: Right 14">
            <a:extLst>
              <a:ext uri="{FF2B5EF4-FFF2-40B4-BE49-F238E27FC236}">
                <a16:creationId xmlns:a16="http://schemas.microsoft.com/office/drawing/2014/main" id="{A0ED766D-EA43-4EE2-B1D9-40BD7D940D25}"/>
              </a:ext>
            </a:extLst>
          </p:cNvPr>
          <p:cNvSpPr/>
          <p:nvPr/>
        </p:nvSpPr>
        <p:spPr>
          <a:xfrm rot="18991430">
            <a:off x="7071564" y="2443296"/>
            <a:ext cx="735666" cy="84908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0" name="Picture 9">
            <a:extLst>
              <a:ext uri="{FF2B5EF4-FFF2-40B4-BE49-F238E27FC236}">
                <a16:creationId xmlns:a16="http://schemas.microsoft.com/office/drawing/2014/main" id="{9BB0765F-58BD-4239-9C6B-249DBD10368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98427" y="1191772"/>
            <a:ext cx="3481118" cy="4041998"/>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1084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6</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a:t>Stimuli That You Can Link with Items</a:t>
            </a:r>
          </a:p>
        </p:txBody>
      </p:sp>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42236" y="1713659"/>
            <a:ext cx="6389466" cy="3078138"/>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CEAD2B9-C10A-4F1D-AE1C-DCC815DBB3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0120" y="1146320"/>
            <a:ext cx="2830285" cy="322942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FE59404A-EB9E-48E0-9759-8B4DA66B8088}"/>
              </a:ext>
            </a:extLst>
          </p:cNvPr>
          <p:cNvSpPr/>
          <p:nvPr/>
        </p:nvSpPr>
        <p:spPr>
          <a:xfrm>
            <a:off x="1841052" y="3429001"/>
            <a:ext cx="831810" cy="5627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9" name="Arrow: Right 8">
            <a:extLst>
              <a:ext uri="{FF2B5EF4-FFF2-40B4-BE49-F238E27FC236}">
                <a16:creationId xmlns:a16="http://schemas.microsoft.com/office/drawing/2014/main" id="{ED85105D-2BDF-4407-B913-ABA6B48177C7}"/>
              </a:ext>
            </a:extLst>
          </p:cNvPr>
          <p:cNvSpPr/>
          <p:nvPr/>
        </p:nvSpPr>
        <p:spPr>
          <a:xfrm rot="10555914">
            <a:off x="3948487" y="3272620"/>
            <a:ext cx="735666" cy="84908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Speech Bubble: Rectangle 1"/>
          <p:cNvSpPr/>
          <p:nvPr/>
        </p:nvSpPr>
        <p:spPr>
          <a:xfrm>
            <a:off x="623519" y="4791797"/>
            <a:ext cx="1217533" cy="792993"/>
          </a:xfrm>
          <a:prstGeom prst="wedgeRectCallout">
            <a:avLst>
              <a:gd name="adj1" fmla="val 39050"/>
              <a:gd name="adj2" fmla="val -12083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4" name="TextBox 3"/>
          <p:cNvSpPr txBox="1"/>
          <p:nvPr/>
        </p:nvSpPr>
        <p:spPr>
          <a:xfrm>
            <a:off x="689548" y="4938459"/>
            <a:ext cx="1151504" cy="646331"/>
          </a:xfrm>
          <a:prstGeom prst="rect">
            <a:avLst/>
          </a:prstGeom>
          <a:noFill/>
        </p:spPr>
        <p:txBody>
          <a:bodyPr wrap="square" rtlCol="0">
            <a:spAutoFit/>
          </a:bodyPr>
          <a:lstStyle/>
          <a:p>
            <a:r>
              <a:rPr lang="en-US"/>
              <a:t>Add New Item</a:t>
            </a:r>
          </a:p>
        </p:txBody>
      </p:sp>
      <p:sp>
        <p:nvSpPr>
          <p:cNvPr id="10" name="Speech Bubble: Rectangle 9"/>
          <p:cNvSpPr/>
          <p:nvPr/>
        </p:nvSpPr>
        <p:spPr>
          <a:xfrm>
            <a:off x="4112506" y="2315550"/>
            <a:ext cx="914401" cy="539646"/>
          </a:xfrm>
          <a:prstGeom prst="wedgeRectCallout">
            <a:avLst>
              <a:gd name="adj1" fmla="val 104174"/>
              <a:gd name="adj2" fmla="val 6458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1" name="TextBox 10"/>
          <p:cNvSpPr txBox="1"/>
          <p:nvPr/>
        </p:nvSpPr>
        <p:spPr>
          <a:xfrm>
            <a:off x="4112506" y="2366319"/>
            <a:ext cx="1453381" cy="369332"/>
          </a:xfrm>
          <a:prstGeom prst="rect">
            <a:avLst/>
          </a:prstGeom>
          <a:noFill/>
        </p:spPr>
        <p:txBody>
          <a:bodyPr wrap="square" rtlCol="0">
            <a:spAutoFit/>
          </a:bodyPr>
          <a:lstStyle/>
          <a:p>
            <a:r>
              <a:rPr lang="en-US"/>
              <a:t>Toolbar</a:t>
            </a:r>
          </a:p>
        </p:txBody>
      </p:sp>
      <p:sp>
        <p:nvSpPr>
          <p:cNvPr id="12" name="Speech Bubble: Rectangle 11"/>
          <p:cNvSpPr/>
          <p:nvPr/>
        </p:nvSpPr>
        <p:spPr>
          <a:xfrm>
            <a:off x="3657601" y="1146321"/>
            <a:ext cx="1181596" cy="369332"/>
          </a:xfrm>
          <a:prstGeom prst="wedgeRectCallout">
            <a:avLst>
              <a:gd name="adj1" fmla="val -77221"/>
              <a:gd name="adj2" fmla="val 1913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3" name="TextBox 12"/>
          <p:cNvSpPr txBox="1"/>
          <p:nvPr/>
        </p:nvSpPr>
        <p:spPr>
          <a:xfrm>
            <a:off x="3717561" y="1146320"/>
            <a:ext cx="1121636" cy="369332"/>
          </a:xfrm>
          <a:prstGeom prst="rect">
            <a:avLst/>
          </a:prstGeom>
          <a:noFill/>
        </p:spPr>
        <p:txBody>
          <a:bodyPr wrap="square" rtlCol="0">
            <a:spAutoFit/>
          </a:bodyPr>
          <a:lstStyle/>
          <a:p>
            <a:r>
              <a:rPr lang="en-US"/>
              <a:t>Template</a:t>
            </a:r>
          </a:p>
        </p:txBody>
      </p:sp>
      <p:pic>
        <p:nvPicPr>
          <p:cNvPr id="14" name="Picture 13"/>
          <p:cNvPicPr>
            <a:picLocks noChangeAspect="1"/>
          </p:cNvPicPr>
          <p:nvPr/>
        </p:nvPicPr>
        <p:blipFill>
          <a:blip r:embed="rId5"/>
          <a:stretch>
            <a:fillRect/>
          </a:stretch>
        </p:blipFill>
        <p:spPr>
          <a:xfrm>
            <a:off x="6240961" y="979042"/>
            <a:ext cx="5390741" cy="703887"/>
          </a:xfrm>
          <a:prstGeom prst="rect">
            <a:avLst/>
          </a:prstGeom>
        </p:spPr>
      </p:pic>
      <p:sp>
        <p:nvSpPr>
          <p:cNvPr id="15" name="Oval 14"/>
          <p:cNvSpPr/>
          <p:nvPr/>
        </p:nvSpPr>
        <p:spPr>
          <a:xfrm>
            <a:off x="8814216" y="1009772"/>
            <a:ext cx="1424066" cy="5058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extLst>
      <p:ext uri="{BB962C8B-B14F-4D97-AF65-F5344CB8AC3E}">
        <p14:creationId xmlns:p14="http://schemas.microsoft.com/office/powerpoint/2010/main" val="149485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57200" y="980023"/>
            <a:ext cx="5314013" cy="5009297"/>
          </a:xfrm>
        </p:spPr>
        <p:txBody>
          <a:bodyPr/>
          <a:lstStyle/>
          <a:p>
            <a:r>
              <a:rPr lang="en-US" b="1"/>
              <a:t>You can…</a:t>
            </a:r>
          </a:p>
          <a:p>
            <a:pPr marL="342900" indent="-342900">
              <a:buFont typeface="Arial" panose="020B0604020202020204" pitchFamily="34" charset="0"/>
              <a:buChar char="•"/>
            </a:pPr>
            <a:r>
              <a:rPr lang="en-US"/>
              <a:t>Enter the content for the linked item by following the instructions for the appropriate item type.</a:t>
            </a:r>
          </a:p>
          <a:p>
            <a:pPr marL="342900" indent="-342900">
              <a:buFont typeface="Arial" panose="020B0604020202020204" pitchFamily="34" charset="0"/>
              <a:buChar char="•"/>
            </a:pPr>
            <a:r>
              <a:rPr lang="en-US"/>
              <a:t>Add more items as necessary.</a:t>
            </a:r>
          </a:p>
          <a:p>
            <a:r>
              <a:rPr lang="en-US" b="1"/>
              <a:t>You cannot…</a:t>
            </a:r>
          </a:p>
          <a:p>
            <a:pPr marL="342900" indent="-342900">
              <a:buFont typeface="Arial" panose="020B0604020202020204" pitchFamily="34" charset="0"/>
              <a:buChar char="•"/>
            </a:pPr>
            <a:r>
              <a:rPr lang="en-US"/>
              <a:t>Link a stimulus with another stimulus.</a:t>
            </a:r>
          </a:p>
          <a:p>
            <a:pPr marL="342900" indent="-342900">
              <a:buFont typeface="Arial" panose="020B0604020202020204" pitchFamily="34" charset="0"/>
              <a:buChar char="•"/>
            </a:pPr>
            <a:r>
              <a:rPr lang="en-US"/>
              <a:t>Link a stimulus to an original item that already exists in your library.</a:t>
            </a:r>
          </a:p>
        </p:txBody>
      </p:sp>
      <p:sp>
        <p:nvSpPr>
          <p:cNvPr id="3" name="Slide Number Placeholder 2"/>
          <p:cNvSpPr>
            <a:spLocks noGrp="1"/>
          </p:cNvSpPr>
          <p:nvPr>
            <p:ph type="sldNum" sz="quarter" idx="17"/>
          </p:nvPr>
        </p:nvSpPr>
        <p:spPr/>
        <p:txBody>
          <a:bodyPr/>
          <a:lstStyle/>
          <a:p>
            <a:fld id="{58AE716E-68DD-2249-A7FA-8AEF0B14DF81}" type="slidenum">
              <a:rPr lang="en-US" smtClean="0"/>
              <a:pPr/>
              <a:t>7</a:t>
            </a:fld>
            <a:endParaRPr lang="en-US"/>
          </a:p>
        </p:txBody>
      </p:sp>
      <p:sp>
        <p:nvSpPr>
          <p:cNvPr id="5" name="Title 4"/>
          <p:cNvSpPr>
            <a:spLocks noGrp="1"/>
          </p:cNvSpPr>
          <p:nvPr>
            <p:ph type="title"/>
          </p:nvPr>
        </p:nvSpPr>
        <p:spPr/>
        <p:txBody>
          <a:bodyPr/>
          <a:lstStyle/>
          <a:p>
            <a:r>
              <a:rPr lang="en-US"/>
              <a:t>Stimuli That You Can Link with Items</a:t>
            </a:r>
          </a:p>
        </p:txBody>
      </p:sp>
      <p:sp>
        <p:nvSpPr>
          <p:cNvPr id="6" name="TextBox 5"/>
          <p:cNvSpPr txBox="1"/>
          <p:nvPr/>
        </p:nvSpPr>
        <p:spPr>
          <a:xfrm>
            <a:off x="7459894" y="2897351"/>
            <a:ext cx="3806002" cy="2031325"/>
          </a:xfrm>
          <a:prstGeom prst="rect">
            <a:avLst/>
          </a:prstGeom>
          <a:noFill/>
        </p:spPr>
        <p:txBody>
          <a:bodyPr wrap="square" rtlCol="0">
            <a:spAutoFit/>
          </a:bodyPr>
          <a:lstStyle/>
          <a:p>
            <a:r>
              <a:rPr lang="en-US"/>
              <a:t>Note: when an item is linked to a stimulus, the Items tab table displays an info button, which looks like a lowercase “</a:t>
            </a:r>
            <a:r>
              <a:rPr lang="en-US" err="1"/>
              <a:t>i</a:t>
            </a:r>
            <a:r>
              <a:rPr lang="en-US"/>
              <a:t>”, beside the item’s name. You can click this button to see which stimulus the item is linked to.</a:t>
            </a:r>
          </a:p>
        </p:txBody>
      </p:sp>
      <p:pic>
        <p:nvPicPr>
          <p:cNvPr id="7" name="Picture 6"/>
          <p:cNvPicPr>
            <a:picLocks noChangeAspect="1"/>
          </p:cNvPicPr>
          <p:nvPr/>
        </p:nvPicPr>
        <p:blipFill>
          <a:blip r:embed="rId3"/>
          <a:stretch>
            <a:fillRect/>
          </a:stretch>
        </p:blipFill>
        <p:spPr>
          <a:xfrm>
            <a:off x="6600272" y="1275875"/>
            <a:ext cx="5242478" cy="680765"/>
          </a:xfrm>
          <a:prstGeom prst="rect">
            <a:avLst/>
          </a:prstGeom>
        </p:spPr>
      </p:pic>
      <p:pic>
        <p:nvPicPr>
          <p:cNvPr id="8" name="Picture 7"/>
          <p:cNvPicPr>
            <a:picLocks noChangeAspect="1"/>
          </p:cNvPicPr>
          <p:nvPr/>
        </p:nvPicPr>
        <p:blipFill>
          <a:blip r:embed="rId4"/>
          <a:stretch>
            <a:fillRect/>
          </a:stretch>
        </p:blipFill>
        <p:spPr>
          <a:xfrm>
            <a:off x="6600271" y="1956640"/>
            <a:ext cx="5195488" cy="255807"/>
          </a:xfrm>
          <a:prstGeom prst="rect">
            <a:avLst/>
          </a:prstGeom>
        </p:spPr>
      </p:pic>
      <p:pic>
        <p:nvPicPr>
          <p:cNvPr id="9" name="Picture 8"/>
          <p:cNvPicPr>
            <a:picLocks noChangeAspect="1"/>
          </p:cNvPicPr>
          <p:nvPr/>
        </p:nvPicPr>
        <p:blipFill>
          <a:blip r:embed="rId5"/>
          <a:stretch>
            <a:fillRect/>
          </a:stretch>
        </p:blipFill>
        <p:spPr>
          <a:xfrm>
            <a:off x="7301136" y="1988183"/>
            <a:ext cx="158758" cy="196860"/>
          </a:xfrm>
          <a:prstGeom prst="rect">
            <a:avLst/>
          </a:prstGeom>
        </p:spPr>
      </p:pic>
      <p:sp>
        <p:nvSpPr>
          <p:cNvPr id="11" name="Arrow: Down 10"/>
          <p:cNvSpPr/>
          <p:nvPr/>
        </p:nvSpPr>
        <p:spPr>
          <a:xfrm rot="9473493">
            <a:off x="7459894" y="2212447"/>
            <a:ext cx="274406" cy="684904"/>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extLst>
      <p:ext uri="{BB962C8B-B14F-4D97-AF65-F5344CB8AC3E}">
        <p14:creationId xmlns:p14="http://schemas.microsoft.com/office/powerpoint/2010/main" val="1470341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8</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a:t>Multiple Choice and Multiple Select Items</a:t>
            </a:r>
          </a:p>
        </p:txBody>
      </p:sp>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230" y="3257301"/>
            <a:ext cx="3089078" cy="1784599"/>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stretch>
            <a:fillRect/>
          </a:stretch>
        </p:blipFill>
        <p:spPr>
          <a:xfrm>
            <a:off x="471904" y="1199817"/>
            <a:ext cx="5639090" cy="1625684"/>
          </a:xfrm>
          <a:prstGeom prst="rect">
            <a:avLst/>
          </a:prstGeom>
          <a:ln>
            <a:noFill/>
          </a:ln>
          <a:effectLst>
            <a:outerShdw blurRad="190500" algn="tl" rotWithShape="0">
              <a:srgbClr val="000000">
                <a:alpha val="70000"/>
              </a:srgbClr>
            </a:outerShdw>
          </a:effectLst>
        </p:spPr>
      </p:pic>
      <p:sp>
        <p:nvSpPr>
          <p:cNvPr id="7" name="Oval 6"/>
          <p:cNvSpPr/>
          <p:nvPr/>
        </p:nvSpPr>
        <p:spPr>
          <a:xfrm>
            <a:off x="337330" y="1079500"/>
            <a:ext cx="2329670" cy="495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 name="Oval 7"/>
          <p:cNvSpPr/>
          <p:nvPr/>
        </p:nvSpPr>
        <p:spPr>
          <a:xfrm>
            <a:off x="1003300" y="4533757"/>
            <a:ext cx="1663700" cy="571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9" name="Picture 8"/>
          <p:cNvPicPr>
            <a:picLocks noChangeAspect="1"/>
          </p:cNvPicPr>
          <p:nvPr/>
        </p:nvPicPr>
        <p:blipFill>
          <a:blip r:embed="rId5"/>
          <a:stretch>
            <a:fillRect/>
          </a:stretch>
        </p:blipFill>
        <p:spPr>
          <a:xfrm>
            <a:off x="3741423" y="4587093"/>
            <a:ext cx="4368285" cy="1997094"/>
          </a:xfrm>
          <a:prstGeom prst="rect">
            <a:avLst/>
          </a:prstGeom>
          <a:ln>
            <a:noFill/>
          </a:ln>
          <a:effectLst>
            <a:outerShdw blurRad="190500" algn="tl" rotWithShape="0">
              <a:srgbClr val="000000">
                <a:alpha val="70000"/>
              </a:srgbClr>
            </a:outerShdw>
          </a:effectLst>
        </p:spPr>
      </p:pic>
      <p:sp>
        <p:nvSpPr>
          <p:cNvPr id="10" name="Oval 9"/>
          <p:cNvSpPr/>
          <p:nvPr/>
        </p:nvSpPr>
        <p:spPr>
          <a:xfrm>
            <a:off x="6858000" y="5105257"/>
            <a:ext cx="1610359" cy="619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1" name="Arrow: Right 10"/>
          <p:cNvSpPr/>
          <p:nvPr/>
        </p:nvSpPr>
        <p:spPr>
          <a:xfrm rot="1597784">
            <a:off x="3665224" y="3958957"/>
            <a:ext cx="878594" cy="381286"/>
          </a:xfrm>
          <a:prstGeom prst="rightArrow">
            <a:avLst/>
          </a:prstGeom>
          <a:solidFill>
            <a:schemeClr val="accent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2" name="Picture 11"/>
          <p:cNvPicPr>
            <a:picLocks noChangeAspect="1"/>
          </p:cNvPicPr>
          <p:nvPr/>
        </p:nvPicPr>
        <p:blipFill>
          <a:blip r:embed="rId6"/>
          <a:stretch>
            <a:fillRect/>
          </a:stretch>
        </p:blipFill>
        <p:spPr>
          <a:xfrm>
            <a:off x="6994416" y="1199817"/>
            <a:ext cx="4638784" cy="3023184"/>
          </a:xfrm>
          <a:prstGeom prst="rect">
            <a:avLst/>
          </a:prstGeom>
          <a:ln>
            <a:noFill/>
          </a:ln>
          <a:effectLst>
            <a:outerShdw blurRad="190500" algn="tl" rotWithShape="0">
              <a:srgbClr val="000000">
                <a:alpha val="70000"/>
              </a:srgbClr>
            </a:outerShdw>
          </a:effectLst>
        </p:spPr>
      </p:pic>
      <p:sp>
        <p:nvSpPr>
          <p:cNvPr id="13" name="Oval 12"/>
          <p:cNvSpPr/>
          <p:nvPr/>
        </p:nvSpPr>
        <p:spPr>
          <a:xfrm>
            <a:off x="6858000" y="1079500"/>
            <a:ext cx="2032000" cy="8509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extLst>
      <p:ext uri="{BB962C8B-B14F-4D97-AF65-F5344CB8AC3E}">
        <p14:creationId xmlns:p14="http://schemas.microsoft.com/office/powerpoint/2010/main" val="2263777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9</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a:t>Hot Text Items</a:t>
            </a:r>
          </a:p>
        </p:txBody>
      </p:sp>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8031" y="2963779"/>
            <a:ext cx="4938771" cy="2927907"/>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stretch>
            <a:fillRect/>
          </a:stretch>
        </p:blipFill>
        <p:spPr>
          <a:xfrm>
            <a:off x="504934" y="1022794"/>
            <a:ext cx="4397427" cy="150180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5"/>
          <a:stretch>
            <a:fillRect/>
          </a:stretch>
        </p:blipFill>
        <p:spPr>
          <a:xfrm>
            <a:off x="6791243" y="1713656"/>
            <a:ext cx="4854389" cy="3601074"/>
          </a:xfrm>
          <a:prstGeom prst="rect">
            <a:avLst/>
          </a:prstGeom>
          <a:ln>
            <a:noFill/>
          </a:ln>
          <a:effectLst>
            <a:outerShdw blurRad="190500" algn="tl" rotWithShape="0">
              <a:srgbClr val="000000">
                <a:alpha val="70000"/>
              </a:srgbClr>
            </a:outerShdw>
          </a:effectLst>
        </p:spPr>
      </p:pic>
      <p:sp>
        <p:nvSpPr>
          <p:cNvPr id="7" name="Oval 6"/>
          <p:cNvSpPr/>
          <p:nvPr/>
        </p:nvSpPr>
        <p:spPr>
          <a:xfrm>
            <a:off x="504934" y="1022794"/>
            <a:ext cx="218966" cy="2345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 name="Oval 7"/>
          <p:cNvSpPr/>
          <p:nvPr/>
        </p:nvSpPr>
        <p:spPr>
          <a:xfrm>
            <a:off x="908030" y="2963779"/>
            <a:ext cx="247669" cy="2874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9" name="Oval 8"/>
          <p:cNvSpPr/>
          <p:nvPr/>
        </p:nvSpPr>
        <p:spPr>
          <a:xfrm>
            <a:off x="6791243" y="1773694"/>
            <a:ext cx="181057" cy="3091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extLst>
      <p:ext uri="{BB962C8B-B14F-4D97-AF65-F5344CB8AC3E}">
        <p14:creationId xmlns:p14="http://schemas.microsoft.com/office/powerpoint/2010/main" val="1543038708"/>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0856E589-4E37-4CEF-AE27-D2D8D930A08B}">
  <ds:schemaRefs>
    <ds:schemaRef ds:uri="3c8d6406-deae-4a0d-a95e-fe53ed4a1ace"/>
    <ds:schemaRef ds:uri="60b788f9-dbc8-42fd-99f2-081ed83a52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3c8d6406-deae-4a0d-a95e-fe53ed4a1ace"/>
    <ds:schemaRef ds:uri="http://schemas.microsoft.com/office/infopath/2007/PartnerControls"/>
    <ds:schemaRef ds:uri="60b788f9-dbc8-42fd-99f2-081ed83a52d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2018 AIR PPT</Template>
  <TotalTime>5857</TotalTime>
  <Words>6671</Words>
  <Application>Microsoft Office PowerPoint</Application>
  <PresentationFormat>Widescreen</PresentationFormat>
  <Paragraphs>317</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Narrow</vt:lpstr>
      <vt:lpstr>Calibri</vt:lpstr>
      <vt:lpstr>Franklin Gothic Book</vt:lpstr>
      <vt:lpstr>Franklin Gothic Medium</vt:lpstr>
      <vt:lpstr>Gill Sans MT</vt:lpstr>
      <vt:lpstr>Times New Roman</vt:lpstr>
      <vt:lpstr>Cambium Assessment PPT</vt:lpstr>
      <vt:lpstr>How to Write an Item in Checkpoint</vt:lpstr>
      <vt:lpstr>Objectives</vt:lpstr>
      <vt:lpstr>Logging in to the Checkpoint System</vt:lpstr>
      <vt:lpstr>Creating an Item</vt:lpstr>
      <vt:lpstr>Filling Out the Item Template</vt:lpstr>
      <vt:lpstr>Stimuli That You Can Link with Items</vt:lpstr>
      <vt:lpstr>Stimuli That You Can Link with Items</vt:lpstr>
      <vt:lpstr>Multiple Choice and Multiple Select Items</vt:lpstr>
      <vt:lpstr>Hot Text Items</vt:lpstr>
      <vt:lpstr>Hot Spot Items</vt:lpstr>
      <vt:lpstr>Hot Spot Items</vt:lpstr>
      <vt:lpstr>Edit Task Inline Choice Items</vt:lpstr>
      <vt:lpstr>Edit Task Inline Choice Items</vt:lpstr>
      <vt:lpstr>Edit Task Items</vt:lpstr>
      <vt:lpstr>Edit Task Items</vt:lpstr>
      <vt:lpstr>Simple Text Entry Items</vt:lpstr>
      <vt:lpstr>Simple Text Entry Items</vt:lpstr>
      <vt:lpstr>Embedded Text Entry Items</vt:lpstr>
      <vt:lpstr>Embedded Text Entry Items</vt:lpstr>
      <vt:lpstr>Text Drag and Drop Items</vt:lpstr>
      <vt:lpstr>Text Drag and Drop Items</vt:lpstr>
      <vt:lpstr>Image Drag and Drop Items</vt:lpstr>
      <vt:lpstr>Image Drag and Drop Items</vt:lpstr>
      <vt:lpstr>Table Match Items</vt:lpstr>
      <vt:lpstr>Table Match Items</vt:lpstr>
      <vt:lpstr>Equation Response Items</vt:lpstr>
      <vt:lpstr>Equation Response Items</vt:lpstr>
      <vt:lpstr>For More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Kathleen Hughes</cp:lastModifiedBy>
  <cp:revision>74</cp:revision>
  <cp:lastPrinted>2017-10-19T00:36:21Z</cp:lastPrinted>
  <dcterms:created xsi:type="dcterms:W3CDTF">2020-02-03T21:37:34Z</dcterms:created>
  <dcterms:modified xsi:type="dcterms:W3CDTF">2021-01-11T22:40:56Z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