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9"/>
  </p:notesMasterIdLst>
  <p:handoutMasterIdLst>
    <p:handoutMasterId r:id="rId20"/>
  </p:handoutMasterIdLst>
  <p:sldIdLst>
    <p:sldId id="294" r:id="rId5"/>
    <p:sldId id="290" r:id="rId6"/>
    <p:sldId id="316" r:id="rId7"/>
    <p:sldId id="322" r:id="rId8"/>
    <p:sldId id="298" r:id="rId9"/>
    <p:sldId id="415" r:id="rId10"/>
    <p:sldId id="413" r:id="rId11"/>
    <p:sldId id="295" r:id="rId12"/>
    <p:sldId id="401" r:id="rId13"/>
    <p:sldId id="300" r:id="rId14"/>
    <p:sldId id="323" r:id="rId15"/>
    <p:sldId id="305" r:id="rId16"/>
    <p:sldId id="307" r:id="rId17"/>
    <p:sldId id="313" r:id="rId18"/>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9ADC3404-0A2B-4AC7-8091-AA186C5FFC77}">
          <p14:sldIdLst>
            <p14:sldId id="294"/>
            <p14:sldId id="290"/>
          </p14:sldIdLst>
        </p14:section>
        <p14:section name="Logging in to the TA Interface" id="{68D66D37-DCE2-4893-A358-60D96D2DBEE3}">
          <p14:sldIdLst>
            <p14:sldId id="316"/>
            <p14:sldId id="322"/>
          </p14:sldIdLst>
        </p14:section>
        <p14:section name="TA Interface" id="{F495F417-7140-4BBD-85E8-672DEAA5F7A7}">
          <p14:sldIdLst>
            <p14:sldId id="298"/>
            <p14:sldId id="415"/>
            <p14:sldId id="413"/>
            <p14:sldId id="295"/>
            <p14:sldId id="401"/>
            <p14:sldId id="300"/>
            <p14:sldId id="323"/>
            <p14:sldId id="305"/>
            <p14:sldId id="307"/>
            <p14:sldId id="313"/>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hle, Angela" initials="JA" lastIdx="6" clrIdx="0">
    <p:extLst>
      <p:ext uri="{19B8F6BF-5375-455C-9EA6-DF929625EA0E}">
        <p15:presenceInfo xmlns:p15="http://schemas.microsoft.com/office/powerpoint/2012/main" userId="S-1-5-21-1472932569-214068005-926709054-8506" providerId="AD"/>
      </p:ext>
    </p:extLst>
  </p:cmAuthor>
  <p:cmAuthor id="2" name="Linda K. Reed" initials="lkr" lastIdx="33" clrIdx="1">
    <p:extLst>
      <p:ext uri="{19B8F6BF-5375-455C-9EA6-DF929625EA0E}">
        <p15:presenceInfo xmlns:p15="http://schemas.microsoft.com/office/powerpoint/2012/main" userId="Linda K. Reed" providerId="None"/>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4" name="Note" initials="Note" lastIdx="2" clrIdx="3">
    <p:extLst>
      <p:ext uri="{19B8F6BF-5375-455C-9EA6-DF929625EA0E}">
        <p15:presenceInfo xmlns:p15="http://schemas.microsoft.com/office/powerpoint/2012/main" userId="Note" providerId="None"/>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6" name="Microsoft Office User" initials="Office [2]" lastIdx="1" clrIdx="5"/>
  <p:cmAuthor id="7" name="Microsoft Office User" initials="Office [7]" lastIdx="1" clrIdx="6"/>
  <p:cmAuthor id="8" name="Microsoft Office User" initials="Office [6]" lastIdx="1" clrIdx="7"/>
  <p:cmAuthor id="9" name="Strittmatter, Jennifer G." initials="SJG" lastIdx="68" clrIdx="8">
    <p:extLst>
      <p:ext uri="{19B8F6BF-5375-455C-9EA6-DF929625EA0E}">
        <p15:presenceInfo xmlns:p15="http://schemas.microsoft.com/office/powerpoint/2012/main" userId="S::jstrittmatter@air.org::5b890a84-78d8-4fc1-ac1c-46682033f69d" providerId="AD"/>
      </p:ext>
    </p:extLst>
  </p:cmAuthor>
  <p:cmAuthor id="10" name="Hajara, Debapriya (Diya)" initials="HD(" lastIdx="11" clrIdx="9">
    <p:extLst>
      <p:ext uri="{19B8F6BF-5375-455C-9EA6-DF929625EA0E}">
        <p15:presenceInfo xmlns:p15="http://schemas.microsoft.com/office/powerpoint/2012/main" userId="S-1-5-21-1472932569-214068005-926709054-55701" providerId="AD"/>
      </p:ext>
    </p:extLst>
  </p:cmAuthor>
  <p:cmAuthor id="11" name="Strittmatter, Jennifer" initials="SJ" lastIdx="26" clrIdx="10">
    <p:extLst>
      <p:ext uri="{19B8F6BF-5375-455C-9EA6-DF929625EA0E}">
        <p15:presenceInfo xmlns:p15="http://schemas.microsoft.com/office/powerpoint/2012/main" userId="S-1-5-21-1472932569-214068005-926709054-73878" providerId="AD"/>
      </p:ext>
    </p:extLst>
  </p:cmAuthor>
  <p:cmAuthor id="12" name="Hajara, Debapriya (Diya)" initials="HD( [2]" lastIdx="19" clrIdx="11">
    <p:extLst>
      <p:ext uri="{19B8F6BF-5375-455C-9EA6-DF929625EA0E}">
        <p15:presenceInfo xmlns:p15="http://schemas.microsoft.com/office/powerpoint/2012/main" userId="S::dhajara@air.org::9fae8e30-233f-4c0c-bb91-bada5e8377f7" providerId="AD"/>
      </p:ext>
    </p:extLst>
  </p:cmAuthor>
  <p:cmAuthor id="13" name="Assaker, Rima H." initials="ARH" lastIdx="3" clrIdx="12">
    <p:extLst>
      <p:ext uri="{19B8F6BF-5375-455C-9EA6-DF929625EA0E}">
        <p15:presenceInfo xmlns:p15="http://schemas.microsoft.com/office/powerpoint/2012/main" userId="S::rassaker@air.org::f324289e-7882-4036-860b-9532c4f6fcdc" providerId="AD"/>
      </p:ext>
    </p:extLst>
  </p:cmAuthor>
  <p:cmAuthor id="14" name="Evan Davis" initials="ED" lastIdx="16" clrIdx="13">
    <p:extLst>
      <p:ext uri="{19B8F6BF-5375-455C-9EA6-DF929625EA0E}">
        <p15:presenceInfo xmlns:p15="http://schemas.microsoft.com/office/powerpoint/2012/main" userId="S::evan.davis@cambiumassessment.com::0908157f-410a-4dba-b773-643e741566fb" providerId="AD"/>
      </p:ext>
    </p:extLst>
  </p:cmAuthor>
  <p:cmAuthor id="15" name="Diya Hajara" initials="DH" lastIdx="7" clrIdx="14">
    <p:extLst>
      <p:ext uri="{19B8F6BF-5375-455C-9EA6-DF929625EA0E}">
        <p15:presenceInfo xmlns:p15="http://schemas.microsoft.com/office/powerpoint/2012/main" userId="S::diya.hajara@cambiumassessment.com::17908abb-c35a-497d-ab78-edc7b071d073" providerId="AD"/>
      </p:ext>
    </p:extLst>
  </p:cmAuthor>
  <p:cmAuthor id="16" name="Jennifer Strittmatter" initials="JS" lastIdx="2" clrIdx="15">
    <p:extLst>
      <p:ext uri="{19B8F6BF-5375-455C-9EA6-DF929625EA0E}">
        <p15:presenceInfo xmlns:p15="http://schemas.microsoft.com/office/powerpoint/2012/main" userId="S::jennifer.strittmatter@cambiumassessment.com::e8934ff7-9e4a-4c8d-9513-cfdab75a79b2" providerId="AD"/>
      </p:ext>
    </p:extLst>
  </p:cmAuthor>
  <p:cmAuthor id="17" name="Macgillivray, Emily A." initials="MEA" lastIdx="1" clrIdx="16">
    <p:extLst>
      <p:ext uri="{19B8F6BF-5375-455C-9EA6-DF929625EA0E}">
        <p15:presenceInfo xmlns:p15="http://schemas.microsoft.com/office/powerpoint/2012/main" userId="Macgillivray, Emily A." providerId="None"/>
      </p:ext>
    </p:extLst>
  </p:cmAuthor>
  <p:cmAuthor id="18" name="Morada, Dianne" initials="MD" lastIdx="1" clrIdx="17">
    <p:extLst>
      <p:ext uri="{19B8F6BF-5375-455C-9EA6-DF929625EA0E}">
        <p15:presenceInfo xmlns:p15="http://schemas.microsoft.com/office/powerpoint/2012/main" userId="S::20167605@k12.hi.us::dde3c573-5f62-4993-9176-83a29b40d958" providerId="AD"/>
      </p:ext>
    </p:extLst>
  </p:cmAuthor>
  <p:cmAuthor id="19" name="Pualoa, Kelsie" initials="PK" lastIdx="2" clrIdx="18">
    <p:extLst>
      <p:ext uri="{19B8F6BF-5375-455C-9EA6-DF929625EA0E}">
        <p15:presenceInfo xmlns:p15="http://schemas.microsoft.com/office/powerpoint/2012/main" userId="S::20268423@k12.hi.us::30d7a369-5fbb-41ab-a061-1ba001a6bae4" providerId="AD"/>
      </p:ext>
    </p:extLst>
  </p:cmAuthor>
  <p:cmAuthor id="20" name="Kathleen Hughes" initials="KH" lastIdx="3" clrIdx="19">
    <p:extLst>
      <p:ext uri="{19B8F6BF-5375-455C-9EA6-DF929625EA0E}">
        <p15:presenceInfo xmlns:p15="http://schemas.microsoft.com/office/powerpoint/2012/main" userId="S-1-5-21-1949779832-2519084937-1351169659-455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315F"/>
    <a:srgbClr val="505A08"/>
    <a:srgbClr val="224975"/>
    <a:srgbClr val="586B80"/>
    <a:srgbClr val="53565A"/>
    <a:srgbClr val="2C9ED9"/>
    <a:srgbClr val="C6E7F7"/>
    <a:srgbClr val="26ABE1"/>
    <a:srgbClr val="319EFF"/>
    <a:srgbClr val="B9BB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82900" autoAdjust="0"/>
  </p:normalViewPr>
  <p:slideViewPr>
    <p:cSldViewPr snapToGrid="0">
      <p:cViewPr varScale="1">
        <p:scale>
          <a:sx n="91" d="100"/>
          <a:sy n="91" d="100"/>
        </p:scale>
        <p:origin x="1218" y="78"/>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dirty="0"/>
              <a:t>(added from Insert tab, Header &amp; Footer icon, Fixed Date and time)  1/23/2018</a:t>
            </a:r>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cs typeface="Arial" panose="020B0604020202020204" pitchFamily="34" charset="0"/>
              </a:rPr>
              <a:t>Welcome to the </a:t>
            </a:r>
            <a:r>
              <a:rPr lang="en-US" altLang="en-US" i="1" dirty="0">
                <a:latin typeface="Arial" panose="020B0604020202020204" pitchFamily="34" charset="0"/>
                <a:cs typeface="Arial" panose="020B0604020202020204" pitchFamily="34" charset="0"/>
              </a:rPr>
              <a:t>How to Generate, Start, and Monitor a Teacher-Authored Test Session in the TA Interface </a:t>
            </a:r>
            <a:r>
              <a:rPr lang="en-US" altLang="en-US" i="0" dirty="0">
                <a:latin typeface="Arial" panose="020B0604020202020204" pitchFamily="34" charset="0"/>
                <a:cs typeface="Arial" panose="020B0604020202020204" pitchFamily="34" charset="0"/>
              </a:rPr>
              <a:t>training module</a:t>
            </a:r>
            <a:r>
              <a:rPr lang="en-US" altLang="en-US" i="1" dirty="0">
                <a:latin typeface="Arial" panose="020B0604020202020204" pitchFamily="34" charset="0"/>
                <a:cs typeface="Arial" panose="020B0604020202020204" pitchFamily="34" charset="0"/>
              </a:rPr>
              <a:t>.</a:t>
            </a:r>
            <a:r>
              <a:rPr lang="en-US" altLang="en-US" dirty="0">
                <a:latin typeface="Arial" panose="020B0604020202020204" pitchFamily="34" charset="0"/>
                <a:cs typeface="Arial" panose="020B0604020202020204" pitchFamily="34" charset="0"/>
              </a:rPr>
              <a:t> This module is part of a series of training modules on the Checkpoint System and its features. This module explains how you can start and monitor a teacher-authored test using the Test Administrator (TA) Interface.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latin typeface="Arial" panose="020B0604020202020204" pitchFamily="34" charset="0"/>
                <a:cs typeface="Arial" panose="020B0604020202020204" pitchFamily="34" charset="0"/>
              </a:rPr>
              <a:t>Please note that your state’s TA Interface may be different from the images shown in this presentation. </a:t>
            </a:r>
            <a:r>
              <a:rPr lang="en-US" dirty="0">
                <a:latin typeface="Arial" panose="020B0604020202020204" pitchFamily="34" charset="0"/>
                <a:cs typeface="Arial" panose="020B0604020202020204" pitchFamily="34" charset="0"/>
              </a:rPr>
              <a:t>Please consult your state’s portal for additional information about specific features of your state's TA Interface. </a:t>
            </a:r>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dirty="0"/>
              <a:t>(added from Insert tab, Header &amp; Footer icon, Fixed Date and time)  1/23/2018</a:t>
            </a:r>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dirty="0"/>
              <a:t>Presentation Title (added from Insert tab, Header &amp; Footer icon)</a:t>
            </a:r>
          </a:p>
        </p:txBody>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200" dirty="0">
                <a:latin typeface="+mn-lt"/>
              </a:rPr>
              <a:t>Once you start the test session and students log in, you must approve their test settings before they can access their tests. It is very important that you pay close attention to the test name prior to approval to be sure that students have selected the appropriate test</a:t>
            </a:r>
            <a:r>
              <a:rPr lang="en-US" altLang="en-US" sz="1200" u="none" dirty="0">
                <a:latin typeface="+mn-lt"/>
              </a:rPr>
              <a:t>. To approve students for testing, click the </a:t>
            </a:r>
            <a:r>
              <a:rPr lang="en-US" altLang="ja-JP" sz="1200" b="1" u="none" dirty="0">
                <a:latin typeface="+mn-lt"/>
              </a:rPr>
              <a:t>Approvals </a:t>
            </a:r>
            <a:r>
              <a:rPr lang="en-US" altLang="ja-JP" sz="1200" u="none" dirty="0">
                <a:latin typeface="+mn-lt"/>
              </a:rPr>
              <a:t>button next to the session ID. A </a:t>
            </a:r>
            <a:r>
              <a:rPr lang="en-US" altLang="ja-JP" sz="1200" dirty="0">
                <a:latin typeface="+mn-lt"/>
              </a:rPr>
              <a:t>list of students will display, organized by test name. You should review the list to make sure that all students chose the correct content area and test. To ensure that a student’s test settings are correct, select the </a:t>
            </a:r>
            <a:r>
              <a:rPr lang="en-US" altLang="ja-JP" sz="1200" b="1" u="none" dirty="0">
                <a:latin typeface="+mn-lt"/>
              </a:rPr>
              <a:t>Eye</a:t>
            </a:r>
            <a:r>
              <a:rPr lang="en-US" altLang="ja-JP" sz="1200" dirty="0">
                <a:latin typeface="+mn-lt"/>
              </a:rPr>
              <a:t> button </a:t>
            </a:r>
            <a:r>
              <a:rPr lang="en-US" altLang="ja-JP" sz="1200" u="none" dirty="0">
                <a:latin typeface="+mn-lt"/>
              </a:rPr>
              <a:t>in the </a:t>
            </a:r>
            <a:r>
              <a:rPr lang="en-US" altLang="ja-JP" sz="1200" b="1" u="none" dirty="0">
                <a:latin typeface="+mn-lt"/>
              </a:rPr>
              <a:t>See Details</a:t>
            </a:r>
            <a:r>
              <a:rPr lang="en-US" altLang="ja-JP" sz="1200" u="none" dirty="0">
                <a:latin typeface="+mn-lt"/>
              </a:rPr>
              <a:t> column</a:t>
            </a:r>
            <a:r>
              <a:rPr lang="en-US" altLang="ja-JP" sz="1200" dirty="0">
                <a:latin typeface="+mn-lt"/>
              </a:rPr>
              <a:t>. </a:t>
            </a:r>
          </a:p>
          <a:p>
            <a:pPr eaLnBrk="1" hangingPunct="1">
              <a:spcBef>
                <a:spcPct val="0"/>
              </a:spcBef>
            </a:pPr>
            <a:endParaRPr lang="en-US" altLang="en-US" sz="1200" dirty="0">
              <a:latin typeface="+mn-lt"/>
            </a:endParaRPr>
          </a:p>
          <a:p>
            <a:pPr eaLnBrk="1" hangingPunct="1">
              <a:spcBef>
                <a:spcPct val="0"/>
              </a:spcBef>
            </a:pPr>
            <a:r>
              <a:rPr lang="en-US" sz="1200" dirty="0">
                <a:latin typeface="+mn-lt"/>
              </a:rPr>
              <a:t>To approve a single student, click the green checkmark button. If no changes are needed, select Approve All Students to admit all students to the session. You will see a confirmation message appear after clicking </a:t>
            </a:r>
            <a:r>
              <a:rPr lang="en-US" sz="1200" b="1" dirty="0">
                <a:latin typeface="+mn-lt"/>
              </a:rPr>
              <a:t>Approve All Students</a:t>
            </a:r>
            <a:r>
              <a:rPr lang="en-US" sz="1200" dirty="0">
                <a:latin typeface="+mn-lt"/>
              </a:rPr>
              <a:t>.</a:t>
            </a:r>
          </a:p>
          <a:p>
            <a:pPr eaLnBrk="1" hangingPunct="1">
              <a:spcBef>
                <a:spcPct val="0"/>
              </a:spcBef>
            </a:pPr>
            <a:endParaRPr lang="en-US" altLang="ja-JP" sz="1200" dirty="0">
              <a:latin typeface="+mn-lt"/>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altLang="ja-JP" sz="1200" dirty="0">
                <a:latin typeface="+mn-lt"/>
              </a:rPr>
              <a:t>To deny a student entry to the test </a:t>
            </a:r>
            <a:r>
              <a:rPr lang="en-US" altLang="ja-JP" sz="1200" u="none" dirty="0">
                <a:latin typeface="+mn-lt"/>
              </a:rPr>
              <a:t>session, clicking the</a:t>
            </a:r>
            <a:r>
              <a:rPr lang="en-US" altLang="ja-JP" sz="1200" u="none" baseline="0" dirty="0">
                <a:latin typeface="+mn-lt"/>
              </a:rPr>
              <a:t> </a:t>
            </a:r>
            <a:r>
              <a:rPr lang="en-US" altLang="ja-JP" sz="1200" b="1" u="none" baseline="0" dirty="0">
                <a:latin typeface="+mn-lt"/>
              </a:rPr>
              <a:t>X</a:t>
            </a:r>
            <a:r>
              <a:rPr lang="en-US" altLang="ja-JP" sz="1200" u="none" baseline="0" dirty="0">
                <a:latin typeface="+mn-lt"/>
              </a:rPr>
              <a:t> button in the </a:t>
            </a:r>
            <a:r>
              <a:rPr lang="en-US" altLang="ja-JP" sz="1200" b="1" u="none" baseline="0" dirty="0">
                <a:latin typeface="+mn-lt"/>
              </a:rPr>
              <a:t>Action </a:t>
            </a:r>
            <a:r>
              <a:rPr lang="en-US" altLang="ja-JP" sz="1200" u="none" baseline="0" dirty="0">
                <a:latin typeface="+mn-lt"/>
              </a:rPr>
              <a:t>column</a:t>
            </a:r>
            <a:r>
              <a:rPr lang="en-US" altLang="ja-JP" sz="1200" u="none" dirty="0">
                <a:latin typeface="+mn-lt"/>
              </a:rPr>
              <a:t>. </a:t>
            </a:r>
            <a:r>
              <a:rPr lang="en-US" altLang="en-US" sz="1200" u="none" dirty="0">
                <a:latin typeface="+mn-lt"/>
                <a:cs typeface="Arial" panose="020B0604020202020204" pitchFamily="34" charset="0"/>
              </a:rPr>
              <a:t>Denying the student entry into the test session will not prevent other approved students from beginning their tests.</a:t>
            </a:r>
          </a:p>
          <a:p>
            <a:pPr eaLnBrk="1" hangingPunct="1">
              <a:spcBef>
                <a:spcPct val="0"/>
              </a:spcBef>
            </a:pPr>
            <a:endParaRPr lang="en-US" altLang="ja-JP" u="none" dirty="0">
              <a:latin typeface="Arial" charset="0"/>
            </a:endParaRPr>
          </a:p>
        </p:txBody>
      </p:sp>
      <p:sp>
        <p:nvSpPr>
          <p:cNvPr id="50180"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A1961D4-03D7-43A0-A4D7-2E2109B20A3D}"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31225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sz="1200" dirty="0">
                <a:latin typeface="Arial" panose="020B0604020202020204" pitchFamily="34" charset="0"/>
                <a:cs typeface="Arial" panose="020B0604020202020204" pitchFamily="34" charset="0"/>
              </a:rPr>
              <a:t>Once students log in and </a:t>
            </a:r>
            <a:r>
              <a:rPr lang="en-US" altLang="en-US" sz="1200" u="none" dirty="0">
                <a:latin typeface="Arial" panose="020B0604020202020204" pitchFamily="34" charset="0"/>
                <a:cs typeface="Arial" panose="020B0604020202020204" pitchFamily="34" charset="0"/>
              </a:rPr>
              <a:t>are</a:t>
            </a:r>
            <a:r>
              <a:rPr lang="en-US" altLang="en-US" sz="1200" dirty="0">
                <a:latin typeface="Arial" panose="020B0604020202020204" pitchFamily="34" charset="0"/>
                <a:cs typeface="Arial" panose="020B0604020202020204" pitchFamily="34" charset="0"/>
              </a:rPr>
              <a:t> approved for testing, you can monitor their status from the </a:t>
            </a:r>
            <a:r>
              <a:rPr lang="en-US" altLang="en-US" sz="1200" i="0" dirty="0">
                <a:latin typeface="Arial" panose="020B0604020202020204" pitchFamily="34" charset="0"/>
                <a:cs typeface="Arial" panose="020B0604020202020204" pitchFamily="34" charset="0"/>
              </a:rPr>
              <a:t>table(s) displayed</a:t>
            </a:r>
            <a:r>
              <a:rPr lang="en-US" altLang="en-US" sz="1200" i="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on the TA Interface that consist of the following columns - </a:t>
            </a:r>
            <a:r>
              <a:rPr lang="en-US" altLang="en-US" sz="1200" b="1" dirty="0">
                <a:latin typeface="Arial" panose="020B0604020202020204" pitchFamily="34" charset="0"/>
                <a:cs typeface="Arial" panose="020B0604020202020204" pitchFamily="34" charset="0"/>
              </a:rPr>
              <a:t>Student Information</a:t>
            </a:r>
            <a:r>
              <a:rPr lang="en-US" altLang="ja-JP" sz="1200" dirty="0">
                <a:latin typeface="Arial" panose="020B0604020202020204" pitchFamily="34" charset="0"/>
                <a:cs typeface="Arial" panose="020B0604020202020204" pitchFamily="34" charset="0"/>
              </a:rPr>
              <a:t>, </a:t>
            </a:r>
            <a:r>
              <a:rPr lang="en-US" altLang="ja-JP" sz="1200" b="1" dirty="0">
                <a:latin typeface="Arial" panose="020B0604020202020204" pitchFamily="34" charset="0"/>
                <a:cs typeface="Arial" panose="020B0604020202020204" pitchFamily="34" charset="0"/>
              </a:rPr>
              <a:t>Opportunity Number</a:t>
            </a:r>
            <a:r>
              <a:rPr lang="en-US" altLang="ja-JP" sz="1200" dirty="0">
                <a:latin typeface="Arial" panose="020B0604020202020204" pitchFamily="34" charset="0"/>
                <a:cs typeface="Arial" panose="020B0604020202020204" pitchFamily="34" charset="0"/>
              </a:rPr>
              <a:t>, </a:t>
            </a:r>
            <a:r>
              <a:rPr lang="en-US" altLang="ja-JP" sz="1200" b="1" dirty="0">
                <a:latin typeface="Arial" panose="020B0604020202020204" pitchFamily="34" charset="0"/>
                <a:cs typeface="Arial" panose="020B0604020202020204" pitchFamily="34" charset="0"/>
              </a:rPr>
              <a:t>Test Name</a:t>
            </a:r>
            <a:r>
              <a:rPr lang="en-US" altLang="ja-JP" sz="1200" dirty="0">
                <a:latin typeface="Arial" panose="020B0604020202020204" pitchFamily="34" charset="0"/>
                <a:cs typeface="Arial" panose="020B0604020202020204" pitchFamily="34" charset="0"/>
              </a:rPr>
              <a:t>, </a:t>
            </a:r>
            <a:r>
              <a:rPr lang="en-US" altLang="ja-JP" sz="1200" b="1" dirty="0">
                <a:latin typeface="Arial" panose="020B0604020202020204" pitchFamily="34" charset="0"/>
                <a:cs typeface="Arial" panose="020B0604020202020204" pitchFamily="34" charset="0"/>
              </a:rPr>
              <a:t>Progress</a:t>
            </a:r>
            <a:r>
              <a:rPr lang="en-US" altLang="ja-JP" sz="1200" dirty="0">
                <a:latin typeface="Arial" panose="020B0604020202020204" pitchFamily="34" charset="0"/>
                <a:cs typeface="Arial" panose="020B0604020202020204" pitchFamily="34" charset="0"/>
              </a:rPr>
              <a:t>, </a:t>
            </a:r>
            <a:r>
              <a:rPr lang="en-US" altLang="ja-JP" sz="1200" b="1" u="none" dirty="0">
                <a:latin typeface="Arial" panose="020B0604020202020204" pitchFamily="34" charset="0"/>
                <a:cs typeface="Arial" panose="020B0604020202020204" pitchFamily="34" charset="0"/>
              </a:rPr>
              <a:t>Status</a:t>
            </a:r>
            <a:r>
              <a:rPr lang="en-US" altLang="ja-JP" sz="1200" dirty="0">
                <a:latin typeface="Arial" panose="020B0604020202020204" pitchFamily="34" charset="0"/>
                <a:cs typeface="Arial" panose="020B0604020202020204" pitchFamily="34" charset="0"/>
              </a:rPr>
              <a:t>, </a:t>
            </a:r>
            <a:r>
              <a:rPr lang="en-US" altLang="ja-JP" sz="1200" b="1" dirty="0">
                <a:latin typeface="Arial" panose="020B0604020202020204" pitchFamily="34" charset="0"/>
                <a:cs typeface="Arial" panose="020B0604020202020204" pitchFamily="34" charset="0"/>
              </a:rPr>
              <a:t>Test Settings</a:t>
            </a:r>
            <a:r>
              <a:rPr lang="en-US" altLang="ja-JP" sz="1200" dirty="0">
                <a:latin typeface="Arial" panose="020B0604020202020204" pitchFamily="34" charset="0"/>
                <a:cs typeface="Arial" panose="020B0604020202020204" pitchFamily="34" charset="0"/>
              </a:rPr>
              <a:t>, and </a:t>
            </a:r>
            <a:r>
              <a:rPr lang="en-US" altLang="ja-JP" sz="1200" b="1" dirty="0">
                <a:latin typeface="Arial" panose="020B0604020202020204" pitchFamily="34" charset="0"/>
                <a:cs typeface="Arial" panose="020B0604020202020204" pitchFamily="34" charset="0"/>
              </a:rPr>
              <a:t>Actions</a:t>
            </a:r>
            <a:r>
              <a:rPr lang="en-US" altLang="ja-JP" sz="1200" dirty="0">
                <a:latin typeface="Arial" panose="020B0604020202020204" pitchFamily="34" charset="0"/>
                <a:cs typeface="Arial" panose="020B0604020202020204" pitchFamily="34" charset="0"/>
              </a:rPr>
              <a:t>.</a:t>
            </a:r>
          </a:p>
          <a:p>
            <a:pPr marL="0" indent="0" eaLnBrk="1" hangingPunct="1">
              <a:spcBef>
                <a:spcPct val="0"/>
              </a:spcBef>
              <a:buFont typeface="Arial" panose="020B0604020202020204" pitchFamily="34" charset="0"/>
              <a:buNone/>
            </a:pPr>
            <a:endParaRPr lang="en-US" altLang="ja-JP" sz="1200" u="sng" strike="sngStrike"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1200" u="none" dirty="0">
                <a:latin typeface="Arial" panose="020B0604020202020204" pitchFamily="34" charset="0"/>
                <a:cs typeface="Arial" panose="020B0604020202020204" pitchFamily="34" charset="0"/>
              </a:rPr>
              <a:t>The </a:t>
            </a:r>
            <a:r>
              <a:rPr lang="en-US" altLang="en-US" sz="1200" b="1" u="none" dirty="0">
                <a:latin typeface="Arial" panose="020B0604020202020204" pitchFamily="34" charset="0"/>
                <a:cs typeface="Arial" panose="020B0604020202020204" pitchFamily="34" charset="0"/>
              </a:rPr>
              <a:t>Progress</a:t>
            </a:r>
            <a:r>
              <a:rPr lang="en-US" altLang="en-US" sz="1200" u="none" dirty="0">
                <a:latin typeface="Arial" panose="020B0604020202020204" pitchFamily="34" charset="0"/>
                <a:cs typeface="Arial" panose="020B0604020202020204" pitchFamily="34" charset="0"/>
              </a:rPr>
              <a:t> column displays the student’</a:t>
            </a:r>
            <a:r>
              <a:rPr lang="en-US" altLang="ja-JP" sz="1200" u="none" dirty="0">
                <a:latin typeface="Arial" panose="020B0604020202020204" pitchFamily="34" charset="0"/>
                <a:cs typeface="Arial" panose="020B0604020202020204" pitchFamily="34" charset="0"/>
              </a:rPr>
              <a:t>s progress through the items in the test. It may display a progress bar to indicate the student’s progress through the test or display the total number of items completed thus far and the total number of items in the test.</a:t>
            </a:r>
          </a:p>
          <a:p>
            <a:pPr marL="171450" marR="0" lvl="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en-US" sz="1200" u="none" dirty="0">
                <a:latin typeface="Arial" panose="020B0604020202020204" pitchFamily="34" charset="0"/>
                <a:cs typeface="Arial" panose="020B0604020202020204" pitchFamily="34" charset="0"/>
              </a:rPr>
              <a:t>The </a:t>
            </a:r>
            <a:r>
              <a:rPr lang="en-US" altLang="en-US" sz="1200" b="1" u="none" dirty="0">
                <a:latin typeface="Arial" panose="020B0604020202020204" pitchFamily="34" charset="0"/>
                <a:cs typeface="Arial" panose="020B0604020202020204" pitchFamily="34" charset="0"/>
              </a:rPr>
              <a:t>Status </a:t>
            </a:r>
            <a:r>
              <a:rPr lang="en-US" altLang="en-US" sz="1200" u="none" dirty="0">
                <a:latin typeface="Arial" panose="020B0604020202020204" pitchFamily="34" charset="0"/>
                <a:cs typeface="Arial" panose="020B0604020202020204" pitchFamily="34" charset="0"/>
              </a:rPr>
              <a:t>column indicates a student’s testing status. For a list of test statuses, please see the </a:t>
            </a:r>
            <a:r>
              <a:rPr lang="en-US" altLang="en-US" sz="1200" i="1" u="none" dirty="0">
                <a:latin typeface="Arial" panose="020B0604020202020204" pitchFamily="34" charset="0"/>
                <a:cs typeface="Arial" panose="020B0604020202020204" pitchFamily="34" charset="0"/>
              </a:rPr>
              <a:t>Guide to Navigating the Online HSAP Administration</a:t>
            </a:r>
            <a:r>
              <a:rPr lang="en-US" altLang="en-US" sz="1200" i="0" u="none" dirty="0">
                <a:latin typeface="Arial" panose="020B0604020202020204" pitchFamily="34" charset="0"/>
                <a:cs typeface="Arial" panose="020B0604020202020204" pitchFamily="34" charset="0"/>
              </a:rPr>
              <a:t> user guide</a:t>
            </a:r>
            <a:r>
              <a:rPr lang="en-US" altLang="en-US" sz="1200" u="none" dirty="0">
                <a:latin typeface="Arial" panose="020B0604020202020204" pitchFamily="34" charset="0"/>
                <a:cs typeface="Arial" panose="020B0604020202020204" pitchFamily="34" charset="0"/>
              </a:rPr>
              <a:t>.</a:t>
            </a:r>
            <a:endParaRPr lang="en-US" altLang="ja-JP" sz="1200" u="none" dirty="0">
              <a:latin typeface="Arial" panose="020B0604020202020204" pitchFamily="34" charset="0"/>
              <a:cs typeface="Arial" panose="020B0604020202020204" pitchFamily="34" charset="0"/>
            </a:endParaRPr>
          </a:p>
          <a:p>
            <a:pPr marL="171450" indent="-171450" eaLnBrk="1" hangingPunct="1">
              <a:spcBef>
                <a:spcPct val="0"/>
              </a:spcBef>
              <a:buFont typeface="Arial" panose="020B0604020202020204" pitchFamily="34" charset="0"/>
              <a:buChar char="•"/>
            </a:pPr>
            <a:r>
              <a:rPr lang="en-US" altLang="ja-JP" sz="1200" dirty="0">
                <a:latin typeface="Arial" panose="020B0604020202020204" pitchFamily="34" charset="0"/>
                <a:cs typeface="Arial" panose="020B0604020202020204" pitchFamily="34" charset="0"/>
              </a:rPr>
              <a:t>The </a:t>
            </a:r>
            <a:r>
              <a:rPr lang="en-US" altLang="ja-JP" sz="1200" b="1" dirty="0">
                <a:latin typeface="Arial" panose="020B0604020202020204" pitchFamily="34" charset="0"/>
                <a:cs typeface="Arial" panose="020B0604020202020204" pitchFamily="34" charset="0"/>
              </a:rPr>
              <a:t>Test </a:t>
            </a:r>
            <a:r>
              <a:rPr lang="en-US" altLang="ja-JP" sz="1200" b="1" u="none" dirty="0">
                <a:latin typeface="Arial" panose="020B0604020202020204" pitchFamily="34" charset="0"/>
                <a:cs typeface="Arial" panose="020B0604020202020204" pitchFamily="34" charset="0"/>
              </a:rPr>
              <a:t>Settings </a:t>
            </a:r>
            <a:r>
              <a:rPr lang="en-US" altLang="ja-JP" sz="1200" u="none" dirty="0">
                <a:latin typeface="Arial" panose="020B0604020202020204" pitchFamily="34" charset="0"/>
                <a:cs typeface="Arial" panose="020B0604020202020204" pitchFamily="34" charset="0"/>
              </a:rPr>
              <a:t>column </a:t>
            </a:r>
            <a:r>
              <a:rPr lang="en-US" altLang="ja-JP" sz="1200" dirty="0">
                <a:latin typeface="Arial" panose="020B0604020202020204" pitchFamily="34" charset="0"/>
                <a:cs typeface="Arial" panose="020B0604020202020204" pitchFamily="34" charset="0"/>
              </a:rPr>
              <a:t>displays either </a:t>
            </a:r>
            <a:r>
              <a:rPr lang="en-US" altLang="ja-JP" sz="1200" b="1" dirty="0">
                <a:latin typeface="Arial" panose="020B0604020202020204" pitchFamily="34" charset="0"/>
                <a:cs typeface="Arial" panose="020B0604020202020204" pitchFamily="34" charset="0"/>
              </a:rPr>
              <a:t>Standard</a:t>
            </a:r>
            <a:r>
              <a:rPr lang="en-US" altLang="ja-JP" sz="1200" dirty="0">
                <a:latin typeface="Arial" panose="020B0604020202020204" pitchFamily="34" charset="0"/>
                <a:cs typeface="Arial" panose="020B0604020202020204" pitchFamily="34" charset="0"/>
              </a:rPr>
              <a:t> or </a:t>
            </a:r>
            <a:r>
              <a:rPr lang="en-US" altLang="ja-JP" sz="1200" b="1" dirty="0">
                <a:latin typeface="Arial" panose="020B0604020202020204" pitchFamily="34" charset="0"/>
                <a:cs typeface="Arial" panose="020B0604020202020204" pitchFamily="34" charset="0"/>
              </a:rPr>
              <a:t>Custom</a:t>
            </a:r>
            <a:r>
              <a:rPr lang="en-US" altLang="ja-JP" sz="1200" dirty="0">
                <a:latin typeface="Arial" panose="020B0604020202020204" pitchFamily="34" charset="0"/>
                <a:cs typeface="Arial" panose="020B0604020202020204" pitchFamily="34" charset="0"/>
              </a:rPr>
              <a:t>. This column displays </a:t>
            </a:r>
            <a:r>
              <a:rPr lang="en-US" altLang="ja-JP" sz="1200" b="1" dirty="0">
                <a:latin typeface="Arial" panose="020B0604020202020204" pitchFamily="34" charset="0"/>
                <a:cs typeface="Arial" panose="020B0604020202020204" pitchFamily="34" charset="0"/>
              </a:rPr>
              <a:t>Custom</a:t>
            </a:r>
            <a:r>
              <a:rPr lang="en-US" altLang="ja-JP" sz="1200" dirty="0">
                <a:latin typeface="Arial" panose="020B0604020202020204" pitchFamily="34" charset="0"/>
                <a:cs typeface="Arial" panose="020B0604020202020204" pitchFamily="34" charset="0"/>
              </a:rPr>
              <a:t> when a student’s test settings are different from the default settings for that test. Click the </a:t>
            </a:r>
            <a:r>
              <a:rPr lang="en-US" altLang="ja-JP" sz="1200" b="1" u="none" dirty="0">
                <a:latin typeface="Arial" panose="020B0604020202020204" pitchFamily="34" charset="0"/>
                <a:cs typeface="Arial" panose="020B0604020202020204" pitchFamily="34" charset="0"/>
              </a:rPr>
              <a:t>Eye</a:t>
            </a:r>
            <a:r>
              <a:rPr lang="en-US" altLang="ja-JP" sz="1200" u="none"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button to view a student’s test settings. In some states, the number of accommodations and designated supports will also appear.</a:t>
            </a:r>
            <a:endParaRPr lang="en-US" altLang="en-US"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altLang="ja-JP" sz="1200" u="none" dirty="0">
                <a:latin typeface="Arial" panose="020B0604020202020204" pitchFamily="34" charset="0"/>
                <a:cs typeface="Arial" panose="020B0604020202020204" pitchFamily="34" charset="0"/>
              </a:rPr>
              <a:t>The </a:t>
            </a:r>
            <a:r>
              <a:rPr lang="en-US" altLang="ja-JP" sz="1200" b="1" u="none" dirty="0">
                <a:latin typeface="Arial" panose="020B0604020202020204" pitchFamily="34" charset="0"/>
                <a:cs typeface="Arial" panose="020B0604020202020204" pitchFamily="34" charset="0"/>
              </a:rPr>
              <a:t>Actions</a:t>
            </a:r>
            <a:r>
              <a:rPr lang="en-US" altLang="ja-JP" sz="1200" u="none" baseline="0" dirty="0">
                <a:latin typeface="Arial" panose="020B0604020202020204" pitchFamily="34" charset="0"/>
                <a:cs typeface="Arial" panose="020B0604020202020204" pitchFamily="34" charset="0"/>
              </a:rPr>
              <a:t> column includes a Pause button that allows you to pause a student’s test. </a:t>
            </a:r>
            <a:r>
              <a:rPr lang="en-US" dirty="0">
                <a:latin typeface="Arial" panose="020B0604020202020204" pitchFamily="34" charset="0"/>
                <a:cs typeface="Arial" panose="020B0604020202020204" pitchFamily="34" charset="0"/>
              </a:rPr>
              <a:t>If a student requests a printout, a printer icon will appear in this column.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the TDS detects that a student may be having technical issues or requires assistance, a “Tests with potential issues” table will appear. A “more info” icon will appear in the Test Status column. Hovering over this icon will display more information about the issue.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E6DDAFA-60D2-4611-AFEB-EA141162BA38}" type="slidenum">
              <a:rPr lang="en-US" smtClean="0"/>
              <a:t>11</a:t>
            </a:fld>
            <a:endParaRPr lang="en-US" dirty="0"/>
          </a:p>
        </p:txBody>
      </p:sp>
    </p:spTree>
    <p:extLst>
      <p:ext uri="{BB962C8B-B14F-4D97-AF65-F5344CB8AC3E}">
        <p14:creationId xmlns:p14="http://schemas.microsoft.com/office/powerpoint/2010/main" val="3806893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u="none" dirty="0">
                <a:latin typeface="Arial" charset="0"/>
              </a:rPr>
              <a:t>You have two options within the TA Interface to pause or stop testing once it has begun. You can pause an individual student’</a:t>
            </a:r>
            <a:r>
              <a:rPr lang="en-US" altLang="ja-JP" u="none" dirty="0">
                <a:latin typeface="Arial" charset="0"/>
              </a:rPr>
              <a:t>s test or stop the entire session. To pause an individual student’s test, click the </a:t>
            </a:r>
            <a:r>
              <a:rPr lang="en-US" altLang="ja-JP" b="1" u="none" dirty="0">
                <a:latin typeface="Arial" charset="0"/>
              </a:rPr>
              <a:t>Pause</a:t>
            </a:r>
            <a:r>
              <a:rPr lang="en-US" altLang="ja-JP" u="none" dirty="0">
                <a:latin typeface="Arial" charset="0"/>
              </a:rPr>
              <a:t> button in the </a:t>
            </a:r>
            <a:r>
              <a:rPr lang="en-US" altLang="ja-JP" b="0" u="none" dirty="0">
                <a:latin typeface="Arial" charset="0"/>
              </a:rPr>
              <a:t>Actions</a:t>
            </a:r>
            <a:r>
              <a:rPr lang="en-US" altLang="ja-JP" u="none" dirty="0">
                <a:latin typeface="Arial" charset="0"/>
              </a:rPr>
              <a:t> column for that student. When prompted, click </a:t>
            </a:r>
            <a:r>
              <a:rPr lang="en-US" altLang="ja-JP" b="1" u="none" dirty="0">
                <a:latin typeface="Arial" charset="0"/>
              </a:rPr>
              <a:t>OK</a:t>
            </a:r>
            <a:r>
              <a:rPr lang="en-US" altLang="ja-JP" u="none" dirty="0">
                <a:latin typeface="Arial" charset="0"/>
              </a:rPr>
              <a:t> to confirm that you want to pause the test. </a:t>
            </a:r>
          </a:p>
          <a:p>
            <a:pPr eaLnBrk="1" hangingPunct="1">
              <a:spcBef>
                <a:spcPct val="0"/>
              </a:spcBef>
            </a:pPr>
            <a:endParaRPr lang="en-US" altLang="ja-JP" dirty="0">
              <a:latin typeface="Arial" charset="0"/>
            </a:endParaRPr>
          </a:p>
          <a:p>
            <a:pPr eaLnBrk="1" hangingPunct="1">
              <a:spcBef>
                <a:spcPct val="0"/>
              </a:spcBef>
            </a:pPr>
            <a:r>
              <a:rPr lang="en-US" altLang="ja-JP" dirty="0">
                <a:latin typeface="Arial" charset="0"/>
              </a:rPr>
              <a:t>If you stop the session, all in-progress tests will be paused. If a session stop</a:t>
            </a:r>
            <a:r>
              <a:rPr lang="en-US" altLang="ja-JP" u="none" dirty="0">
                <a:latin typeface="Arial" charset="0"/>
              </a:rPr>
              <a:t>s</a:t>
            </a:r>
            <a:r>
              <a:rPr lang="en-US" altLang="ja-JP" dirty="0">
                <a:latin typeface="Arial" charset="0"/>
              </a:rPr>
              <a:t>, it cannot be resumed. You will have to create a new test session and give the new session ID to students so that they can resume testing. To stop the entire test session for all students, do the following:</a:t>
            </a:r>
          </a:p>
          <a:p>
            <a:pPr eaLnBrk="1" hangingPunct="1">
              <a:spcBef>
                <a:spcPct val="0"/>
              </a:spcBef>
            </a:pPr>
            <a:endParaRPr lang="en-US" altLang="ja-JP" dirty="0">
              <a:latin typeface="Arial" charset="0"/>
            </a:endParaRPr>
          </a:p>
          <a:p>
            <a:pPr eaLnBrk="1" hangingPunct="1">
              <a:spcBef>
                <a:spcPct val="0"/>
              </a:spcBef>
            </a:pPr>
            <a:r>
              <a:rPr lang="en-US" altLang="en-US" dirty="0">
                <a:latin typeface="Arial" charset="0"/>
              </a:rPr>
              <a:t>• Click the </a:t>
            </a:r>
            <a:r>
              <a:rPr lang="en-US" altLang="ja-JP" b="1" dirty="0">
                <a:latin typeface="Arial" charset="0"/>
              </a:rPr>
              <a:t>Stop</a:t>
            </a:r>
            <a:r>
              <a:rPr lang="en-US" altLang="ja-JP" dirty="0">
                <a:latin typeface="Arial" charset="0"/>
              </a:rPr>
              <a:t> button next to the session ID. A pop-up</a:t>
            </a:r>
            <a:r>
              <a:rPr lang="en-US" altLang="ja-JP" baseline="0" dirty="0">
                <a:latin typeface="Arial" charset="0"/>
              </a:rPr>
              <a:t> message </a:t>
            </a:r>
            <a:r>
              <a:rPr lang="en-US" altLang="ja-JP" dirty="0">
                <a:latin typeface="Arial" charset="0"/>
              </a:rPr>
              <a:t>will appear requesting verification to end the session and log students out.</a:t>
            </a:r>
          </a:p>
          <a:p>
            <a:pPr eaLnBrk="1" hangingPunct="1">
              <a:spcBef>
                <a:spcPct val="0"/>
              </a:spcBef>
            </a:pPr>
            <a:r>
              <a:rPr lang="en-US" altLang="en-US" dirty="0">
                <a:latin typeface="Arial" charset="0"/>
              </a:rPr>
              <a:t>• When prompted, click </a:t>
            </a:r>
            <a:r>
              <a:rPr lang="en-US" altLang="ja-JP" b="1" dirty="0">
                <a:latin typeface="Arial" charset="0"/>
              </a:rPr>
              <a:t>OK</a:t>
            </a:r>
            <a:r>
              <a:rPr lang="en-US" altLang="ja-JP" dirty="0">
                <a:latin typeface="Arial" charset="0"/>
              </a:rPr>
              <a:t> to continue.</a:t>
            </a:r>
          </a:p>
          <a:p>
            <a:pPr eaLnBrk="1" hangingPunct="1">
              <a:spcBef>
                <a:spcPct val="0"/>
              </a:spcBef>
            </a:pPr>
            <a:endParaRPr lang="en-US" altLang="en-US" dirty="0">
              <a:latin typeface="Arial" charset="0"/>
            </a:endParaRPr>
          </a:p>
          <a:p>
            <a:pPr eaLnBrk="1" hangingPunct="1">
              <a:spcBef>
                <a:spcPct val="0"/>
              </a:spcBef>
            </a:pPr>
            <a:r>
              <a:rPr lang="en-US" altLang="en-US" dirty="0">
                <a:latin typeface="Arial" charset="0"/>
              </a:rPr>
              <a:t>If you forget to log out before leaving the testing area</a:t>
            </a:r>
            <a:r>
              <a:rPr lang="en-US" altLang="en-US" u="none" dirty="0">
                <a:latin typeface="Arial" charset="0"/>
              </a:rPr>
              <a:t>, the session will close automatically after 20 minutes of inactivity on both the TA and student computers. </a:t>
            </a:r>
            <a:r>
              <a:rPr lang="en-US" altLang="en-US" dirty="0">
                <a:latin typeface="Arial" charset="0"/>
              </a:rPr>
              <a:t>You would then need to create a new session and provide the new session ID to students in order to resume testing.</a:t>
            </a:r>
          </a:p>
          <a:p>
            <a:pPr eaLnBrk="1" hangingPunct="1">
              <a:spcBef>
                <a:spcPct val="0"/>
              </a:spcBef>
            </a:pPr>
            <a:endParaRPr lang="en-US" altLang="en-US" dirty="0">
              <a:latin typeface="Arial" charset="0"/>
            </a:endParaRPr>
          </a:p>
        </p:txBody>
      </p:sp>
      <p:sp>
        <p:nvSpPr>
          <p:cNvPr id="56324"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7F032CD-7714-4681-BE5E-14D314D6297F}"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47859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latin typeface="Arial" charset="0"/>
              </a:rPr>
              <a:t>To log out of the TA Interface, click the </a:t>
            </a:r>
            <a:r>
              <a:rPr lang="en-US" altLang="ja-JP" b="1" i="1" dirty="0">
                <a:latin typeface="Arial" charset="0"/>
              </a:rPr>
              <a:t>Logout </a:t>
            </a:r>
            <a:r>
              <a:rPr lang="en-US" altLang="ja-JP" dirty="0">
                <a:latin typeface="Arial" charset="0"/>
              </a:rPr>
              <a:t>button in the upper-right corner of the page. It is preferable for you to log out only after stopping your active test session, as logging out will cause all in-progress tests to be paused. A confirmation message will appear, asking you to confirm that you want to exit the website and pause all students</a:t>
            </a:r>
            <a:r>
              <a:rPr lang="ja-JP" altLang="en-US" dirty="0">
                <a:latin typeface="Arial" charset="0"/>
              </a:rPr>
              <a:t>’</a:t>
            </a:r>
            <a:r>
              <a:rPr lang="en-US" altLang="ja-JP" dirty="0">
                <a:latin typeface="Arial" charset="0"/>
              </a:rPr>
              <a:t> in-progress tests. This scenario also occurs when you navigate to another website from the TA Interface. However, regardless of when or how you log out or navigate away from the TA Interface, student data will NOT be lost. If you need to access another application, we encourage you to open it in a separate browser window.</a:t>
            </a:r>
          </a:p>
          <a:p>
            <a:pPr eaLnBrk="1" hangingPunct="1">
              <a:spcBef>
                <a:spcPct val="0"/>
              </a:spcBef>
            </a:pPr>
            <a:endParaRPr lang="en-US" altLang="en-US" dirty="0">
              <a:latin typeface="Arial" charset="0"/>
            </a:endParaRPr>
          </a:p>
          <a:p>
            <a:pPr eaLnBrk="1" hangingPunct="1">
              <a:spcBef>
                <a:spcPct val="0"/>
              </a:spcBef>
            </a:pPr>
            <a:r>
              <a:rPr lang="en-US" altLang="en-US" dirty="0">
                <a:latin typeface="Arial" charset="0"/>
              </a:rPr>
              <a:t>Click </a:t>
            </a:r>
            <a:r>
              <a:rPr lang="en-US" altLang="ja-JP" b="1" u="none" dirty="0">
                <a:latin typeface="Arial" charset="0"/>
              </a:rPr>
              <a:t>Yes</a:t>
            </a:r>
            <a:r>
              <a:rPr lang="en-US" altLang="ja-JP" dirty="0">
                <a:latin typeface="Arial" charset="0"/>
              </a:rPr>
              <a:t> to log out of the TA Interface.</a:t>
            </a:r>
          </a:p>
        </p:txBody>
      </p:sp>
      <p:sp>
        <p:nvSpPr>
          <p:cNvPr id="58372"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50DFFA-94C9-4627-B76F-9A502F19CAF2}"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83084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latin typeface="Arial" charset="0"/>
              </a:rPr>
              <a:t>Thank you for taking the time to view this training module. If you need further information about the Test Administration System, please consult the </a:t>
            </a:r>
            <a:r>
              <a:rPr lang="en-US" altLang="en-US" i="1" dirty="0">
                <a:latin typeface="Arial" charset="0"/>
              </a:rPr>
              <a:t>Guide to Navigating the Online HSAP Administration </a:t>
            </a:r>
            <a:r>
              <a:rPr lang="en-US" altLang="en-US" i="0" dirty="0">
                <a:latin typeface="Arial" charset="0"/>
              </a:rPr>
              <a:t>user guide</a:t>
            </a:r>
            <a:r>
              <a:rPr lang="en-US" altLang="en-US" dirty="0">
                <a:latin typeface="Arial" charset="0"/>
              </a:rPr>
              <a:t>. For additional information about Checkpoint, see the </a:t>
            </a:r>
            <a:r>
              <a:rPr lang="en-US" altLang="en-US" i="1" dirty="0">
                <a:latin typeface="Arial" charset="0"/>
              </a:rPr>
              <a:t>Checkpoint System User Guide</a:t>
            </a:r>
            <a:r>
              <a:rPr lang="en-US" altLang="en-US" dirty="0">
                <a:latin typeface="Arial" charset="0"/>
              </a:rPr>
              <a:t>. Both guides can be found on the HSA-Science</a:t>
            </a:r>
            <a:r>
              <a:rPr lang="en-US" altLang="en-US" baseline="0" dirty="0">
                <a:latin typeface="Arial" charset="0"/>
              </a:rPr>
              <a:t> page of </a:t>
            </a:r>
            <a:r>
              <a:rPr lang="en-US" altLang="en-US" dirty="0">
                <a:latin typeface="Arial" charset="0"/>
              </a:rPr>
              <a:t>AlohaHSAP.org portal. If you have technical issues, contact the HSAP Help Desk for assistance. </a:t>
            </a:r>
          </a:p>
          <a:p>
            <a:pPr eaLnBrk="1" hangingPunct="1">
              <a:spcBef>
                <a:spcPct val="0"/>
              </a:spcBef>
            </a:pPr>
            <a:endParaRPr lang="en-US" altLang="en-US" dirty="0">
              <a:latin typeface="Arial" charset="0"/>
            </a:endParaRPr>
          </a:p>
        </p:txBody>
      </p:sp>
      <p:sp>
        <p:nvSpPr>
          <p:cNvPr id="87044"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50008" indent="-288465">
              <a:defRPr>
                <a:solidFill>
                  <a:schemeClr val="tx1"/>
                </a:solidFill>
                <a:latin typeface="Calibri" pitchFamily="34" charset="0"/>
              </a:defRPr>
            </a:lvl2pPr>
            <a:lvl3pPr marL="1153859" indent="-230772">
              <a:defRPr>
                <a:solidFill>
                  <a:schemeClr val="tx1"/>
                </a:solidFill>
                <a:latin typeface="Calibri" pitchFamily="34" charset="0"/>
              </a:defRPr>
            </a:lvl3pPr>
            <a:lvl4pPr marL="1615402" indent="-230772">
              <a:defRPr>
                <a:solidFill>
                  <a:schemeClr val="tx1"/>
                </a:solidFill>
                <a:latin typeface="Calibri" pitchFamily="34" charset="0"/>
              </a:defRPr>
            </a:lvl4pPr>
            <a:lvl5pPr marL="2076945" indent="-230772">
              <a:defRPr>
                <a:solidFill>
                  <a:schemeClr val="tx1"/>
                </a:solidFill>
                <a:latin typeface="Calibri" pitchFamily="34" charset="0"/>
              </a:defRPr>
            </a:lvl5pPr>
            <a:lvl6pPr marL="2538489" indent="-230772" fontAlgn="base">
              <a:spcBef>
                <a:spcPct val="0"/>
              </a:spcBef>
              <a:spcAft>
                <a:spcPct val="0"/>
              </a:spcAft>
              <a:defRPr>
                <a:solidFill>
                  <a:schemeClr val="tx1"/>
                </a:solidFill>
                <a:latin typeface="Calibri" pitchFamily="34" charset="0"/>
              </a:defRPr>
            </a:lvl6pPr>
            <a:lvl7pPr marL="3000032" indent="-230772" fontAlgn="base">
              <a:spcBef>
                <a:spcPct val="0"/>
              </a:spcBef>
              <a:spcAft>
                <a:spcPct val="0"/>
              </a:spcAft>
              <a:defRPr>
                <a:solidFill>
                  <a:schemeClr val="tx1"/>
                </a:solidFill>
                <a:latin typeface="Calibri" pitchFamily="34" charset="0"/>
              </a:defRPr>
            </a:lvl7pPr>
            <a:lvl8pPr marL="3461576" indent="-230772" fontAlgn="base">
              <a:spcBef>
                <a:spcPct val="0"/>
              </a:spcBef>
              <a:spcAft>
                <a:spcPct val="0"/>
              </a:spcAft>
              <a:defRPr>
                <a:solidFill>
                  <a:schemeClr val="tx1"/>
                </a:solidFill>
                <a:latin typeface="Calibri" pitchFamily="34" charset="0"/>
              </a:defRPr>
            </a:lvl8pPr>
            <a:lvl9pPr marL="3923119" indent="-230772"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25D29E2-6CD1-46AA-B3BD-821AD04E5A41}"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77434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latin typeface="Arial" charset="0"/>
              </a:rPr>
              <a:t>This presentation will show you how to do the following:</a:t>
            </a:r>
          </a:p>
          <a:p>
            <a:pPr marL="171450" indent="-171450" eaLnBrk="1" hangingPunct="1">
              <a:spcBef>
                <a:spcPct val="0"/>
              </a:spcBef>
              <a:buFont typeface="Arial" panose="020B0604020202020204" pitchFamily="34" charset="0"/>
              <a:buChar char="•"/>
            </a:pPr>
            <a:r>
              <a:rPr lang="en-US" altLang="en-US" dirty="0">
                <a:latin typeface="Arial" charset="0"/>
              </a:rPr>
              <a:t>Start a teacher-authored test session using the Test Administration (TA) Interface</a:t>
            </a:r>
          </a:p>
          <a:p>
            <a:pPr marL="171450" indent="-171450" eaLnBrk="1" hangingPunct="1">
              <a:spcBef>
                <a:spcPct val="0"/>
              </a:spcBef>
              <a:buFont typeface="Arial" panose="020B0604020202020204" pitchFamily="34" charset="0"/>
              <a:buChar char="•"/>
            </a:pPr>
            <a:r>
              <a:rPr lang="en-US" altLang="en-US" dirty="0">
                <a:latin typeface="Arial" charset="0"/>
              </a:rPr>
              <a:t>Monitor student test progress</a:t>
            </a:r>
          </a:p>
          <a:p>
            <a:pPr marL="171450" indent="-171450" eaLnBrk="1" hangingPunct="1">
              <a:spcBef>
                <a:spcPct val="0"/>
              </a:spcBef>
              <a:buFont typeface="Arial" panose="020B0604020202020204" pitchFamily="34" charset="0"/>
              <a:buChar char="•"/>
            </a:pPr>
            <a:r>
              <a:rPr lang="en-US" altLang="en-US" dirty="0">
                <a:latin typeface="Arial" charset="0"/>
              </a:rPr>
              <a:t>Pause and stop a test session</a:t>
            </a:r>
          </a:p>
          <a:p>
            <a:pPr marL="171450" indent="-171450" eaLnBrk="1" hangingPunct="1">
              <a:spcBef>
                <a:spcPct val="0"/>
              </a:spcBef>
              <a:buFont typeface="Arial" panose="020B0604020202020204" pitchFamily="34" charset="0"/>
              <a:buChar char="•"/>
            </a:pPr>
            <a:r>
              <a:rPr lang="en-US" altLang="en-US" dirty="0">
                <a:latin typeface="Arial" charset="0"/>
              </a:rPr>
              <a:t>Exit and log out of the TA Interface</a:t>
            </a:r>
          </a:p>
          <a:p>
            <a:pPr eaLnBrk="1" hangingPunct="1">
              <a:spcBef>
                <a:spcPct val="0"/>
              </a:spcBef>
              <a:buFontTx/>
              <a:buChar char="•"/>
            </a:pPr>
            <a:endParaRPr lang="en-US" altLang="en-US" dirty="0">
              <a:latin typeface="Arial" charset="0"/>
            </a:endParaRPr>
          </a:p>
        </p:txBody>
      </p:sp>
      <p:sp>
        <p:nvSpPr>
          <p:cNvPr id="39940"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D6C7D26-4B49-4B86-93B8-223FB2EF1D5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0957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07908" rtl="0" eaLnBrk="1" fontAlgn="auto" latinLnBrk="0" hangingPunct="1">
              <a:lnSpc>
                <a:spcPct val="100000"/>
              </a:lnSpc>
              <a:spcBef>
                <a:spcPts val="0"/>
              </a:spcBef>
              <a:spcAft>
                <a:spcPts val="0"/>
              </a:spcAft>
              <a:buClrTx/>
              <a:buSzTx/>
              <a:buFontTx/>
              <a:buNone/>
              <a:tabLst/>
              <a:defRPr/>
            </a:pPr>
            <a:r>
              <a:rPr lang="en-US" altLang="en-US" u="none" dirty="0">
                <a:latin typeface="Arial" panose="020B0604020202020204" pitchFamily="34" charset="0"/>
                <a:cs typeface="Arial" panose="020B0604020202020204" pitchFamily="34" charset="0"/>
              </a:rPr>
              <a:t>The TA Interface is used to create and manage test sessions that students join to complete online tests. We will begin with detailed instructions on how to log in to the interface followed by a detailed review of each feature. </a:t>
            </a:r>
          </a:p>
          <a:p>
            <a:pPr marL="0" marR="0" lvl="0" indent="0" algn="l" defTabSz="907908"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cs typeface="Arial" panose="020B0604020202020204" pitchFamily="34" charset="0"/>
            </a:endParaRPr>
          </a:p>
          <a:p>
            <a:pPr defTabSz="907908">
              <a:defRPr/>
            </a:pPr>
            <a:r>
              <a:rPr lang="en-US" dirty="0">
                <a:latin typeface="Arial" panose="020B0604020202020204" pitchFamily="34" charset="0"/>
                <a:ea typeface="ＭＳ Ｐゴシック" pitchFamily="-48" charset="-128"/>
                <a:cs typeface="Arial" panose="020B0604020202020204" pitchFamily="34" charset="0"/>
              </a:rPr>
              <a:t>To log in to the TA Interface, go to your portal. Click the appropriate user role or assessment card. On the next page, click the system card used for</a:t>
            </a:r>
            <a:r>
              <a:rPr lang="en-US" baseline="0" dirty="0">
                <a:latin typeface="Arial" panose="020B0604020202020204" pitchFamily="34" charset="0"/>
                <a:ea typeface="ＭＳ Ｐゴシック" pitchFamily="-48" charset="-128"/>
                <a:cs typeface="Arial" panose="020B0604020202020204" pitchFamily="34" charset="0"/>
              </a:rPr>
              <a:t> operational test administration</a:t>
            </a:r>
            <a:r>
              <a:rPr lang="en-US" dirty="0">
                <a:latin typeface="Arial" panose="020B0604020202020204" pitchFamily="34" charset="0"/>
                <a:ea typeface="ＭＳ Ｐゴシック" pitchFamily="-48" charset="-128"/>
                <a:cs typeface="Arial" panose="020B0604020202020204" pitchFamily="34" charset="0"/>
              </a:rPr>
              <a:t>. Enter your username and password, and then click </a:t>
            </a:r>
            <a:r>
              <a:rPr lang="en-US" b="1" dirty="0">
                <a:latin typeface="Arial" panose="020B0604020202020204" pitchFamily="34" charset="0"/>
                <a:ea typeface="ＭＳ Ｐゴシック" pitchFamily="-48" charset="-128"/>
                <a:cs typeface="Arial" panose="020B0604020202020204" pitchFamily="34" charset="0"/>
              </a:rPr>
              <a:t>Secure Login </a:t>
            </a:r>
            <a:r>
              <a:rPr lang="en-US" dirty="0">
                <a:latin typeface="Arial" panose="020B0604020202020204" pitchFamily="34" charset="0"/>
                <a:ea typeface="ＭＳ Ｐゴシック" pitchFamily="-48" charset="-128"/>
                <a:cs typeface="Arial" panose="020B0604020202020204" pitchFamily="34" charset="0"/>
              </a:rPr>
              <a:t>to</a:t>
            </a:r>
            <a:r>
              <a:rPr lang="en-US" baseline="0" dirty="0">
                <a:latin typeface="Arial" panose="020B0604020202020204" pitchFamily="34" charset="0"/>
                <a:ea typeface="ＭＳ Ｐゴシック" pitchFamily="-48" charset="-128"/>
                <a:cs typeface="Arial" panose="020B0604020202020204" pitchFamily="34" charset="0"/>
              </a:rPr>
              <a:t> continue</a:t>
            </a:r>
            <a:r>
              <a:rPr lang="en-US" dirty="0">
                <a:latin typeface="Arial" panose="020B0604020202020204" pitchFamily="34" charset="0"/>
                <a:ea typeface="ＭＳ Ｐゴシック" pitchFamily="-48" charset="-128"/>
                <a:cs typeface="Arial" panose="020B0604020202020204" pitchFamily="34" charset="0"/>
              </a:rPr>
              <a:t>. </a:t>
            </a:r>
            <a:endParaRPr lang="en-US" b="1" u="none" dirty="0">
              <a:latin typeface="Arial" panose="020B0604020202020204" pitchFamily="34" charset="0"/>
              <a:ea typeface="ＭＳ Ｐゴシック" pitchFamily="-48"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7658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When logging in to the system using a new device or browser, or after clearing the cache on a previously used browser, you will see an </a:t>
            </a:r>
            <a:r>
              <a:rPr lang="en-US" b="1" i="1" dirty="0">
                <a:latin typeface="Arial" panose="020B0604020202020204" pitchFamily="34" charset="0"/>
                <a:cs typeface="Arial" panose="020B0604020202020204" pitchFamily="34" charset="0"/>
              </a:rPr>
              <a:t>Enter Code </a:t>
            </a:r>
            <a:r>
              <a:rPr lang="en-US" dirty="0">
                <a:latin typeface="Arial" panose="020B0604020202020204" pitchFamily="34" charset="0"/>
                <a:cs typeface="Arial" panose="020B0604020202020204" pitchFamily="34" charset="0"/>
              </a:rPr>
              <a:t>page. </a:t>
            </a:r>
          </a:p>
          <a:p>
            <a:endParaRPr lang="en-US"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If you see this screen, you will need to enter the code on this page within </a:t>
            </a:r>
            <a:r>
              <a:rPr lang="en-US" b="0" u="sng"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minutes of receiving the email. If you do not receive a code or do not enter the code within the </a:t>
            </a:r>
            <a:r>
              <a:rPr lang="en-US" b="0" u="none" dirty="0">
                <a:latin typeface="Arial" panose="020B0604020202020204" pitchFamily="34" charset="0"/>
                <a:cs typeface="Arial" panose="020B0604020202020204" pitchFamily="34" charset="0"/>
              </a:rPr>
              <a:t>15-minute</a:t>
            </a:r>
            <a:r>
              <a:rPr lang="en-US" b="0" dirty="0">
                <a:latin typeface="Arial" panose="020B0604020202020204" pitchFamily="34" charset="0"/>
                <a:cs typeface="Arial" panose="020B0604020202020204" pitchFamily="34" charset="0"/>
              </a:rPr>
              <a:t> time limit, </a:t>
            </a:r>
            <a:r>
              <a:rPr lang="en-US" b="0" dirty="0">
                <a:solidFill>
                  <a:srgbClr val="FF0000"/>
                </a:solidFill>
                <a:latin typeface="Arial" panose="020B0604020202020204" pitchFamily="34" charset="0"/>
                <a:cs typeface="Arial" panose="020B0604020202020204" pitchFamily="34" charset="0"/>
              </a:rPr>
              <a:t>click</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Resend Code</a:t>
            </a:r>
            <a:r>
              <a:rPr lang="en-US" b="0" dirty="0">
                <a:latin typeface="Arial" panose="020B0604020202020204" pitchFamily="34" charset="0"/>
                <a:cs typeface="Arial" panose="020B0604020202020204" pitchFamily="34" charset="0"/>
              </a:rPr>
              <a:t>. Click </a:t>
            </a:r>
            <a:r>
              <a:rPr lang="en-US" b="1" dirty="0">
                <a:latin typeface="Arial" panose="020B0604020202020204" pitchFamily="34" charset="0"/>
                <a:cs typeface="Arial" panose="020B0604020202020204" pitchFamily="34" charset="0"/>
              </a:rPr>
              <a:t>Submit</a:t>
            </a:r>
            <a:r>
              <a:rPr lang="en-US" b="0" dirty="0">
                <a:latin typeface="Arial" panose="020B0604020202020204" pitchFamily="34" charset="0"/>
                <a:cs typeface="Arial" panose="020B0604020202020204" pitchFamily="34" charset="0"/>
              </a:rPr>
              <a:t> after entering the authentication code to access the system.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FBD5D1-EC6A-49BA-A260-9EA64558D1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5358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rtl="0"/>
            <a:r>
              <a:rPr lang="en-US" altLang="en-US" dirty="0">
                <a:latin typeface="Arial" panose="020B0604020202020204" pitchFamily="34" charset="0"/>
                <a:cs typeface="Arial" panose="020B0604020202020204" pitchFamily="34" charset="0"/>
              </a:rPr>
              <a:t>Teacher-authored tests created and published in the Checkpoint system are administered through the Test Delivery System (TDS). The steps to create a test session for a teacher-authored test are the same steps you would use to create a test session for an interim or summative assessment.</a:t>
            </a:r>
          </a:p>
          <a:p>
            <a:pPr rtl="0"/>
            <a:endParaRPr lang="en-US" altLang="en-US" dirty="0">
              <a:latin typeface="Arial" panose="020B0604020202020204" pitchFamily="34" charset="0"/>
              <a:cs typeface="Arial" panose="020B0604020202020204" pitchFamily="34" charset="0"/>
            </a:endParaRPr>
          </a:p>
          <a:p>
            <a:pPr rtl="0"/>
            <a:r>
              <a:rPr lang="en-US" altLang="en-US" dirty="0">
                <a:latin typeface="Arial" panose="020B0604020202020204" pitchFamily="34" charset="0"/>
                <a:cs typeface="Arial" panose="020B0604020202020204" pitchFamily="34" charset="0"/>
              </a:rPr>
              <a:t>The first step in administering </a:t>
            </a:r>
            <a:r>
              <a:rPr lang="en-US" altLang="en-US" u="none" dirty="0">
                <a:latin typeface="Arial" panose="020B0604020202020204" pitchFamily="34" charset="0"/>
                <a:cs typeface="Arial" panose="020B0604020202020204" pitchFamily="34" charset="0"/>
              </a:rPr>
              <a:t>a teacher-authored</a:t>
            </a:r>
            <a:r>
              <a:rPr lang="en-US" altLang="en-US" dirty="0">
                <a:latin typeface="Arial" panose="020B0604020202020204" pitchFamily="34" charset="0"/>
                <a:cs typeface="Arial" panose="020B0604020202020204" pitchFamily="34" charset="0"/>
              </a:rPr>
              <a:t> test is to create a test session. This should be done fewer than 20 minutes prior to starting the test in order to prevent the system from timing out. </a:t>
            </a:r>
          </a:p>
          <a:p>
            <a:pPr rtl="0"/>
            <a:endParaRPr lang="en-US" alt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Calibri"/>
                <a:ea typeface="+mn-ea"/>
                <a:cs typeface="+mn-cs"/>
              </a:rPr>
              <a:t>After logging in to the TA Interface, the Test Selection pop-up window appears, displaying color-coded test categories. Tests created in Checkpoint that have been published to the Test Administration System will appear in a separate category. On this screen, the published tests created in Checkpoint can be found under the </a:t>
            </a:r>
            <a:r>
              <a:rPr lang="en-US" sz="1200" b="1" i="0" kern="1200" dirty="0">
                <a:solidFill>
                  <a:schemeClr val="tx1"/>
                </a:solidFill>
                <a:effectLst/>
                <a:latin typeface="Calibri"/>
                <a:ea typeface="+mn-ea"/>
                <a:cs typeface="+mn-cs"/>
              </a:rPr>
              <a:t>My Tests </a:t>
            </a:r>
            <a:r>
              <a:rPr lang="en-US" sz="1200" b="0" i="0" kern="1200" dirty="0">
                <a:solidFill>
                  <a:schemeClr val="tx1"/>
                </a:solidFill>
                <a:effectLst/>
                <a:latin typeface="Calibri"/>
                <a:ea typeface="+mn-ea"/>
                <a:cs typeface="+mn-cs"/>
              </a:rPr>
              <a:t>category.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Calibri"/>
                <a:ea typeface="+mn-ea"/>
                <a:cs typeface="+mn-cs"/>
              </a:rPr>
              <a:t>Click the arrow next to the </a:t>
            </a:r>
            <a:r>
              <a:rPr lang="en-US" sz="1200" b="1" i="0" kern="1200" dirty="0">
                <a:solidFill>
                  <a:schemeClr val="tx1"/>
                </a:solidFill>
                <a:effectLst/>
                <a:latin typeface="Calibri"/>
                <a:ea typeface="+mn-ea"/>
                <a:cs typeface="+mn-cs"/>
              </a:rPr>
              <a:t>My Tests </a:t>
            </a:r>
            <a:r>
              <a:rPr lang="en-US" sz="1200" b="0" i="0" kern="1200" dirty="0">
                <a:solidFill>
                  <a:schemeClr val="tx1"/>
                </a:solidFill>
                <a:effectLst/>
                <a:latin typeface="Calibri"/>
                <a:ea typeface="+mn-ea"/>
                <a:cs typeface="+mn-cs"/>
              </a:rPr>
              <a:t>category to see all available teacher-authored tests. Mark the checkbox next to the test(s) you want to add to the test session. The tests you select will appear in the Tests Selected column. </a:t>
            </a:r>
            <a:r>
              <a:rPr lang="en-US" altLang="ja-JP" u="none" dirty="0">
                <a:latin typeface="Arial" panose="020B0604020202020204" pitchFamily="34" charset="0"/>
                <a:cs typeface="Arial" panose="020B0604020202020204" pitchFamily="34" charset="0"/>
              </a:rPr>
              <a:t>To unselect a test, click the “</a:t>
            </a:r>
            <a:r>
              <a:rPr lang="en-US" altLang="ja-JP" b="1" u="none" dirty="0">
                <a:latin typeface="Arial" panose="020B0604020202020204" pitchFamily="34" charset="0"/>
                <a:cs typeface="Arial" panose="020B0604020202020204" pitchFamily="34" charset="0"/>
              </a:rPr>
              <a:t>x</a:t>
            </a:r>
            <a:r>
              <a:rPr lang="en-US" altLang="ja-JP" u="none" dirty="0">
                <a:latin typeface="Arial" panose="020B0604020202020204" pitchFamily="34" charset="0"/>
                <a:cs typeface="Arial" panose="020B0604020202020204" pitchFamily="34" charset="0"/>
              </a:rPr>
              <a:t>” button to the left of the test name.</a:t>
            </a:r>
          </a:p>
          <a:p>
            <a:pPr rtl="0"/>
            <a:endParaRPr lang="en-US" altLang="en-US" dirty="0">
              <a:latin typeface="Arial" panose="020B0604020202020204" pitchFamily="34" charset="0"/>
              <a:cs typeface="Arial" panose="020B0604020202020204" pitchFamily="34" charset="0"/>
            </a:endParaRPr>
          </a:p>
          <a:p>
            <a:pPr rtl="0"/>
            <a:endParaRPr lang="en-US" altLang="en-US" dirty="0">
              <a:latin typeface="Arial" panose="020B0604020202020204" pitchFamily="34" charset="0"/>
              <a:cs typeface="Arial" panose="020B0604020202020204" pitchFamily="34" charset="0"/>
            </a:endParaRPr>
          </a:p>
          <a:p>
            <a:pPr rtl="0"/>
            <a:endParaRPr lang="en-US" altLang="en-US" dirty="0">
              <a:latin typeface="Arial" panose="020B0604020202020204" pitchFamily="34" charset="0"/>
              <a:cs typeface="Arial" panose="020B0604020202020204" pitchFamily="34" charset="0"/>
            </a:endParaRPr>
          </a:p>
          <a:p>
            <a:pPr eaLnBrk="1" fontAlgn="auto" hangingPunct="1">
              <a:lnSpc>
                <a:spcPct val="90000"/>
              </a:lnSpc>
              <a:spcBef>
                <a:spcPct val="0"/>
              </a:spcBef>
              <a:spcAft>
                <a:spcPts val="0"/>
              </a:spcAft>
              <a:defRPr/>
            </a:pPr>
            <a:endParaRPr lang="en-US" altLang="en-US" dirty="0"/>
          </a:p>
        </p:txBody>
      </p:sp>
      <p:sp>
        <p:nvSpPr>
          <p:cNvPr id="48132"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E2FE85B-480D-4383-B793-95682ED89CE5}"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6658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Segoe UI" panose="020B0502040204020203" pitchFamily="34" charset="0"/>
              </a:rPr>
              <a:t>You can filter a list of tests by grade and subject, in order to focus on specific types of assessments. Published tests created in Checkpoint can also be filtered by custom label and standards. The filters function is especially useful if a large number of tests exist.</a:t>
            </a:r>
          </a:p>
          <a:p>
            <a:endParaRPr lang="en-US" sz="1200" dirty="0">
              <a:latin typeface="Segoe UI" panose="020B0502040204020203" pitchFamily="34" charset="0"/>
            </a:endParaRPr>
          </a:p>
          <a:p>
            <a:r>
              <a:rPr lang="en-US" sz="1200" dirty="0">
                <a:latin typeface="Segoe UI" panose="020B0502040204020203" pitchFamily="34" charset="0"/>
              </a:rPr>
              <a:t>To filter a list of tests, first click on the </a:t>
            </a:r>
            <a:r>
              <a:rPr lang="en-US" sz="1200" b="1" dirty="0">
                <a:latin typeface="Segoe UI" panose="020B0502040204020203" pitchFamily="34" charset="0"/>
              </a:rPr>
              <a:t>Add Filter </a:t>
            </a:r>
            <a:r>
              <a:rPr lang="en-US" sz="1200" dirty="0">
                <a:latin typeface="Segoe UI" panose="020B0502040204020203" pitchFamily="34" charset="0"/>
              </a:rPr>
              <a:t>button and the filters panel will appear. If needed, expand the filter categories by selecting the </a:t>
            </a:r>
            <a:r>
              <a:rPr lang="en-US" sz="1200" b="1" dirty="0">
                <a:latin typeface="Segoe UI" panose="020B0502040204020203" pitchFamily="34" charset="0"/>
              </a:rPr>
              <a:t>+</a:t>
            </a:r>
            <a:r>
              <a:rPr lang="en-US" sz="1200" dirty="0">
                <a:latin typeface="Segoe UI" panose="020B0502040204020203" pitchFamily="34" charset="0"/>
              </a:rPr>
              <a:t> sign. Then, mark the checkbox next to the filters you want to apply. Your selected filters will appear at the top of the window. To remove a filter, select the </a:t>
            </a:r>
            <a:r>
              <a:rPr lang="en-US" sz="1200" b="1" dirty="0">
                <a:latin typeface="Segoe UI" panose="020B0502040204020203" pitchFamily="34" charset="0"/>
              </a:rPr>
              <a:t>“x”</a:t>
            </a:r>
            <a:r>
              <a:rPr lang="en-US" sz="1200" dirty="0">
                <a:latin typeface="Segoe UI" panose="020B0502040204020203" pitchFamily="34" charset="0"/>
              </a:rPr>
              <a:t> button next to the filter you want to remove.  Once you are finished selecting filters, click </a:t>
            </a:r>
            <a:r>
              <a:rPr lang="en-US" sz="1200" b="1" dirty="0">
                <a:latin typeface="Segoe UI" panose="020B0502040204020203" pitchFamily="34" charset="0"/>
              </a:rPr>
              <a:t>Apply Filter(s)</a:t>
            </a:r>
            <a:r>
              <a:rPr lang="en-US" sz="1200" dirty="0">
                <a:latin typeface="Segoe UI" panose="020B0502040204020203" pitchFamily="34" charset="0"/>
              </a:rPr>
              <a:t>. </a:t>
            </a:r>
          </a:p>
          <a:p>
            <a:endParaRPr lang="en-US" sz="1200" dirty="0">
              <a:latin typeface="Segoe UI" panose="020B0502040204020203" pitchFamily="34" charset="0"/>
            </a:endParaRPr>
          </a:p>
          <a:p>
            <a:r>
              <a:rPr lang="en-US" sz="1200" dirty="0">
                <a:latin typeface="Segoe UI" panose="020B0502040204020203" pitchFamily="34" charset="0"/>
              </a:rPr>
              <a:t>You can also search for specific tests to add by using the global search feature. To search for tests, select the magnifying glass in the upper right corner of the window. Enter the key search term(s) you want to search for and click </a:t>
            </a:r>
            <a:r>
              <a:rPr lang="en-US" sz="1200" b="1" dirty="0">
                <a:latin typeface="Segoe UI" panose="020B0502040204020203" pitchFamily="34" charset="0"/>
              </a:rPr>
              <a:t>Go</a:t>
            </a:r>
            <a:r>
              <a:rPr lang="en-US" sz="1200" dirty="0">
                <a:latin typeface="Segoe UI" panose="020B0502040204020203" pitchFamily="34" charset="0"/>
              </a:rPr>
              <a:t>. Tests matching your search criteria will appear.</a:t>
            </a:r>
          </a:p>
          <a:p>
            <a:endParaRPr lang="en-US" dirty="0"/>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6</a:t>
            </a:fld>
            <a:endParaRPr lang="en-US" dirty="0"/>
          </a:p>
        </p:txBody>
      </p:sp>
    </p:spTree>
    <p:extLst>
      <p:ext uri="{BB962C8B-B14F-4D97-AF65-F5344CB8AC3E}">
        <p14:creationId xmlns:p14="http://schemas.microsoft.com/office/powerpoint/2010/main" val="3106548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3315F"/>
                </a:solidFill>
              </a:rPr>
              <a:t>Once you are finished selecting tests to add to your session, click the </a:t>
            </a:r>
            <a:r>
              <a:rPr lang="en-US" altLang="ja-JP" b="1" dirty="0">
                <a:solidFill>
                  <a:srgbClr val="03315F"/>
                </a:solidFill>
                <a:latin typeface="Arial" panose="020B0604020202020204" pitchFamily="34" charset="0"/>
                <a:cs typeface="Arial" panose="020B0604020202020204" pitchFamily="34" charset="0"/>
              </a:rPr>
              <a:t>Start Session</a:t>
            </a:r>
            <a:r>
              <a:rPr lang="en-US" altLang="ja-JP" dirty="0">
                <a:solidFill>
                  <a:srgbClr val="03315F"/>
                </a:solidFill>
                <a:latin typeface="Arial" panose="020B0604020202020204" pitchFamily="34" charset="0"/>
                <a:cs typeface="Arial" panose="020B0604020202020204" pitchFamily="34" charset="0"/>
              </a:rPr>
              <a:t> button.</a:t>
            </a:r>
            <a:endParaRPr lang="en-US" dirty="0">
              <a:solidFill>
                <a:srgbClr val="03315F"/>
              </a:solidFill>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7</a:t>
            </a:fld>
            <a:endParaRPr lang="en-US" dirty="0"/>
          </a:p>
        </p:txBody>
      </p:sp>
    </p:spTree>
    <p:extLst>
      <p:ext uri="{BB962C8B-B14F-4D97-AF65-F5344CB8AC3E}">
        <p14:creationId xmlns:p14="http://schemas.microsoft.com/office/powerpoint/2010/main" val="204789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eaLnBrk="1" fontAlgn="auto" hangingPunct="1">
              <a:lnSpc>
                <a:spcPct val="90000"/>
              </a:lnSpc>
              <a:spcBef>
                <a:spcPct val="0"/>
              </a:spcBef>
              <a:spcAft>
                <a:spcPts val="0"/>
              </a:spcAft>
              <a:defRPr/>
            </a:pPr>
            <a:r>
              <a:rPr lang="en-US" altLang="en-US" dirty="0">
                <a:latin typeface="Arial" panose="020B0604020202020204" pitchFamily="34" charset="0"/>
                <a:cs typeface="Arial" panose="020B0604020202020204" pitchFamily="34" charset="0"/>
              </a:rPr>
              <a:t>Once you start a teacher-authored session, t</a:t>
            </a:r>
            <a:r>
              <a:rPr lang="en-US" altLang="ja-JP" u="none" dirty="0">
                <a:latin typeface="Arial" panose="020B0604020202020204" pitchFamily="34" charset="0"/>
                <a:cs typeface="Arial" panose="020B0604020202020204" pitchFamily="34" charset="0"/>
              </a:rPr>
              <a:t>he system will automatically generate a </a:t>
            </a:r>
            <a:r>
              <a:rPr lang="en-US" altLang="ja-JP" i="1" u="none" dirty="0">
                <a:latin typeface="Arial" panose="020B0604020202020204" pitchFamily="34" charset="0"/>
                <a:cs typeface="Arial" panose="020B0604020202020204" pitchFamily="34" charset="0"/>
              </a:rPr>
              <a:t>session ID</a:t>
            </a:r>
            <a:r>
              <a:rPr lang="en-US" altLang="ja-JP" dirty="0">
                <a:latin typeface="Arial" panose="020B0604020202020204" pitchFamily="34" charset="0"/>
                <a:cs typeface="Arial" panose="020B0604020202020204" pitchFamily="34" charset="0"/>
              </a:rPr>
              <a:t>. T</a:t>
            </a:r>
            <a:r>
              <a:rPr lang="en-US" u="none" baseline="0" dirty="0">
                <a:latin typeface="Arial" panose="020B0604020202020204" pitchFamily="34" charset="0"/>
                <a:cs typeface="Arial" panose="020B0604020202020204" pitchFamily="34" charset="0"/>
              </a:rPr>
              <a:t>he </a:t>
            </a:r>
            <a:r>
              <a:rPr lang="en-US" i="0" u="none" baseline="0" dirty="0">
                <a:latin typeface="Arial" panose="020B0604020202020204" pitchFamily="34" charset="0"/>
                <a:cs typeface="Arial" panose="020B0604020202020204" pitchFamily="34" charset="0"/>
              </a:rPr>
              <a:t>session ID </a:t>
            </a:r>
            <a:r>
              <a:rPr lang="en-US" u="none" baseline="0" dirty="0">
                <a:latin typeface="Arial" panose="020B0604020202020204" pitchFamily="34" charset="0"/>
                <a:cs typeface="Arial" panose="020B0604020202020204" pitchFamily="34" charset="0"/>
              </a:rPr>
              <a:t>will appear at the top of the TA Interface along with a </a:t>
            </a:r>
            <a:r>
              <a:rPr lang="en-US" b="1" u="none" baseline="0" dirty="0">
                <a:latin typeface="Arial" panose="020B0604020202020204" pitchFamily="34" charset="0"/>
                <a:cs typeface="Arial" panose="020B0604020202020204" pitchFamily="34" charset="0"/>
              </a:rPr>
              <a:t>Stop</a:t>
            </a:r>
            <a:r>
              <a:rPr lang="en-US" u="none" baseline="0" dirty="0">
                <a:latin typeface="Arial" panose="020B0604020202020204" pitchFamily="34" charset="0"/>
                <a:cs typeface="Arial" panose="020B0604020202020204" pitchFamily="34" charset="0"/>
              </a:rPr>
              <a:t> button. </a:t>
            </a:r>
            <a:r>
              <a:rPr lang="en-US" altLang="ja-JP" dirty="0">
                <a:latin typeface="Arial" panose="020B0604020202020204" pitchFamily="34" charset="0"/>
                <a:cs typeface="Arial" panose="020B0604020202020204" pitchFamily="34" charset="0"/>
              </a:rPr>
              <a:t>This ID must be provided to students for them to log in. </a:t>
            </a:r>
          </a:p>
          <a:p>
            <a:pPr eaLnBrk="1" fontAlgn="auto" hangingPunct="1">
              <a:lnSpc>
                <a:spcPct val="90000"/>
              </a:lnSpc>
              <a:spcBef>
                <a:spcPct val="0"/>
              </a:spcBef>
              <a:spcAft>
                <a:spcPts val="0"/>
              </a:spcAft>
              <a:defRPr/>
            </a:pPr>
            <a:endParaRPr lang="en-US" altLang="en-US"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u="none" baseline="0" dirty="0">
                <a:latin typeface="Arial" panose="020B0604020202020204" pitchFamily="34" charset="0"/>
                <a:cs typeface="Arial" panose="020B0604020202020204" pitchFamily="34" charset="0"/>
              </a:rPr>
              <a:t>When students start signing into the test session, an </a:t>
            </a:r>
            <a:r>
              <a:rPr lang="en-US" b="1" u="none" baseline="0" dirty="0">
                <a:latin typeface="Arial" panose="020B0604020202020204" pitchFamily="34" charset="0"/>
                <a:cs typeface="Arial" panose="020B0604020202020204" pitchFamily="34" charset="0"/>
              </a:rPr>
              <a:t>Approvals</a:t>
            </a:r>
            <a:r>
              <a:rPr lang="en-US" u="none" baseline="0" dirty="0">
                <a:latin typeface="Arial" panose="020B0604020202020204" pitchFamily="34" charset="0"/>
                <a:cs typeface="Arial" panose="020B0604020202020204" pitchFamily="34" charset="0"/>
              </a:rPr>
              <a:t> button will also appear next to the session ID. Once you approve students for testing, the </a:t>
            </a:r>
            <a:r>
              <a:rPr lang="en-US" b="1" u="none" baseline="0" dirty="0">
                <a:latin typeface="Arial" panose="020B0604020202020204" pitchFamily="34" charset="0"/>
                <a:cs typeface="Arial" panose="020B0604020202020204" pitchFamily="34" charset="0"/>
              </a:rPr>
              <a:t>Test Session </a:t>
            </a:r>
            <a:r>
              <a:rPr lang="en-US" u="none" baseline="0" dirty="0">
                <a:latin typeface="Arial" panose="020B0604020202020204" pitchFamily="34" charset="0"/>
                <a:cs typeface="Arial" panose="020B0604020202020204" pitchFamily="34" charset="0"/>
              </a:rPr>
              <a:t>table will appear in the center of the TA Interface, displaying students’ testing progress. We will discuss more about this in later slides.</a:t>
            </a:r>
            <a:endParaRPr lang="en-US" u="none"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u="none" dirty="0"/>
          </a:p>
        </p:txBody>
      </p:sp>
      <p:sp>
        <p:nvSpPr>
          <p:cNvPr id="45060"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6B9A429-A21B-4517-8C92-0976BBAEDB7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7246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600"/>
              </a:spcBef>
              <a:spcAft>
                <a:spcPts val="12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Since the student test progress tables in the TA Interface often contain sensitive student information, such as student IDs, the TA Interface contains a screensaver function to hide the data from view. If the screensaver mode is auto-enabled, the screensaver will automatically turn on if you are not active in the TA Interface for </a:t>
            </a:r>
            <a:r>
              <a:rPr lang="en-US" sz="1800" u="sng" dirty="0">
                <a:effectLst/>
                <a:latin typeface="Calibri" panose="020F0502020204030204" pitchFamily="34" charset="0"/>
                <a:ea typeface="Times New Roman" panose="02020603050405020304" pitchFamily="18" charset="0"/>
                <a:cs typeface="Calibri" panose="020F0502020204030204" pitchFamily="34" charset="0"/>
              </a:rPr>
              <a:t>10 minutes</a:t>
            </a:r>
            <a:r>
              <a:rPr lang="en-US" sz="1800" dirty="0">
                <a:effectLst/>
                <a:latin typeface="Calibri" panose="020F0502020204030204" pitchFamily="34" charset="0"/>
                <a:ea typeface="Times New Roman" panose="02020603050405020304" pitchFamily="18" charset="0"/>
                <a:cs typeface="Calibri" panose="020F0502020204030204" pitchFamily="34" charset="0"/>
              </a:rPr>
              <a:t>. If the screensaver mode is not auto-enabled, it is strongly recommended that you manually turn on the screensaver mode when stepping away from your device.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To turn </a:t>
            </a:r>
            <a:r>
              <a:rPr lang="en-US" sz="1800" u="none" dirty="0">
                <a:effectLst/>
                <a:latin typeface="Calibri" panose="020F0502020204030204" pitchFamily="34" charset="0"/>
                <a:ea typeface="Calibri" panose="020F0502020204030204" pitchFamily="34" charset="0"/>
                <a:cs typeface="Times New Roman" panose="02020603050405020304" pitchFamily="18" charset="0"/>
              </a:rPr>
              <a:t>on</a:t>
            </a:r>
            <a:r>
              <a:rPr lang="en-US" sz="1800" dirty="0">
                <a:effectLst/>
                <a:latin typeface="Calibri" panose="020F0502020204030204" pitchFamily="34" charset="0"/>
                <a:ea typeface="Calibri" panose="020F0502020204030204" pitchFamily="34" charset="0"/>
                <a:cs typeface="Times New Roman" panose="02020603050405020304" pitchFamily="18" charset="0"/>
              </a:rPr>
              <a:t> screensaver mode, select the box icon in the top right corner of the session ID. </a:t>
            </a:r>
            <a:r>
              <a:rPr lang="en-US" sz="1800" dirty="0">
                <a:effectLst/>
                <a:latin typeface="Calibri" panose="020F0502020204030204" pitchFamily="34" charset="0"/>
                <a:ea typeface="Times New Roman" panose="02020603050405020304" pitchFamily="18" charset="0"/>
              </a:rPr>
              <a:t>The screensaver displays the Session ID and the timer, if applicable. It also displays notifications if students are awaiting approval, there are pending print requests, or if students require other interventions.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screensaver will automatically turn off if any mouse or keyboard activity is detected. It will also turn off automatically if the test session times out due to TA or student inactivity or once the allotted time expires for a timed test.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2"/>
              </a:solidFill>
            </a:endParaRPr>
          </a:p>
          <a:p>
            <a:endParaRPr lang="en-US" dirty="0"/>
          </a:p>
        </p:txBody>
      </p:sp>
      <p:sp>
        <p:nvSpPr>
          <p:cNvPr id="4" name="Date Placeholder 3"/>
          <p:cNvSpPr>
            <a:spLocks noGrp="1"/>
          </p:cNvSpPr>
          <p:nvPr>
            <p:ph type="dt" idx="1"/>
          </p:nvPr>
        </p:nvSpPr>
        <p:spPr/>
        <p:txBody>
          <a:bodyPr/>
          <a:lstStyle/>
          <a:p>
            <a:r>
              <a:rPr lang="en-US" dirty="0"/>
              <a:t>(added from Insert tab, Header &amp; Footer icon, Fixed Date and time)  1/23/2018</a:t>
            </a:r>
          </a:p>
        </p:txBody>
      </p:sp>
      <p:sp>
        <p:nvSpPr>
          <p:cNvPr id="5" name="Footer Placeholder 4"/>
          <p:cNvSpPr>
            <a:spLocks noGrp="1"/>
          </p:cNvSpPr>
          <p:nvPr>
            <p:ph type="ftr" sz="quarter" idx="4"/>
          </p:nvPr>
        </p:nvSpPr>
        <p:spPr/>
        <p:txBody>
          <a:bodyPr/>
          <a:lstStyle/>
          <a:p>
            <a:r>
              <a:rPr lang="en-US" dirty="0"/>
              <a:t>Presentation Title (added from Insert tab, Header &amp; Footer icon)</a:t>
            </a:r>
          </a:p>
        </p:txBody>
      </p:sp>
      <p:sp>
        <p:nvSpPr>
          <p:cNvPr id="6" name="Slide Number Placeholder 5"/>
          <p:cNvSpPr>
            <a:spLocks noGrp="1"/>
          </p:cNvSpPr>
          <p:nvPr>
            <p:ph type="sldNum" sz="quarter" idx="5"/>
          </p:nvPr>
        </p:nvSpPr>
        <p:spPr/>
        <p:txBody>
          <a:bodyPr/>
          <a:lstStyle/>
          <a:p>
            <a:fld id="{B54DC83E-89B8-4806-9A94-7D2BAA520DC6}" type="slidenum">
              <a:rPr lang="en-US" smtClean="0"/>
              <a:pPr/>
              <a:t>9</a:t>
            </a:fld>
            <a:endParaRPr lang="en-US" dirty="0"/>
          </a:p>
        </p:txBody>
      </p:sp>
    </p:spTree>
    <p:extLst>
      <p:ext uri="{BB962C8B-B14F-4D97-AF65-F5344CB8AC3E}">
        <p14:creationId xmlns:p14="http://schemas.microsoft.com/office/powerpoint/2010/main" val="2115902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488" y="1348448"/>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1028761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1488" y="1400205"/>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75607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229158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0.xml"/><Relationship Id="rId1" Type="http://schemas.openxmlformats.org/officeDocument/2006/relationships/tags" Target="../tags/tag4.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0.xml"/><Relationship Id="rId1" Type="http://schemas.openxmlformats.org/officeDocument/2006/relationships/tags" Target="../tags/tag5.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0.xml"/><Relationship Id="rId1" Type="http://schemas.openxmlformats.org/officeDocument/2006/relationships/tags" Target="../tags/tag6.xml"/><Relationship Id="rId5" Type="http://schemas.openxmlformats.org/officeDocument/2006/relationships/image" Target="../media/image20.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hyperlink" Target="mailto:hsaphelpdesk@cambiumassessment.com"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0.xml"/><Relationship Id="rId1" Type="http://schemas.openxmlformats.org/officeDocument/2006/relationships/tags" Target="../tags/tag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9.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0.xml"/><Relationship Id="rId1" Type="http://schemas.openxmlformats.org/officeDocument/2006/relationships/tags" Target="../tags/tag3.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0.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492" y="1610267"/>
            <a:ext cx="8540496" cy="1321242"/>
          </a:xfrm>
        </p:spPr>
        <p:txBody>
          <a:bodyPr>
            <a:noAutofit/>
          </a:bodyPr>
          <a:lstStyle/>
          <a:p>
            <a:pPr algn="l"/>
            <a:r>
              <a:rPr lang="en-US" sz="4400" cap="none" dirty="0"/>
              <a:t>How to Generate, Start, and Monitor a Teacher-Authored Test Session in the TA Interface</a:t>
            </a:r>
          </a:p>
        </p:txBody>
      </p:sp>
      <p:sp>
        <p:nvSpPr>
          <p:cNvPr id="3" name="Subtitle 2"/>
          <p:cNvSpPr>
            <a:spLocks noGrp="1"/>
          </p:cNvSpPr>
          <p:nvPr>
            <p:ph type="subTitle" idx="1"/>
          </p:nvPr>
        </p:nvSpPr>
        <p:spPr>
          <a:xfrm>
            <a:off x="2589492" y="3670037"/>
            <a:ext cx="8540496" cy="731519"/>
          </a:xfrm>
        </p:spPr>
        <p:txBody>
          <a:bodyPr>
            <a:normAutofit/>
          </a:bodyPr>
          <a:lstStyle/>
          <a:p>
            <a:pPr algn="l"/>
            <a:r>
              <a:rPr lang="en-US" sz="2000" cap="none" dirty="0"/>
              <a:t>Checkpoint System Training Module</a:t>
            </a:r>
          </a:p>
          <a:p>
            <a:pPr algn="l"/>
            <a:r>
              <a:rPr lang="en-US" sz="2000" cap="none" dirty="0"/>
              <a:t>2020-2021 </a:t>
            </a:r>
          </a:p>
        </p:txBody>
      </p:sp>
      <p:sp>
        <p:nvSpPr>
          <p:cNvPr id="5" name="Rectangle 4">
            <a:extLst>
              <a:ext uri="{FF2B5EF4-FFF2-40B4-BE49-F238E27FC236}">
                <a16:creationId xmlns:a16="http://schemas.microsoft.com/office/drawing/2014/main" id="{D5148FDF-7F93-4AD8-B82D-57B451598EA5}"/>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2020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266F7AC-5EA9-49BB-A417-4F54859F51BC}"/>
              </a:ext>
            </a:extLst>
          </p:cNvPr>
          <p:cNvPicPr>
            <a:picLocks noChangeAspect="1"/>
          </p:cNvPicPr>
          <p:nvPr/>
        </p:nvPicPr>
        <p:blipFill rotWithShape="1">
          <a:blip r:embed="rId4"/>
          <a:srcRect b="19896"/>
          <a:stretch/>
        </p:blipFill>
        <p:spPr>
          <a:xfrm>
            <a:off x="2526024" y="1137166"/>
            <a:ext cx="6816613" cy="4583668"/>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5605" name="Title 1"/>
          <p:cNvSpPr>
            <a:spLocks noGrp="1"/>
          </p:cNvSpPr>
          <p:nvPr>
            <p:ph type="title"/>
          </p:nvPr>
        </p:nvSpPr>
        <p:spPr/>
        <p:txBody>
          <a:bodyPr>
            <a:normAutofit/>
          </a:bodyPr>
          <a:lstStyle/>
          <a:p>
            <a:r>
              <a:rPr altLang="en-US" dirty="0"/>
              <a:t>Approving Student Entry</a:t>
            </a:r>
          </a:p>
        </p:txBody>
      </p:sp>
      <p:sp>
        <p:nvSpPr>
          <p:cNvPr id="7" name="Right Arrow 6"/>
          <p:cNvSpPr/>
          <p:nvPr/>
        </p:nvSpPr>
        <p:spPr>
          <a:xfrm rot="16200000">
            <a:off x="7584168" y="4903733"/>
            <a:ext cx="796450" cy="4476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7" name="Slide Number Placeholder 3">
            <a:extLst>
              <a:ext uri="{FF2B5EF4-FFF2-40B4-BE49-F238E27FC236}">
                <a16:creationId xmlns:a16="http://schemas.microsoft.com/office/drawing/2014/main" id="{23857620-D14A-4B33-BAC4-12C27FD17EB3}"/>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
        <p:nvSpPr>
          <p:cNvPr id="5" name="Rectangle 4">
            <a:extLst>
              <a:ext uri="{FF2B5EF4-FFF2-40B4-BE49-F238E27FC236}">
                <a16:creationId xmlns:a16="http://schemas.microsoft.com/office/drawing/2014/main" id="{9D99F817-35B4-4E1E-B063-0B9DD97C88F8}"/>
              </a:ext>
            </a:extLst>
          </p:cNvPr>
          <p:cNvSpPr/>
          <p:nvPr/>
        </p:nvSpPr>
        <p:spPr>
          <a:xfrm>
            <a:off x="5947030" y="1142899"/>
            <a:ext cx="1748025" cy="45298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1" name="Rectangle 10">
            <a:extLst>
              <a:ext uri="{FF2B5EF4-FFF2-40B4-BE49-F238E27FC236}">
                <a16:creationId xmlns:a16="http://schemas.microsoft.com/office/drawing/2014/main" id="{35C309FF-F33B-45BE-B3B5-FE407957827F}"/>
              </a:ext>
            </a:extLst>
          </p:cNvPr>
          <p:cNvSpPr/>
          <p:nvPr/>
        </p:nvSpPr>
        <p:spPr>
          <a:xfrm>
            <a:off x="8280400" y="2971800"/>
            <a:ext cx="1062237" cy="4572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9" name="Right Arrow 6">
            <a:extLst>
              <a:ext uri="{FF2B5EF4-FFF2-40B4-BE49-F238E27FC236}">
                <a16:creationId xmlns:a16="http://schemas.microsoft.com/office/drawing/2014/main" id="{2D7A3868-1355-468D-8C22-778EB221BEAF}"/>
              </a:ext>
            </a:extLst>
          </p:cNvPr>
          <p:cNvSpPr/>
          <p:nvPr/>
        </p:nvSpPr>
        <p:spPr>
          <a:xfrm rot="10800000">
            <a:off x="9438368" y="2971800"/>
            <a:ext cx="796450" cy="4476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251031395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E85C81-F0D9-4B20-99A5-F36E867B69A4}"/>
              </a:ext>
            </a:extLst>
          </p:cNvPr>
          <p:cNvPicPr>
            <a:picLocks noChangeAspect="1"/>
          </p:cNvPicPr>
          <p:nvPr/>
        </p:nvPicPr>
        <p:blipFill rotWithShape="1">
          <a:blip r:embed="rId3"/>
          <a:srcRect b="30871"/>
          <a:stretch/>
        </p:blipFill>
        <p:spPr>
          <a:xfrm>
            <a:off x="587900" y="1365896"/>
            <a:ext cx="11016200" cy="4126207"/>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2" name="Title 1">
            <a:extLst>
              <a:ext uri="{FF2B5EF4-FFF2-40B4-BE49-F238E27FC236}">
                <a16:creationId xmlns:a16="http://schemas.microsoft.com/office/drawing/2014/main" id="{2CBCD742-8D99-4E89-B91E-BF68D8BF8A2F}"/>
              </a:ext>
            </a:extLst>
          </p:cNvPr>
          <p:cNvSpPr>
            <a:spLocks noGrp="1"/>
          </p:cNvSpPr>
          <p:nvPr>
            <p:ph type="title"/>
          </p:nvPr>
        </p:nvSpPr>
        <p:spPr/>
        <p:txBody>
          <a:bodyPr>
            <a:normAutofit/>
          </a:bodyPr>
          <a:lstStyle/>
          <a:p>
            <a:r>
              <a:rPr lang="en-US" dirty="0"/>
              <a:t>Test with Potential Issues Table</a:t>
            </a:r>
          </a:p>
        </p:txBody>
      </p:sp>
      <p:sp>
        <p:nvSpPr>
          <p:cNvPr id="7" name="Rectangle 6">
            <a:extLst>
              <a:ext uri="{FF2B5EF4-FFF2-40B4-BE49-F238E27FC236}">
                <a16:creationId xmlns:a16="http://schemas.microsoft.com/office/drawing/2014/main" id="{45C5F62C-C422-4AC0-9DF5-7FC4A1045D7F}"/>
              </a:ext>
            </a:extLst>
          </p:cNvPr>
          <p:cNvSpPr/>
          <p:nvPr/>
        </p:nvSpPr>
        <p:spPr>
          <a:xfrm>
            <a:off x="728807" y="3214829"/>
            <a:ext cx="10561493" cy="9126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3">
            <a:extLst>
              <a:ext uri="{FF2B5EF4-FFF2-40B4-BE49-F238E27FC236}">
                <a16:creationId xmlns:a16="http://schemas.microsoft.com/office/drawing/2014/main" id="{DA2EF6F1-0C82-4DCD-B594-EE07182B13C4}"/>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
        <p:nvSpPr>
          <p:cNvPr id="3" name="Rectangle 2">
            <a:extLst>
              <a:ext uri="{FF2B5EF4-FFF2-40B4-BE49-F238E27FC236}">
                <a16:creationId xmlns:a16="http://schemas.microsoft.com/office/drawing/2014/main" id="{3ACED7AA-2A5D-4FFB-9EC3-BCA9F2429910}"/>
              </a:ext>
            </a:extLst>
          </p:cNvPr>
          <p:cNvSpPr/>
          <p:nvPr/>
        </p:nvSpPr>
        <p:spPr>
          <a:xfrm>
            <a:off x="728807" y="4295853"/>
            <a:ext cx="10561493" cy="28884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7854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828DEC5-F86F-489F-B6C5-8F48ED32D2A3}"/>
              </a:ext>
            </a:extLst>
          </p:cNvPr>
          <p:cNvPicPr>
            <a:picLocks noChangeAspect="1"/>
          </p:cNvPicPr>
          <p:nvPr/>
        </p:nvPicPr>
        <p:blipFill rotWithShape="1">
          <a:blip r:embed="rId4"/>
          <a:srcRect l="41354" b="30871"/>
          <a:stretch/>
        </p:blipFill>
        <p:spPr>
          <a:xfrm>
            <a:off x="4981831" y="1042155"/>
            <a:ext cx="6460600" cy="4126207"/>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1750" name="Title 1"/>
          <p:cNvSpPr>
            <a:spLocks noGrp="1"/>
          </p:cNvSpPr>
          <p:nvPr>
            <p:ph type="title"/>
          </p:nvPr>
        </p:nvSpPr>
        <p:spPr/>
        <p:txBody>
          <a:bodyPr>
            <a:normAutofit/>
          </a:bodyPr>
          <a:lstStyle/>
          <a:p>
            <a:r>
              <a:rPr altLang="en-US" dirty="0"/>
              <a:t>Pausing and Stopping Sessions</a:t>
            </a:r>
          </a:p>
        </p:txBody>
      </p:sp>
      <p:sp>
        <p:nvSpPr>
          <p:cNvPr id="8" name="Slide Number Placeholder 3">
            <a:extLst>
              <a:ext uri="{FF2B5EF4-FFF2-40B4-BE49-F238E27FC236}">
                <a16:creationId xmlns:a16="http://schemas.microsoft.com/office/drawing/2014/main" id="{A0A5C2B1-ECA7-4C8E-B53B-307AA98A662D}"/>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grpSp>
        <p:nvGrpSpPr>
          <p:cNvPr id="11" name="Group 10">
            <a:extLst>
              <a:ext uri="{FF2B5EF4-FFF2-40B4-BE49-F238E27FC236}">
                <a16:creationId xmlns:a16="http://schemas.microsoft.com/office/drawing/2014/main" id="{8DE4E452-7436-4B1A-8320-F3D174BE95B4}"/>
              </a:ext>
            </a:extLst>
          </p:cNvPr>
          <p:cNvGrpSpPr/>
          <p:nvPr/>
        </p:nvGrpSpPr>
        <p:grpSpPr>
          <a:xfrm>
            <a:off x="937844" y="1689638"/>
            <a:ext cx="5158156" cy="4253351"/>
            <a:chOff x="2332890" y="1884703"/>
            <a:chExt cx="5158156" cy="4253351"/>
          </a:xfrm>
        </p:grpSpPr>
        <p:pic>
          <p:nvPicPr>
            <p:cNvPr id="9" name="Picture 8">
              <a:extLst>
                <a:ext uri="{FF2B5EF4-FFF2-40B4-BE49-F238E27FC236}">
                  <a16:creationId xmlns:a16="http://schemas.microsoft.com/office/drawing/2014/main" id="{9F6F63B5-8B0F-4311-B7C6-69DC35DDA5A1}"/>
                </a:ext>
              </a:extLst>
            </p:cNvPr>
            <p:cNvPicPr>
              <a:picLocks noChangeAspect="1"/>
            </p:cNvPicPr>
            <p:nvPr/>
          </p:nvPicPr>
          <p:blipFill rotWithShape="1">
            <a:blip r:embed="rId5"/>
            <a:srcRect l="911"/>
            <a:stretch/>
          </p:blipFill>
          <p:spPr>
            <a:xfrm>
              <a:off x="2403231" y="1884703"/>
              <a:ext cx="5087815" cy="4253351"/>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18" name="Right Arrow 6">
              <a:extLst>
                <a:ext uri="{FF2B5EF4-FFF2-40B4-BE49-F238E27FC236}">
                  <a16:creationId xmlns:a16="http://schemas.microsoft.com/office/drawing/2014/main" id="{454671C6-574E-423B-9616-25F3DBFB1BC1}"/>
                </a:ext>
              </a:extLst>
            </p:cNvPr>
            <p:cNvSpPr/>
            <p:nvPr/>
          </p:nvSpPr>
          <p:spPr>
            <a:xfrm rot="5400000">
              <a:off x="2160729" y="5078926"/>
              <a:ext cx="836691" cy="49236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grpSp>
      <p:sp>
        <p:nvSpPr>
          <p:cNvPr id="3" name="Right Arrow 6">
            <a:extLst>
              <a:ext uri="{FF2B5EF4-FFF2-40B4-BE49-F238E27FC236}">
                <a16:creationId xmlns:a16="http://schemas.microsoft.com/office/drawing/2014/main" id="{C04B10F5-A8D3-4509-87AF-EE674A5E169D}"/>
              </a:ext>
            </a:extLst>
          </p:cNvPr>
          <p:cNvSpPr/>
          <p:nvPr/>
        </p:nvSpPr>
        <p:spPr>
          <a:xfrm>
            <a:off x="7375440" y="1582616"/>
            <a:ext cx="836691" cy="49236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32693939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EE9C4C0-5EC6-4CD0-8165-5A1D95C98DF7}"/>
              </a:ext>
            </a:extLst>
          </p:cNvPr>
          <p:cNvPicPr>
            <a:picLocks noChangeAspect="1"/>
          </p:cNvPicPr>
          <p:nvPr/>
        </p:nvPicPr>
        <p:blipFill rotWithShape="1">
          <a:blip r:embed="rId4"/>
          <a:srcRect l="37895" b="30871"/>
          <a:stretch/>
        </p:blipFill>
        <p:spPr>
          <a:xfrm>
            <a:off x="4212308" y="1674425"/>
            <a:ext cx="6896492" cy="4159313"/>
          </a:xfrm>
          <a:prstGeom prst="rect">
            <a:avLst/>
          </a:prstGeom>
          <a:ln>
            <a:solidFill>
              <a:schemeClr val="bg1">
                <a:lumMod val="75000"/>
              </a:schemeClr>
            </a:solidFill>
          </a:ln>
          <a:effectLst>
            <a:outerShdw blurRad="292100" dist="139700" dir="2700000" algn="tl" rotWithShape="0">
              <a:srgbClr val="333333">
                <a:alpha val="65000"/>
              </a:srgbClr>
            </a:outerShdw>
          </a:effectLst>
        </p:spPr>
      </p:pic>
      <p:pic>
        <p:nvPicPr>
          <p:cNvPr id="6" name="Content Placeholder 3"/>
          <p:cNvPicPr>
            <a:picLocks noGrp="1" noChangeAspect="1"/>
          </p:cNvPicPr>
          <p:nvPr>
            <p:ph idx="4294967295"/>
          </p:nvPr>
        </p:nvPicPr>
        <p:blipFill rotWithShape="1">
          <a:blip r:embed="rId5" cstate="print">
            <a:extLst>
              <a:ext uri="{28A0092B-C50C-407E-A947-70E740481C1C}">
                <a14:useLocalDpi xmlns:a14="http://schemas.microsoft.com/office/drawing/2010/main" val="0"/>
              </a:ext>
            </a:extLst>
          </a:blip>
          <a:srcRect/>
          <a:stretch/>
        </p:blipFill>
        <p:spPr>
          <a:xfrm>
            <a:off x="918100" y="2262476"/>
            <a:ext cx="5854874" cy="2983212"/>
          </a:xfrm>
          <a:prstGeom prst="rect">
            <a:avLst/>
          </a:prstGeom>
          <a:ln>
            <a:solidFill>
              <a:schemeClr val="tx1">
                <a:lumMod val="50000"/>
                <a:lumOff val="50000"/>
              </a:schemeClr>
            </a:solidFill>
          </a:ln>
          <a:effectLst>
            <a:outerShdw blurRad="292100" dist="139700" dir="2700000" algn="tl" rotWithShape="0">
              <a:srgbClr val="333333">
                <a:alpha val="65000"/>
              </a:srgbClr>
            </a:outerShdw>
          </a:effectLst>
        </p:spPr>
      </p:pic>
      <p:sp>
        <p:nvSpPr>
          <p:cNvPr id="7" name="Right Arrow 6"/>
          <p:cNvSpPr/>
          <p:nvPr/>
        </p:nvSpPr>
        <p:spPr>
          <a:xfrm rot="5400000">
            <a:off x="776811" y="4169415"/>
            <a:ext cx="841375" cy="5170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33796" name="Title 1"/>
          <p:cNvSpPr>
            <a:spLocks noGrp="1"/>
          </p:cNvSpPr>
          <p:nvPr>
            <p:ph type="title"/>
          </p:nvPr>
        </p:nvSpPr>
        <p:spPr/>
        <p:txBody>
          <a:bodyPr>
            <a:normAutofit/>
          </a:bodyPr>
          <a:lstStyle/>
          <a:p>
            <a:r>
              <a:rPr altLang="en-US" dirty="0"/>
              <a:t>Logging Out of the TA Interface</a:t>
            </a:r>
          </a:p>
        </p:txBody>
      </p:sp>
      <p:sp>
        <p:nvSpPr>
          <p:cNvPr id="9" name="Slide Number Placeholder 3">
            <a:extLst>
              <a:ext uri="{FF2B5EF4-FFF2-40B4-BE49-F238E27FC236}">
                <a16:creationId xmlns:a16="http://schemas.microsoft.com/office/drawing/2014/main" id="{AF230817-1102-4442-B1E8-636A56E3E34E}"/>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
        <p:nvSpPr>
          <p:cNvPr id="2" name="Right Arrow 6">
            <a:extLst>
              <a:ext uri="{FF2B5EF4-FFF2-40B4-BE49-F238E27FC236}">
                <a16:creationId xmlns:a16="http://schemas.microsoft.com/office/drawing/2014/main" id="{92453C68-3880-4745-9C2A-ADA1F9B9690B}"/>
              </a:ext>
            </a:extLst>
          </p:cNvPr>
          <p:cNvSpPr/>
          <p:nvPr/>
        </p:nvSpPr>
        <p:spPr>
          <a:xfrm rot="5400000">
            <a:off x="9681083" y="1009895"/>
            <a:ext cx="836691" cy="49236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98421412"/>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8E4C7F7-6174-4195-8206-A4B8B9A18F39}"/>
              </a:ext>
            </a:extLst>
          </p:cNvPr>
          <p:cNvSpPr>
            <a:spLocks noGrp="1"/>
          </p:cNvSpPr>
          <p:nvPr>
            <p:ph idx="1"/>
          </p:nvPr>
        </p:nvSpPr>
        <p:spPr>
          <a:xfrm>
            <a:off x="426231" y="1016978"/>
            <a:ext cx="10966449" cy="3732737"/>
          </a:xfrm>
        </p:spPr>
        <p:txBody>
          <a:bodyPr>
            <a:normAutofit lnSpcReduction="10000"/>
          </a:bodyPr>
          <a:lstStyle/>
          <a:p>
            <a:pPr eaLnBrk="1" fontAlgn="auto" hangingPunct="1">
              <a:defRPr/>
            </a:pPr>
            <a:r>
              <a:rPr lang="en-US" sz="2800" b="1" dirty="0">
                <a:solidFill>
                  <a:srgbClr val="505A08"/>
                </a:solidFill>
              </a:rPr>
              <a:t>For further information, please visit </a:t>
            </a:r>
          </a:p>
          <a:p>
            <a:pPr marL="342900" indent="-342900">
              <a:buFont typeface="Arial" panose="020B0604020202020204" pitchFamily="34" charset="0"/>
              <a:buChar char="•"/>
              <a:defRPr/>
            </a:pPr>
            <a:r>
              <a:rPr lang="en-US" dirty="0"/>
              <a:t>HSAP Portal:  </a:t>
            </a:r>
            <a:r>
              <a:rPr lang="en-US" dirty="0">
                <a:solidFill>
                  <a:schemeClr val="tx2"/>
                </a:solidFill>
                <a:hlinkClick r:id="rId3"/>
              </a:rPr>
              <a:t>https://alohahsap.org/</a:t>
            </a:r>
            <a:r>
              <a:rPr lang="en-US" dirty="0">
                <a:solidFill>
                  <a:schemeClr val="tx2"/>
                </a:solidFill>
              </a:rPr>
              <a:t> </a:t>
            </a:r>
          </a:p>
          <a:p>
            <a:pPr marL="342900" indent="-342900">
              <a:buFont typeface="Arial" panose="020B0604020202020204" pitchFamily="34" charset="0"/>
              <a:buChar char="•"/>
              <a:defRPr/>
            </a:pPr>
            <a:r>
              <a:rPr lang="en-US" dirty="0"/>
              <a:t>HSAP Help Desk</a:t>
            </a:r>
          </a:p>
          <a:p>
            <a:pPr marL="573088" lvl="1" indent="-342900">
              <a:defRPr/>
            </a:pPr>
            <a:r>
              <a:rPr lang="en-US" dirty="0"/>
              <a:t>Phone: 1-866-648-3712</a:t>
            </a:r>
          </a:p>
          <a:p>
            <a:pPr marL="573088" lvl="1" indent="-342900">
              <a:defRPr/>
            </a:pPr>
            <a:r>
              <a:rPr lang="en-US" dirty="0"/>
              <a:t>Email: </a:t>
            </a:r>
            <a:r>
              <a:rPr lang="en-US" dirty="0">
                <a:hlinkClick r:id="rId4"/>
              </a:rPr>
              <a:t>hsaphelpdesk@cambiumassessment.com</a:t>
            </a:r>
            <a:endParaRPr lang="en-US" dirty="0"/>
          </a:p>
          <a:p>
            <a:r>
              <a:rPr lang="en-US" dirty="0"/>
              <a:t>Thank you!</a:t>
            </a:r>
          </a:p>
          <a:p>
            <a:endParaRPr lang="en-US" dirty="0"/>
          </a:p>
        </p:txBody>
      </p:sp>
      <p:sp>
        <p:nvSpPr>
          <p:cNvPr id="35843" name="Title 1"/>
          <p:cNvSpPr>
            <a:spLocks noGrp="1"/>
          </p:cNvSpPr>
          <p:nvPr>
            <p:ph type="title"/>
          </p:nvPr>
        </p:nvSpPr>
        <p:spPr/>
        <p:txBody>
          <a:bodyPr>
            <a:normAutofit/>
          </a:bodyPr>
          <a:lstStyle/>
          <a:p>
            <a:r>
              <a:rPr altLang="en-US" dirty="0"/>
              <a:t>Thank You!</a:t>
            </a:r>
          </a:p>
        </p:txBody>
      </p:sp>
      <p:sp>
        <p:nvSpPr>
          <p:cNvPr id="5" name="Slide Number Placeholder 3">
            <a:extLst>
              <a:ext uri="{FF2B5EF4-FFF2-40B4-BE49-F238E27FC236}">
                <a16:creationId xmlns:a16="http://schemas.microsoft.com/office/drawing/2014/main" id="{5CD0C830-7936-4A24-B327-2C42654EFDAE}"/>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Tree>
    <p:extLst>
      <p:ext uri="{BB962C8B-B14F-4D97-AF65-F5344CB8AC3E}">
        <p14:creationId xmlns:p14="http://schemas.microsoft.com/office/powerpoint/2010/main" val="354498463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902824"/>
            <a:ext cx="10966449" cy="5052352"/>
          </a:xfrm>
        </p:spPr>
        <p:txBody>
          <a:bodyPr rtlCol="0">
            <a:noAutofit/>
          </a:bodyPr>
          <a:lstStyle/>
          <a:p>
            <a:pPr eaLnBrk="1" fontAlgn="auto" hangingPunct="1">
              <a:buNone/>
              <a:defRPr/>
            </a:pPr>
            <a:r>
              <a:rPr lang="en-US" sz="2400" b="1" dirty="0">
                <a:solidFill>
                  <a:srgbClr val="53565A"/>
                </a:solidFill>
              </a:rPr>
              <a:t>This presentation will show you how to do the following:</a:t>
            </a:r>
          </a:p>
          <a:p>
            <a:pPr marL="573088" lvl="1" indent="-342900">
              <a:defRPr/>
            </a:pPr>
            <a:r>
              <a:rPr lang="en-US" dirty="0">
                <a:solidFill>
                  <a:srgbClr val="53565A"/>
                </a:solidFill>
              </a:rPr>
              <a:t>Start a teacher-authored test session using the Test Administration (TA) Interface</a:t>
            </a:r>
          </a:p>
          <a:p>
            <a:pPr marL="573088" lvl="1" indent="-342900">
              <a:defRPr/>
            </a:pPr>
            <a:r>
              <a:rPr lang="en-US" dirty="0">
                <a:solidFill>
                  <a:srgbClr val="53565A"/>
                </a:solidFill>
              </a:rPr>
              <a:t>Monitor student test progress</a:t>
            </a:r>
          </a:p>
          <a:p>
            <a:pPr marL="573088" lvl="1" indent="-342900">
              <a:defRPr/>
            </a:pPr>
            <a:r>
              <a:rPr lang="en-US" dirty="0">
                <a:solidFill>
                  <a:srgbClr val="53565A"/>
                </a:solidFill>
              </a:rPr>
              <a:t>Pause and stop a test session</a:t>
            </a:r>
          </a:p>
          <a:p>
            <a:pPr marL="573088" lvl="1" indent="-342900">
              <a:defRPr/>
            </a:pPr>
            <a:r>
              <a:rPr lang="en-US" dirty="0">
                <a:solidFill>
                  <a:srgbClr val="53565A"/>
                </a:solidFill>
              </a:rPr>
              <a:t>Exit and log out of the TA Interface</a:t>
            </a:r>
          </a:p>
        </p:txBody>
      </p:sp>
      <p:sp>
        <p:nvSpPr>
          <p:cNvPr id="16387" name="Title 1"/>
          <p:cNvSpPr>
            <a:spLocks noGrp="1"/>
          </p:cNvSpPr>
          <p:nvPr>
            <p:ph type="title"/>
          </p:nvPr>
        </p:nvSpPr>
        <p:spPr/>
        <p:txBody>
          <a:bodyPr>
            <a:normAutofit/>
          </a:bodyPr>
          <a:lstStyle/>
          <a:p>
            <a:r>
              <a:rPr altLang="en-US" dirty="0"/>
              <a:t>Objectives</a:t>
            </a:r>
          </a:p>
        </p:txBody>
      </p:sp>
      <p:sp>
        <p:nvSpPr>
          <p:cNvPr id="6" name="Slide Number Placeholder 3">
            <a:extLst>
              <a:ext uri="{FF2B5EF4-FFF2-40B4-BE49-F238E27FC236}">
                <a16:creationId xmlns:a16="http://schemas.microsoft.com/office/drawing/2014/main" id="{ADE0E0EA-E78F-45FD-B365-E42ABFC2A572}"/>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Tree>
    <p:custDataLst>
      <p:tags r:id="rId1"/>
    </p:custDataLst>
    <p:extLst>
      <p:ext uri="{BB962C8B-B14F-4D97-AF65-F5344CB8AC3E}">
        <p14:creationId xmlns:p14="http://schemas.microsoft.com/office/powerpoint/2010/main" val="364214337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Logging in to the TA Interface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
        <p:nvSpPr>
          <p:cNvPr id="3" name="Rectangle 2"/>
          <p:cNvSpPr/>
          <p:nvPr/>
        </p:nvSpPr>
        <p:spPr>
          <a:xfrm>
            <a:off x="4872939" y="3729414"/>
            <a:ext cx="1651393" cy="18029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Down Arrow 4"/>
          <p:cNvSpPr/>
          <p:nvPr/>
        </p:nvSpPr>
        <p:spPr>
          <a:xfrm rot="10800000">
            <a:off x="5525814" y="5674709"/>
            <a:ext cx="391660" cy="77006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0" name="Picture 9" descr="A screenshot of a cell phone&#10;&#10;Description generated with very high confidence">
            <a:extLst>
              <a:ext uri="{FF2B5EF4-FFF2-40B4-BE49-F238E27FC236}">
                <a16:creationId xmlns:a16="http://schemas.microsoft.com/office/drawing/2014/main" id="{66AB78D6-B258-4AB4-A99F-E4B688DB3E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6878" y="2049475"/>
            <a:ext cx="4238625" cy="2781300"/>
          </a:xfrm>
          <a:prstGeom prst="rect">
            <a:avLst/>
          </a:prstGeom>
          <a:ln>
            <a:solidFill>
              <a:schemeClr val="bg1">
                <a:lumMod val="75000"/>
              </a:schemeClr>
            </a:solidFill>
          </a:ln>
          <a:effectLst>
            <a:outerShdw blurRad="292100" dist="139700" dir="2700000" algn="tl" rotWithShape="0">
              <a:srgbClr val="333333">
                <a:alpha val="65000"/>
              </a:srgbClr>
            </a:outerShdw>
          </a:effectLst>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231" y="1708343"/>
            <a:ext cx="3519205" cy="3463565"/>
          </a:xfrm>
          <a:prstGeom prst="rect">
            <a:avLst/>
          </a:prstGeom>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97864" y="1716462"/>
            <a:ext cx="1686586" cy="1870577"/>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97864" y="3763253"/>
            <a:ext cx="1606338" cy="1735242"/>
          </a:xfrm>
          <a:prstGeom prst="rect">
            <a:avLst/>
          </a:prstGeom>
        </p:spPr>
      </p:pic>
    </p:spTree>
    <p:extLst>
      <p:ext uri="{BB962C8B-B14F-4D97-AF65-F5344CB8AC3E}">
        <p14:creationId xmlns:p14="http://schemas.microsoft.com/office/powerpoint/2010/main" val="3322477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411EE4-671A-47B7-8993-20BADE4843BF}"/>
              </a:ext>
            </a:extLst>
          </p:cNvPr>
          <p:cNvSpPr>
            <a:spLocks noGrp="1"/>
          </p:cNvSpPr>
          <p:nvPr>
            <p:ph type="title"/>
          </p:nvPr>
        </p:nvSpPr>
        <p:spPr>
          <a:xfrm>
            <a:off x="429768" y="64008"/>
            <a:ext cx="11018520" cy="521208"/>
          </a:xfrm>
        </p:spPr>
        <p:txBody>
          <a:bodyPr/>
          <a:lstStyle/>
          <a:p>
            <a:r>
              <a:rPr lang="en-US" dirty="0"/>
              <a:t>Logging in to the TA Interface (continued)</a:t>
            </a:r>
          </a:p>
        </p:txBody>
      </p:sp>
      <p:sp>
        <p:nvSpPr>
          <p:cNvPr id="11" name="Content Placeholder 14">
            <a:extLst>
              <a:ext uri="{FF2B5EF4-FFF2-40B4-BE49-F238E27FC236}">
                <a16:creationId xmlns:a16="http://schemas.microsoft.com/office/drawing/2014/main" id="{E87B4974-855F-4B21-8EC3-A647C7517BC6}"/>
              </a:ext>
            </a:extLst>
          </p:cNvPr>
          <p:cNvSpPr>
            <a:spLocks noGrp="1"/>
          </p:cNvSpPr>
          <p:nvPr>
            <p:ph idx="1"/>
          </p:nvPr>
        </p:nvSpPr>
        <p:spPr>
          <a:xfrm>
            <a:off x="5859018" y="1522840"/>
            <a:ext cx="5952110" cy="3920333"/>
          </a:xfrm>
        </p:spPr>
        <p:txBody>
          <a:bodyPr>
            <a:normAutofit fontScale="92500"/>
          </a:bodyPr>
          <a:lstStyle/>
          <a:p>
            <a:r>
              <a:rPr lang="en-US" dirty="0">
                <a:solidFill>
                  <a:srgbClr val="505A08"/>
                </a:solidFill>
              </a:rPr>
              <a:t>The system has an authentication process that will be triggered when you log in from a different device or browser, or after clearing your browser’s cache. </a:t>
            </a:r>
          </a:p>
          <a:p>
            <a:r>
              <a:rPr lang="en-US" dirty="0">
                <a:solidFill>
                  <a:srgbClr val="505A08"/>
                </a:solidFill>
              </a:rPr>
              <a:t>If you see this screen, an email containing the code will have automatically been sent to your email address.</a:t>
            </a:r>
          </a:p>
          <a:p>
            <a:r>
              <a:rPr lang="en-US" dirty="0">
                <a:solidFill>
                  <a:srgbClr val="505A08"/>
                </a:solidFill>
              </a:rPr>
              <a:t>Enter the code and click </a:t>
            </a:r>
            <a:r>
              <a:rPr lang="en-US" b="1" dirty="0">
                <a:solidFill>
                  <a:srgbClr val="505A08"/>
                </a:solidFill>
              </a:rPr>
              <a:t>Submit</a:t>
            </a:r>
            <a:r>
              <a:rPr lang="en-US" dirty="0">
                <a:solidFill>
                  <a:srgbClr val="505A08"/>
                </a:solidFill>
              </a:rPr>
              <a:t>.</a:t>
            </a:r>
          </a:p>
          <a:p>
            <a:r>
              <a:rPr lang="en-US" dirty="0">
                <a:solidFill>
                  <a:srgbClr val="505A08"/>
                </a:solidFill>
              </a:rPr>
              <a:t>If you need the code resent, click </a:t>
            </a:r>
            <a:r>
              <a:rPr lang="en-US" b="1" dirty="0">
                <a:solidFill>
                  <a:srgbClr val="505A08"/>
                </a:solidFill>
              </a:rPr>
              <a:t>Resend Code</a:t>
            </a:r>
            <a:r>
              <a:rPr lang="en-US" sz="2600" dirty="0">
                <a:solidFill>
                  <a:srgbClr val="505A08"/>
                </a:solidFill>
              </a:rPr>
              <a:t>.</a:t>
            </a:r>
          </a:p>
        </p:txBody>
      </p:sp>
      <p:pic>
        <p:nvPicPr>
          <p:cNvPr id="5" name="Picture 4">
            <a:extLst>
              <a:ext uri="{FF2B5EF4-FFF2-40B4-BE49-F238E27FC236}">
                <a16:creationId xmlns:a16="http://schemas.microsoft.com/office/drawing/2014/main" id="{95E28979-64C5-4025-9F55-18BFE71BEA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0449" y="1591420"/>
            <a:ext cx="3917413" cy="367516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6" name="Slide Number Placeholder 3">
            <a:extLst>
              <a:ext uri="{FF2B5EF4-FFF2-40B4-BE49-F238E27FC236}">
                <a16:creationId xmlns:a16="http://schemas.microsoft.com/office/drawing/2014/main" id="{BB467B5E-FC10-459F-91C9-4FE9EB2FC727}"/>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Tree>
    <p:extLst>
      <p:ext uri="{BB962C8B-B14F-4D97-AF65-F5344CB8AC3E}">
        <p14:creationId xmlns:p14="http://schemas.microsoft.com/office/powerpoint/2010/main" val="918102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9" name="Title 1"/>
          <p:cNvSpPr>
            <a:spLocks noGrp="1"/>
          </p:cNvSpPr>
          <p:nvPr>
            <p:ph type="title"/>
          </p:nvPr>
        </p:nvSpPr>
        <p:spPr>
          <a:xfrm>
            <a:off x="426231" y="38383"/>
            <a:ext cx="11016200" cy="518012"/>
          </a:xfrm>
        </p:spPr>
        <p:txBody>
          <a:bodyPr>
            <a:normAutofit/>
          </a:bodyPr>
          <a:lstStyle/>
          <a:p>
            <a:r>
              <a:rPr altLang="en-US" dirty="0"/>
              <a:t>Create a Test Session</a:t>
            </a:r>
            <a:r>
              <a:rPr lang="en-US" altLang="en-US" dirty="0"/>
              <a:t>: Test Categories</a:t>
            </a:r>
            <a:endParaRPr altLang="en-US" dirty="0"/>
          </a:p>
        </p:txBody>
      </p:sp>
      <p:sp>
        <p:nvSpPr>
          <p:cNvPr id="15" name="Slide Number Placeholder 3">
            <a:extLst>
              <a:ext uri="{FF2B5EF4-FFF2-40B4-BE49-F238E27FC236}">
                <a16:creationId xmlns:a16="http://schemas.microsoft.com/office/drawing/2014/main" id="{F8D05688-168C-413A-9A94-18AEE0C068CE}"/>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
        <p:nvSpPr>
          <p:cNvPr id="27" name="Arrow: Right 26">
            <a:extLst>
              <a:ext uri="{FF2B5EF4-FFF2-40B4-BE49-F238E27FC236}">
                <a16:creationId xmlns:a16="http://schemas.microsoft.com/office/drawing/2014/main" id="{A0B35C90-A1EF-45AA-8D86-941C2F983F7F}"/>
              </a:ext>
            </a:extLst>
          </p:cNvPr>
          <p:cNvSpPr/>
          <p:nvPr/>
        </p:nvSpPr>
        <p:spPr>
          <a:xfrm>
            <a:off x="4826000" y="2938253"/>
            <a:ext cx="773394" cy="27457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31" name="Arrow: Right 30">
            <a:extLst>
              <a:ext uri="{FF2B5EF4-FFF2-40B4-BE49-F238E27FC236}">
                <a16:creationId xmlns:a16="http://schemas.microsoft.com/office/drawing/2014/main" id="{0454ADEE-8648-4FAB-B808-408EB52B3E67}"/>
              </a:ext>
            </a:extLst>
          </p:cNvPr>
          <p:cNvSpPr/>
          <p:nvPr/>
        </p:nvSpPr>
        <p:spPr>
          <a:xfrm rot="16200000">
            <a:off x="8755633" y="3187665"/>
            <a:ext cx="773394" cy="27457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231" y="907127"/>
            <a:ext cx="7789144" cy="4062251"/>
          </a:xfrm>
          <a:prstGeom prst="rect">
            <a:avLst/>
          </a:prstGeom>
        </p:spPr>
      </p:pic>
      <p:sp>
        <p:nvSpPr>
          <p:cNvPr id="21" name="Arrow: Right 20">
            <a:extLst>
              <a:ext uri="{FF2B5EF4-FFF2-40B4-BE49-F238E27FC236}">
                <a16:creationId xmlns:a16="http://schemas.microsoft.com/office/drawing/2014/main" id="{8DC7BAD3-8687-4961-AF09-1E03D40062F2}"/>
              </a:ext>
            </a:extLst>
          </p:cNvPr>
          <p:cNvSpPr/>
          <p:nvPr/>
        </p:nvSpPr>
        <p:spPr>
          <a:xfrm>
            <a:off x="39534" y="1977130"/>
            <a:ext cx="773394" cy="299970"/>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9" name="Picture 18">
            <a:extLst>
              <a:ext uri="{FF2B5EF4-FFF2-40B4-BE49-F238E27FC236}">
                <a16:creationId xmlns:a16="http://schemas.microsoft.com/office/drawing/2014/main" id="{F95E4E44-1287-4D77-8FED-57077DC03244}"/>
              </a:ext>
            </a:extLst>
          </p:cNvPr>
          <p:cNvPicPr>
            <a:picLocks noChangeAspect="1"/>
          </p:cNvPicPr>
          <p:nvPr/>
        </p:nvPicPr>
        <p:blipFill>
          <a:blip r:embed="rId5"/>
          <a:stretch>
            <a:fillRect/>
          </a:stretch>
        </p:blipFill>
        <p:spPr>
          <a:xfrm>
            <a:off x="5193905" y="1880171"/>
            <a:ext cx="6378284" cy="4177370"/>
          </a:xfrm>
          <a:prstGeom prst="rect">
            <a:avLst/>
          </a:prstGeom>
          <a:ln>
            <a:solidFill>
              <a:schemeClr val="bg1">
                <a:lumMod val="75000"/>
              </a:schemeClr>
            </a:solidFill>
          </a:ln>
          <a:effectLst>
            <a:outerShdw blurRad="292100" dist="139700" dir="2700000" algn="tl" rotWithShape="0">
              <a:srgbClr val="333333">
                <a:alpha val="65000"/>
              </a:srgbClr>
            </a:outerShdw>
          </a:effectLst>
        </p:spPr>
      </p:pic>
    </p:spTree>
    <p:custDataLst>
      <p:tags r:id="rId1"/>
    </p:custDataLst>
    <p:extLst>
      <p:ext uri="{BB962C8B-B14F-4D97-AF65-F5344CB8AC3E}">
        <p14:creationId xmlns:p14="http://schemas.microsoft.com/office/powerpoint/2010/main" val="242478991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BBD7C9-CBDB-489E-BE56-82A37935E52F}"/>
              </a:ext>
            </a:extLst>
          </p:cNvPr>
          <p:cNvSpPr>
            <a:spLocks noGrp="1"/>
          </p:cNvSpPr>
          <p:nvPr>
            <p:ph type="title"/>
          </p:nvPr>
        </p:nvSpPr>
        <p:spPr/>
        <p:txBody>
          <a:bodyPr/>
          <a:lstStyle/>
          <a:p>
            <a:r>
              <a:rPr lang="en-US" dirty="0"/>
              <a:t>Filters and Search</a:t>
            </a:r>
          </a:p>
        </p:txBody>
      </p:sp>
      <p:sp>
        <p:nvSpPr>
          <p:cNvPr id="4" name="Slide Number Placeholder 3">
            <a:extLst>
              <a:ext uri="{FF2B5EF4-FFF2-40B4-BE49-F238E27FC236}">
                <a16:creationId xmlns:a16="http://schemas.microsoft.com/office/drawing/2014/main" id="{DF90F3FA-7763-4572-A675-FBC759561122}"/>
              </a:ext>
            </a:extLst>
          </p:cNvPr>
          <p:cNvSpPr>
            <a:spLocks noGrp="1"/>
          </p:cNvSpPr>
          <p:nvPr>
            <p:ph type="sldNum" sz="quarter" idx="10"/>
          </p:nvPr>
        </p:nvSpPr>
        <p:spPr/>
        <p:txBody>
          <a:bodyPr/>
          <a:lstStyle/>
          <a:p>
            <a:pPr algn="r"/>
            <a:fld id="{F3477EC8-074D-41C4-94AE-E9EA7CEEA348}" type="slidenum">
              <a:rPr lang="en-US" smtClean="0">
                <a:solidFill>
                  <a:srgbClr val="FFFFFF">
                    <a:lumMod val="75000"/>
                  </a:srgbClr>
                </a:solidFill>
              </a:rPr>
              <a:pPr algn="r"/>
              <a:t>6</a:t>
            </a:fld>
            <a:endParaRPr lang="en-US" dirty="0">
              <a:solidFill>
                <a:srgbClr val="FFFFFF">
                  <a:lumMod val="75000"/>
                </a:srgbClr>
              </a:solidFill>
            </a:endParaRPr>
          </a:p>
        </p:txBody>
      </p:sp>
      <p:pic>
        <p:nvPicPr>
          <p:cNvPr id="6" name="Picture 5">
            <a:extLst>
              <a:ext uri="{FF2B5EF4-FFF2-40B4-BE49-F238E27FC236}">
                <a16:creationId xmlns:a16="http://schemas.microsoft.com/office/drawing/2014/main" id="{F5135C07-C353-48FB-A0D2-D9D8568E640F}"/>
              </a:ext>
            </a:extLst>
          </p:cNvPr>
          <p:cNvPicPr>
            <a:picLocks noChangeAspect="1"/>
          </p:cNvPicPr>
          <p:nvPr/>
        </p:nvPicPr>
        <p:blipFill>
          <a:blip r:embed="rId3"/>
          <a:stretch>
            <a:fillRect/>
          </a:stretch>
        </p:blipFill>
        <p:spPr>
          <a:xfrm>
            <a:off x="546228" y="917196"/>
            <a:ext cx="6272868" cy="4120594"/>
          </a:xfrm>
          <a:prstGeom prst="rect">
            <a:avLst/>
          </a:prstGeom>
          <a:ln>
            <a:solidFill>
              <a:schemeClr val="bg1">
                <a:lumMod val="75000"/>
              </a:schemeClr>
            </a:solidFill>
          </a:ln>
          <a:effectLst>
            <a:outerShdw blurRad="292100" dist="139700" dir="2700000" algn="tl" rotWithShape="0">
              <a:srgbClr val="333333">
                <a:alpha val="65000"/>
              </a:srgbClr>
            </a:outerShdw>
          </a:effectLst>
        </p:spPr>
      </p:pic>
      <p:pic>
        <p:nvPicPr>
          <p:cNvPr id="8" name="Picture 7">
            <a:extLst>
              <a:ext uri="{FF2B5EF4-FFF2-40B4-BE49-F238E27FC236}">
                <a16:creationId xmlns:a16="http://schemas.microsoft.com/office/drawing/2014/main" id="{F0A3AA05-3706-42D3-ACDF-9FB8F61E1060}"/>
              </a:ext>
            </a:extLst>
          </p:cNvPr>
          <p:cNvPicPr>
            <a:picLocks noChangeAspect="1"/>
          </p:cNvPicPr>
          <p:nvPr/>
        </p:nvPicPr>
        <p:blipFill>
          <a:blip r:embed="rId4"/>
          <a:stretch>
            <a:fillRect/>
          </a:stretch>
        </p:blipFill>
        <p:spPr>
          <a:xfrm>
            <a:off x="5807813" y="2248167"/>
            <a:ext cx="5822847" cy="382302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9" name="Rectangle 8">
            <a:extLst>
              <a:ext uri="{FF2B5EF4-FFF2-40B4-BE49-F238E27FC236}">
                <a16:creationId xmlns:a16="http://schemas.microsoft.com/office/drawing/2014/main" id="{36F191E5-1787-46EE-B108-2E443FC65C22}"/>
              </a:ext>
            </a:extLst>
          </p:cNvPr>
          <p:cNvSpPr/>
          <p:nvPr/>
        </p:nvSpPr>
        <p:spPr>
          <a:xfrm>
            <a:off x="1181100" y="1346200"/>
            <a:ext cx="1524000" cy="292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0" name="Rectangle 9">
            <a:extLst>
              <a:ext uri="{FF2B5EF4-FFF2-40B4-BE49-F238E27FC236}">
                <a16:creationId xmlns:a16="http://schemas.microsoft.com/office/drawing/2014/main" id="{09F6DE3F-6F86-47A5-B954-1F2CAF1E339E}"/>
              </a:ext>
            </a:extLst>
          </p:cNvPr>
          <p:cNvSpPr/>
          <p:nvPr/>
        </p:nvSpPr>
        <p:spPr>
          <a:xfrm>
            <a:off x="6375400" y="2794000"/>
            <a:ext cx="1905000" cy="2667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1" name="Arrow: Down 10">
            <a:extLst>
              <a:ext uri="{FF2B5EF4-FFF2-40B4-BE49-F238E27FC236}">
                <a16:creationId xmlns:a16="http://schemas.microsoft.com/office/drawing/2014/main" id="{46D79FF6-5559-424E-AD64-E9A7587514D2}"/>
              </a:ext>
            </a:extLst>
          </p:cNvPr>
          <p:cNvSpPr/>
          <p:nvPr/>
        </p:nvSpPr>
        <p:spPr>
          <a:xfrm>
            <a:off x="10629900" y="1739900"/>
            <a:ext cx="393700" cy="657712"/>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3" name="Arrow: Down 12">
            <a:extLst>
              <a:ext uri="{FF2B5EF4-FFF2-40B4-BE49-F238E27FC236}">
                <a16:creationId xmlns:a16="http://schemas.microsoft.com/office/drawing/2014/main" id="{C264DA04-EDC3-4F58-9424-FBAE3EEDD347}"/>
              </a:ext>
            </a:extLst>
          </p:cNvPr>
          <p:cNvSpPr/>
          <p:nvPr/>
        </p:nvSpPr>
        <p:spPr>
          <a:xfrm rot="16200000">
            <a:off x="1733550" y="4393893"/>
            <a:ext cx="393700" cy="657712"/>
          </a:xfrm>
          <a:prstGeom prst="down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extBox 1"/>
          <p:cNvSpPr txBox="1"/>
          <p:nvPr/>
        </p:nvSpPr>
        <p:spPr>
          <a:xfrm>
            <a:off x="1125892" y="5107025"/>
            <a:ext cx="951304" cy="369332"/>
          </a:xfrm>
          <a:prstGeom prst="rect">
            <a:avLst/>
          </a:prstGeom>
          <a:noFill/>
        </p:spPr>
        <p:txBody>
          <a:bodyPr wrap="square" rtlCol="0">
            <a:spAutoFit/>
          </a:bodyPr>
          <a:lstStyle/>
          <a:p>
            <a:r>
              <a:rPr lang="en-US" dirty="0"/>
              <a:t>Filter</a:t>
            </a:r>
          </a:p>
        </p:txBody>
      </p:sp>
      <p:sp>
        <p:nvSpPr>
          <p:cNvPr id="5" name="Speech Bubble: Rectangle 4"/>
          <p:cNvSpPr/>
          <p:nvPr/>
        </p:nvSpPr>
        <p:spPr>
          <a:xfrm rot="10800000">
            <a:off x="1026160" y="5068982"/>
            <a:ext cx="955040" cy="445418"/>
          </a:xfrm>
          <a:prstGeom prst="wedgeRectCallout">
            <a:avLst>
              <a:gd name="adj1" fmla="val -22103"/>
              <a:gd name="adj2" fmla="val 81982"/>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Speech Bubble: Rectangle 6"/>
          <p:cNvSpPr/>
          <p:nvPr/>
        </p:nvSpPr>
        <p:spPr>
          <a:xfrm>
            <a:off x="10007600" y="1091876"/>
            <a:ext cx="1341120" cy="546424"/>
          </a:xfrm>
          <a:prstGeom prst="wedgeRectCallout">
            <a:avLst>
              <a:gd name="adj1" fmla="val -6439"/>
              <a:gd name="adj2" fmla="val 94109"/>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TextBox 11"/>
          <p:cNvSpPr txBox="1"/>
          <p:nvPr/>
        </p:nvSpPr>
        <p:spPr>
          <a:xfrm>
            <a:off x="10172700" y="1157592"/>
            <a:ext cx="914400" cy="369332"/>
          </a:xfrm>
          <a:prstGeom prst="rect">
            <a:avLst/>
          </a:prstGeom>
          <a:noFill/>
        </p:spPr>
        <p:txBody>
          <a:bodyPr wrap="square" rtlCol="0">
            <a:spAutoFit/>
          </a:bodyPr>
          <a:lstStyle/>
          <a:p>
            <a:r>
              <a:rPr lang="en-US" dirty="0"/>
              <a:t>Search</a:t>
            </a:r>
          </a:p>
        </p:txBody>
      </p:sp>
    </p:spTree>
    <p:extLst>
      <p:ext uri="{BB962C8B-B14F-4D97-AF65-F5344CB8AC3E}">
        <p14:creationId xmlns:p14="http://schemas.microsoft.com/office/powerpoint/2010/main" val="4269354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FC2CAA-99A8-49BB-8EE2-566DFF53C4A2}"/>
              </a:ext>
            </a:extLst>
          </p:cNvPr>
          <p:cNvPicPr>
            <a:picLocks noChangeAspect="1"/>
          </p:cNvPicPr>
          <p:nvPr/>
        </p:nvPicPr>
        <p:blipFill>
          <a:blip r:embed="rId3"/>
          <a:stretch>
            <a:fillRect/>
          </a:stretch>
        </p:blipFill>
        <p:spPr>
          <a:xfrm>
            <a:off x="2608572" y="1250840"/>
            <a:ext cx="6651517" cy="435632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3" name="Title 2">
            <a:extLst>
              <a:ext uri="{FF2B5EF4-FFF2-40B4-BE49-F238E27FC236}">
                <a16:creationId xmlns:a16="http://schemas.microsoft.com/office/drawing/2014/main" id="{8B419056-3B37-4022-9829-B4547C50D0D7}"/>
              </a:ext>
            </a:extLst>
          </p:cNvPr>
          <p:cNvSpPr>
            <a:spLocks noGrp="1"/>
          </p:cNvSpPr>
          <p:nvPr>
            <p:ph type="title"/>
          </p:nvPr>
        </p:nvSpPr>
        <p:spPr/>
        <p:txBody>
          <a:bodyPr/>
          <a:lstStyle/>
          <a:p>
            <a:r>
              <a:rPr lang="en-US" dirty="0"/>
              <a:t>Create a Test Session: Start Session</a:t>
            </a:r>
          </a:p>
        </p:txBody>
      </p:sp>
      <p:sp>
        <p:nvSpPr>
          <p:cNvPr id="9" name="Rectangle 8">
            <a:extLst>
              <a:ext uri="{FF2B5EF4-FFF2-40B4-BE49-F238E27FC236}">
                <a16:creationId xmlns:a16="http://schemas.microsoft.com/office/drawing/2014/main" id="{4FDF1347-FA3C-4EA4-8425-E954DB9805A6}"/>
              </a:ext>
            </a:extLst>
          </p:cNvPr>
          <p:cNvSpPr/>
          <p:nvPr/>
        </p:nvSpPr>
        <p:spPr>
          <a:xfrm>
            <a:off x="6667500" y="5073488"/>
            <a:ext cx="1981200" cy="37651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0" name="Arrow: Left 9">
            <a:extLst>
              <a:ext uri="{FF2B5EF4-FFF2-40B4-BE49-F238E27FC236}">
                <a16:creationId xmlns:a16="http://schemas.microsoft.com/office/drawing/2014/main" id="{9FB242AF-BB7D-4012-A66C-8122581983FD}"/>
              </a:ext>
            </a:extLst>
          </p:cNvPr>
          <p:cNvSpPr/>
          <p:nvPr/>
        </p:nvSpPr>
        <p:spPr>
          <a:xfrm>
            <a:off x="8701289" y="5009614"/>
            <a:ext cx="954741" cy="50426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1" name="Slide Number Placeholder 3">
            <a:extLst>
              <a:ext uri="{FF2B5EF4-FFF2-40B4-BE49-F238E27FC236}">
                <a16:creationId xmlns:a16="http://schemas.microsoft.com/office/drawing/2014/main" id="{29ACD324-A2B4-4223-8A29-77E098BE2577}"/>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spTree>
    <p:extLst>
      <p:ext uri="{BB962C8B-B14F-4D97-AF65-F5344CB8AC3E}">
        <p14:creationId xmlns:p14="http://schemas.microsoft.com/office/powerpoint/2010/main" val="301252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Title 1"/>
          <p:cNvSpPr>
            <a:spLocks noGrp="1"/>
          </p:cNvSpPr>
          <p:nvPr>
            <p:ph type="title"/>
          </p:nvPr>
        </p:nvSpPr>
        <p:spPr/>
        <p:txBody>
          <a:bodyPr>
            <a:normAutofit/>
          </a:bodyPr>
          <a:lstStyle/>
          <a:p>
            <a:r>
              <a:rPr lang="en-US" altLang="en-US" dirty="0"/>
              <a:t>Session ID</a:t>
            </a:r>
            <a:endParaRPr altLang="en-US" dirty="0"/>
          </a:p>
        </p:txBody>
      </p:sp>
      <p:sp>
        <p:nvSpPr>
          <p:cNvPr id="12" name="Slide Number Placeholder 3">
            <a:extLst>
              <a:ext uri="{FF2B5EF4-FFF2-40B4-BE49-F238E27FC236}">
                <a16:creationId xmlns:a16="http://schemas.microsoft.com/office/drawing/2014/main" id="{8C1B5600-5525-41FE-A732-418CCAE23099}"/>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9461" y="2563384"/>
            <a:ext cx="9240540" cy="1476581"/>
          </a:xfrm>
          <a:prstGeom prst="rect">
            <a:avLst/>
          </a:prstGeom>
        </p:spPr>
      </p:pic>
      <p:sp>
        <p:nvSpPr>
          <p:cNvPr id="14" name="Rectangle 13">
            <a:extLst>
              <a:ext uri="{FF2B5EF4-FFF2-40B4-BE49-F238E27FC236}">
                <a16:creationId xmlns:a16="http://schemas.microsoft.com/office/drawing/2014/main" id="{52572F58-668E-4F18-BF56-1626B72B13A3}"/>
              </a:ext>
            </a:extLst>
          </p:cNvPr>
          <p:cNvSpPr/>
          <p:nvPr/>
        </p:nvSpPr>
        <p:spPr>
          <a:xfrm>
            <a:off x="7414768" y="3035299"/>
            <a:ext cx="2859532" cy="8890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102646139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4B3C-741B-4E1E-AD99-5DE4C662EF17}"/>
              </a:ext>
            </a:extLst>
          </p:cNvPr>
          <p:cNvSpPr>
            <a:spLocks noGrp="1"/>
          </p:cNvSpPr>
          <p:nvPr>
            <p:ph type="title"/>
          </p:nvPr>
        </p:nvSpPr>
        <p:spPr/>
        <p:txBody>
          <a:bodyPr/>
          <a:lstStyle/>
          <a:p>
            <a:r>
              <a:rPr lang="en-US" dirty="0"/>
              <a:t>Screensaver Mode</a:t>
            </a:r>
          </a:p>
        </p:txBody>
      </p:sp>
      <p:sp>
        <p:nvSpPr>
          <p:cNvPr id="4" name="Arrow: Down 3">
            <a:extLst>
              <a:ext uri="{FF2B5EF4-FFF2-40B4-BE49-F238E27FC236}">
                <a16:creationId xmlns:a16="http://schemas.microsoft.com/office/drawing/2014/main" id="{8590550C-FB93-431E-B44B-1D04A1F13C44}"/>
              </a:ext>
            </a:extLst>
          </p:cNvPr>
          <p:cNvSpPr/>
          <p:nvPr/>
        </p:nvSpPr>
        <p:spPr>
          <a:xfrm>
            <a:off x="4352546" y="1603100"/>
            <a:ext cx="524255" cy="857399"/>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6" name="Picture 5" descr="A picture containing computer&#10;&#10;Description automatically generated">
            <a:extLst>
              <a:ext uri="{FF2B5EF4-FFF2-40B4-BE49-F238E27FC236}">
                <a16:creationId xmlns:a16="http://schemas.microsoft.com/office/drawing/2014/main" id="{EDF4BAEB-77B3-4ADD-A32C-2CB1C2B9DC41}"/>
              </a:ext>
            </a:extLst>
          </p:cNvPr>
          <p:cNvPicPr>
            <a:picLocks noChangeAspect="1"/>
          </p:cNvPicPr>
          <p:nvPr/>
        </p:nvPicPr>
        <p:blipFill rotWithShape="1">
          <a:blip r:embed="rId3">
            <a:extLst>
              <a:ext uri="{28A0092B-C50C-407E-A947-70E740481C1C}">
                <a14:useLocalDpi xmlns:a14="http://schemas.microsoft.com/office/drawing/2010/main" val="0"/>
              </a:ext>
            </a:extLst>
          </a:blip>
          <a:srcRect l="17998" t="17655" r="8840" b="25604"/>
          <a:stretch/>
        </p:blipFill>
        <p:spPr>
          <a:xfrm>
            <a:off x="5749970" y="1680151"/>
            <a:ext cx="5692461" cy="2987900"/>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7" name="Slide Number Placeholder 3">
            <a:extLst>
              <a:ext uri="{FF2B5EF4-FFF2-40B4-BE49-F238E27FC236}">
                <a16:creationId xmlns:a16="http://schemas.microsoft.com/office/drawing/2014/main" id="{DE805C77-500E-43E1-8EDA-016BBBBBE565}"/>
              </a:ext>
            </a:extLst>
          </p:cNvPr>
          <p:cNvSpPr>
            <a:spLocks noGrp="1"/>
          </p:cNvSpPr>
          <p:nvPr>
            <p:ph type="sldNum" sz="quarter" idx="10"/>
          </p:nvPr>
        </p:nvSpPr>
        <p:spPr>
          <a:xfrm>
            <a:off x="11442432" y="6444777"/>
            <a:ext cx="706657" cy="2788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477EC8-074D-41C4-94AE-E9EA7CEEA348}" type="slidenum">
              <a:rPr kumimoji="0" lang="en-US" sz="1000" b="0" i="0" u="none" strike="noStrike" kern="1200" cap="none" spc="0" normalizeH="0" baseline="0" noProof="0" smtClean="0">
                <a:ln>
                  <a:noFill/>
                </a:ln>
                <a:effectLst/>
                <a:uLnTx/>
                <a:uFillTx/>
                <a:latin typeface="Arial"/>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effectLst/>
              <a:uLnTx/>
              <a:uFillTx/>
              <a:latin typeface="Arial"/>
              <a:ea typeface="ＭＳ Ｐゴシック" charset="-128"/>
              <a:cs typeface="+mn-cs"/>
            </a:endParaRPr>
          </a:p>
        </p:txBody>
      </p:sp>
      <p:pic>
        <p:nvPicPr>
          <p:cNvPr id="5" name="Picture 4">
            <a:extLst>
              <a:ext uri="{FF2B5EF4-FFF2-40B4-BE49-F238E27FC236}">
                <a16:creationId xmlns:a16="http://schemas.microsoft.com/office/drawing/2014/main" id="{3BE035A9-D48C-4EA9-A121-DFEA3758F821}"/>
              </a:ext>
            </a:extLst>
          </p:cNvPr>
          <p:cNvPicPr>
            <a:picLocks noChangeAspect="1"/>
          </p:cNvPicPr>
          <p:nvPr/>
        </p:nvPicPr>
        <p:blipFill>
          <a:blip r:embed="rId4"/>
          <a:stretch>
            <a:fillRect/>
          </a:stretch>
        </p:blipFill>
        <p:spPr>
          <a:xfrm>
            <a:off x="1251976" y="2504484"/>
            <a:ext cx="3541700" cy="1299575"/>
          </a:xfrm>
          <a:prstGeom prst="rect">
            <a:avLst/>
          </a:prstGeom>
        </p:spPr>
      </p:pic>
    </p:spTree>
    <p:extLst>
      <p:ext uri="{BB962C8B-B14F-4D97-AF65-F5344CB8AC3E}">
        <p14:creationId xmlns:p14="http://schemas.microsoft.com/office/powerpoint/2010/main" val="33405422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0000"/>
        </a:solidFill>
        <a:ln w="28575">
          <a:solidFill>
            <a:srgbClr val="FF000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91EAC94F-0CB7-47E2-B1CC-A0F105248E94}">
  <ds:schemaRefs>
    <ds:schemaRef ds:uri="http://schemas.microsoft.com/office/2006/metadata/properties"/>
    <ds:schemaRef ds:uri="60b788f9-dbc8-42fd-99f2-081ed83a52df"/>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3c8d6406-deae-4a0d-a95e-fe53ed4a1ac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2018 AIR PPT</Template>
  <TotalTime>31176</TotalTime>
  <Words>2332</Words>
  <Application>Microsoft Office PowerPoint</Application>
  <PresentationFormat>Widescreen</PresentationFormat>
  <Paragraphs>132</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Narrow</vt:lpstr>
      <vt:lpstr>Calibri</vt:lpstr>
      <vt:lpstr>Franklin Gothic Book</vt:lpstr>
      <vt:lpstr>Franklin Gothic Medium</vt:lpstr>
      <vt:lpstr>Gill Sans MT</vt:lpstr>
      <vt:lpstr>Segoe UI</vt:lpstr>
      <vt:lpstr>Times New Roman</vt:lpstr>
      <vt:lpstr>Cambium Assessment PPT</vt:lpstr>
      <vt:lpstr>How to Generate, Start, and Monitor a Teacher-Authored Test Session in the TA Interface</vt:lpstr>
      <vt:lpstr>Objectives</vt:lpstr>
      <vt:lpstr>Logging in to the TA Interface</vt:lpstr>
      <vt:lpstr>Logging in to the TA Interface (continued)</vt:lpstr>
      <vt:lpstr>Create a Test Session: Test Categories</vt:lpstr>
      <vt:lpstr>Filters and Search</vt:lpstr>
      <vt:lpstr>Create a Test Session: Start Session</vt:lpstr>
      <vt:lpstr>Session ID</vt:lpstr>
      <vt:lpstr>Screensaver Mode</vt:lpstr>
      <vt:lpstr>Approving Student Entry</vt:lpstr>
      <vt:lpstr>Test with Potential Issues Table</vt:lpstr>
      <vt:lpstr>Pausing and Stopping Sessions</vt:lpstr>
      <vt:lpstr>Logging Out of the TA Interface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Emily MacGillivray</cp:lastModifiedBy>
  <cp:revision>248</cp:revision>
  <cp:lastPrinted>2017-10-19T00:36:21Z</cp:lastPrinted>
  <dcterms:created xsi:type="dcterms:W3CDTF">2020-02-03T21:37:34Z</dcterms:created>
  <dcterms:modified xsi:type="dcterms:W3CDTF">2020-10-26T19:51:14Z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