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7"/>
  </p:notesMasterIdLst>
  <p:handoutMasterIdLst>
    <p:handoutMasterId r:id="rId18"/>
  </p:handoutMasterIdLst>
  <p:sldIdLst>
    <p:sldId id="294" r:id="rId5"/>
    <p:sldId id="605" r:id="rId6"/>
    <p:sldId id="607" r:id="rId7"/>
    <p:sldId id="610" r:id="rId8"/>
    <p:sldId id="630" r:id="rId9"/>
    <p:sldId id="608" r:id="rId10"/>
    <p:sldId id="631" r:id="rId11"/>
    <p:sldId id="609" r:id="rId12"/>
    <p:sldId id="611" r:id="rId13"/>
    <p:sldId id="612" r:id="rId14"/>
    <p:sldId id="613" r:id="rId15"/>
    <p:sldId id="629" r:id="rId16"/>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ocation and Use" id="{CBAD0AB2-5077-480B-BF59-690FBA2FB445}">
          <p14:sldIdLst>
            <p14:sldId id="294"/>
          </p14:sldIdLst>
        </p14:section>
        <p14:section name="Add a Roster" id="{C8540C94-F783-4F5C-9379-737C52330975}">
          <p14:sldIdLst>
            <p14:sldId id="605"/>
            <p14:sldId id="607"/>
            <p14:sldId id="610"/>
            <p14:sldId id="630"/>
          </p14:sldIdLst>
        </p14:section>
        <p14:section name="View or Edit a Roster" id="{B0F3C687-9150-44E5-9573-E7C9710F1FE4}">
          <p14:sldIdLst>
            <p14:sldId id="608"/>
            <p14:sldId id="631"/>
          </p14:sldIdLst>
        </p14:section>
        <p14:section name="Upload a Roster" id="{AC4754DE-4128-4ABC-9731-7EC1DC91F015}">
          <p14:sldIdLst>
            <p14:sldId id="609"/>
            <p14:sldId id="611"/>
            <p14:sldId id="612"/>
          </p14:sldIdLst>
        </p14:section>
        <p14:section name="Guidelines for Uploading Roster Templates" id="{61B4C55F-87E1-4ECA-A6DE-590CBDDE352F}">
          <p14:sldIdLst>
            <p14:sldId id="613"/>
          </p14:sldIdLst>
        </p14:section>
        <p14:section name="Conclusion" id="{8D53A93A-A369-489F-8B84-C5EC5DD4A0D3}">
          <p14:sldIdLst>
            <p14:sldId id="629"/>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8"/>
    <a:srgbClr val="505A08"/>
    <a:srgbClr val="2C9ED9"/>
    <a:srgbClr val="C6E7F7"/>
    <a:srgbClr val="26ABE1"/>
    <a:srgbClr val="319EFF"/>
    <a:srgbClr val="B9BBBE"/>
    <a:srgbClr val="A8CF91"/>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3" autoAdjust="0"/>
    <p:restoredTop sz="64812" autoAdjust="0"/>
  </p:normalViewPr>
  <p:slideViewPr>
    <p:cSldViewPr snapToGrid="0">
      <p:cViewPr varScale="1">
        <p:scale>
          <a:sx n="52" d="100"/>
          <a:sy n="52" d="100"/>
        </p:scale>
        <p:origin x="1829" y="4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Welcome to training module #3 in the Centralized Reporting System series: </a:t>
            </a:r>
            <a:r>
              <a:rPr lang="en-US" i="1" dirty="0">
                <a:latin typeface="Arial" panose="020B0604020202020204" pitchFamily="34" charset="0"/>
                <a:cs typeface="Arial" panose="020B0604020202020204" pitchFamily="34" charset="0"/>
              </a:rPr>
              <a:t>How to Use the Roster Manager to Add, Modify, and Upload Rosters</a:t>
            </a:r>
            <a:r>
              <a:rPr lang="en-US" dirty="0">
                <a:latin typeface="Arial" panose="020B0604020202020204" pitchFamily="34" charset="0"/>
                <a:cs typeface="Arial" panose="020B0604020202020204" pitchFamily="34" charset="0"/>
              </a:rPr>
              <a:t>. </a:t>
            </a:r>
            <a:r>
              <a:rPr lang="en-US" dirty="0"/>
              <a:t>In this training module we show you how to create a roster, then how to view or edit a roster, and how to upload multiple rosters using a template. </a:t>
            </a:r>
            <a:r>
              <a:rPr lang="en-US" b="1" dirty="0"/>
              <a:t>NOTE: Roster functions described in this module are available to Principal (PR), Test Coordinator (TC) and Data Coach (DATA) users only.</a:t>
            </a:r>
            <a:endParaRPr lang="en-US" dirty="0">
              <a:latin typeface="Arial" panose="020B0604020202020204" pitchFamily="34" charset="0"/>
              <a:cs typeface="Arial" panose="020B0604020202020204" pitchFamily="34" charset="0"/>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33237">
              <a:defRPr/>
            </a:pPr>
            <a:r>
              <a:rPr lang="en-US" dirty="0"/>
              <a:t>Any </a:t>
            </a:r>
            <a:r>
              <a:rPr lang="en-US" b="1" dirty="0"/>
              <a:t>(1) errors or warnings </a:t>
            </a:r>
            <a:r>
              <a:rPr lang="en-US" dirty="0"/>
              <a:t>are displayed on the step #3 of the Upload Rosters page, the </a:t>
            </a:r>
            <a:r>
              <a:rPr lang="en-US" b="1" dirty="0"/>
              <a:t>Validate</a:t>
            </a:r>
            <a:r>
              <a:rPr lang="en-US" dirty="0"/>
              <a:t> step. If a record contains an</a:t>
            </a:r>
            <a:r>
              <a:rPr lang="en-US" b="1" dirty="0"/>
              <a:t> </a:t>
            </a:r>
            <a:r>
              <a:rPr lang="en-US" b="0" dirty="0"/>
              <a:t>error, </a:t>
            </a:r>
            <a:r>
              <a:rPr lang="en-US" dirty="0"/>
              <a:t>that record will not be included in the upload. If a record contains a </a:t>
            </a:r>
            <a:r>
              <a:rPr lang="en-US" b="0" dirty="0"/>
              <a:t>warning, that </a:t>
            </a:r>
            <a:r>
              <a:rPr lang="en-US" dirty="0"/>
              <a:t>record will be uploaded, but the field with the warning will be invalid. Click the </a:t>
            </a:r>
            <a:r>
              <a:rPr lang="en-US" b="1" dirty="0"/>
              <a:t>(1) icons </a:t>
            </a:r>
            <a:r>
              <a:rPr lang="en-US" dirty="0"/>
              <a:t>to view the reason a field is invalid. Your choices at this step are to </a:t>
            </a:r>
            <a:r>
              <a:rPr lang="en-US" b="1" dirty="0"/>
              <a:t>(2) Continue with Upload</a:t>
            </a:r>
            <a:r>
              <a:rPr lang="en-US" dirty="0"/>
              <a:t>, Upload a Revised File, Cancel, or to Download a Validation Report. If you continue with the upload, the </a:t>
            </a:r>
            <a:r>
              <a:rPr lang="en-US" b="1" dirty="0"/>
              <a:t>(3) Confirmation Page </a:t>
            </a:r>
            <a:r>
              <a:rPr lang="en-US" dirty="0"/>
              <a:t>will appear, displaying a message about how many records were committed. Click the </a:t>
            </a:r>
            <a:r>
              <a:rPr lang="en-US" b="1" dirty="0"/>
              <a:t>(4) Upload New File</a:t>
            </a:r>
            <a:r>
              <a:rPr lang="en-US" dirty="0"/>
              <a:t> button. </a:t>
            </a:r>
          </a:p>
          <a:p>
            <a:pPr defTabSz="933237">
              <a:defRPr/>
            </a:pPr>
            <a:endParaRPr lang="en-US" dirty="0"/>
          </a:p>
          <a:p>
            <a:endParaRPr lang="en-US" dirty="0"/>
          </a:p>
        </p:txBody>
      </p:sp>
      <p:sp>
        <p:nvSpPr>
          <p:cNvPr id="4" name="Slide Number Placeholder 3"/>
          <p:cNvSpPr>
            <a:spLocks noGrp="1"/>
          </p:cNvSpPr>
          <p:nvPr>
            <p:ph type="sldNum" sz="quarter" idx="5"/>
          </p:nvPr>
        </p:nvSpPr>
        <p:spPr/>
        <p:txBody>
          <a:bodyPr/>
          <a:lstStyle/>
          <a:p>
            <a:fld id="{D5CEF61D-7ED8-43B9-8B0B-DFF11958C5F6}" type="slidenum">
              <a:rPr lang="en-US" smtClean="0"/>
              <a:t>10</a:t>
            </a:fld>
            <a:endParaRPr lang="en-US"/>
          </a:p>
        </p:txBody>
      </p:sp>
    </p:spTree>
    <p:extLst>
      <p:ext uri="{BB962C8B-B14F-4D97-AF65-F5344CB8AC3E}">
        <p14:creationId xmlns:p14="http://schemas.microsoft.com/office/powerpoint/2010/main" val="1567574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 provides the guidelines for filling out the roster template that you can download from the Upload Roster page.</a:t>
            </a:r>
          </a:p>
        </p:txBody>
      </p:sp>
      <p:sp>
        <p:nvSpPr>
          <p:cNvPr id="4" name="Slide Number Placeholder 3"/>
          <p:cNvSpPr>
            <a:spLocks noGrp="1"/>
          </p:cNvSpPr>
          <p:nvPr>
            <p:ph type="sldNum" sz="quarter" idx="5"/>
          </p:nvPr>
        </p:nvSpPr>
        <p:spPr/>
        <p:txBody>
          <a:bodyPr/>
          <a:lstStyle/>
          <a:p>
            <a:fld id="{D5CEF61D-7ED8-43B9-8B0B-DFF11958C5F6}" type="slidenum">
              <a:rPr lang="en-US" smtClean="0"/>
              <a:t>11</a:t>
            </a:fld>
            <a:endParaRPr lang="en-US"/>
          </a:p>
        </p:txBody>
      </p:sp>
    </p:spTree>
    <p:extLst>
      <p:ext uri="{BB962C8B-B14F-4D97-AF65-F5344CB8AC3E}">
        <p14:creationId xmlns:p14="http://schemas.microsoft.com/office/powerpoint/2010/main" val="933790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lgn="just" defTabSz="933237">
              <a:defRPr/>
            </a:pPr>
            <a:r>
              <a:rPr lang="en-US" dirty="0"/>
              <a:t>Thank you for viewing this training module on how to use the Roster Manager to add, modify, and upload rosters to the </a:t>
            </a:r>
            <a:r>
              <a:rPr lang="en-US" i="1" dirty="0"/>
              <a:t>Centralized Reporting System</a:t>
            </a:r>
            <a:r>
              <a:rPr lang="en-US" dirty="0"/>
              <a:t>. The full series is posted on the Aloha HSAP online portal. Refer to </a:t>
            </a:r>
            <a:r>
              <a:rPr lang="en-US"/>
              <a:t>the </a:t>
            </a:r>
            <a:r>
              <a:rPr lang="en-US" i="1"/>
              <a:t>Centralized </a:t>
            </a:r>
            <a:r>
              <a:rPr lang="en-US" i="1" dirty="0"/>
              <a:t>Reporting System User Guide </a:t>
            </a:r>
            <a:r>
              <a:rPr lang="en-US" dirty="0"/>
              <a:t>for more information.</a:t>
            </a:r>
          </a:p>
          <a:p>
            <a:endParaRPr lang="en-US" dirty="0"/>
          </a:p>
        </p:txBody>
      </p:sp>
      <p:sp>
        <p:nvSpPr>
          <p:cNvPr id="4" name="Slide Number Placeholder 3"/>
          <p:cNvSpPr>
            <a:spLocks noGrp="1"/>
          </p:cNvSpPr>
          <p:nvPr>
            <p:ph type="sldNum" sz="quarter" idx="10"/>
          </p:nvPr>
        </p:nvSpPr>
        <p:spPr/>
        <p:txBody>
          <a:bodyPr/>
          <a:lstStyle/>
          <a:p>
            <a:pPr defTabSz="933208">
              <a:defRPr/>
            </a:pPr>
            <a:fld id="{DBA2C2E2-0E08-480B-A22D-C2F2EBF6A27D}" type="slidenum">
              <a:rPr lang="en-US">
                <a:solidFill>
                  <a:prstClr val="black"/>
                </a:solidFill>
                <a:latin typeface="Calibri" panose="020F0502020204030204"/>
              </a:rPr>
              <a:pPr defTabSz="933208">
                <a:defRPr/>
              </a:pPr>
              <a:t>12</a:t>
            </a:fld>
            <a:endParaRPr lang="en-US" dirty="0">
              <a:solidFill>
                <a:prstClr val="black"/>
              </a:solidFill>
              <a:latin typeface="Calibri" panose="020F0502020204030204"/>
            </a:endParaRPr>
          </a:p>
        </p:txBody>
      </p:sp>
      <p:sp>
        <p:nvSpPr>
          <p:cNvPr id="7" name="Slide Image Placeholder 6"/>
          <p:cNvSpPr>
            <a:spLocks noGrp="1" noRot="1" noChangeAspect="1"/>
          </p:cNvSpPr>
          <p:nvPr>
            <p:ph type="sldImg"/>
          </p:nvPr>
        </p:nvSpPr>
        <p:spPr>
          <a:xfrm>
            <a:off x="465138" y="722313"/>
            <a:ext cx="6437312" cy="3621087"/>
          </a:xfrm>
        </p:spPr>
      </p:sp>
    </p:spTree>
    <p:extLst>
      <p:ext uri="{BB962C8B-B14F-4D97-AF65-F5344CB8AC3E}">
        <p14:creationId xmlns:p14="http://schemas.microsoft.com/office/powerpoint/2010/main" val="4190410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Roster Manager tool is accessed by Principal (PR), Test Coordinator (TC) and/or Data Coach (DATA) users via the My Settings drop-down menu from the banner. The Roster Settings you see listed in your menu will depend on your user role. Here you can see options to Add Roster, View or Edit a Roster, and Upload Rosters. You may be familiar with this tool from using it in the Test Information Distribution Engine, or TIDE. It works the same way in both systems. There are advantages to creating and modifying rosters for students you have identified as sharing certain characteristics or belonging to a specific group. Any roster you create will appear in your </a:t>
            </a:r>
            <a:r>
              <a:rPr lang="en-US" b="1" dirty="0"/>
              <a:t>(1) Roster Performance on Test </a:t>
            </a:r>
            <a:r>
              <a:rPr lang="en-US" dirty="0"/>
              <a:t>reports, and you can filter for that specific group using the </a:t>
            </a:r>
            <a:r>
              <a:rPr lang="en-US" b="1" dirty="0"/>
              <a:t>(2) Roster Filter</a:t>
            </a:r>
            <a:r>
              <a:rPr lang="en-US" dirty="0"/>
              <a:t>, allowing you to keep a close watch on the students you put on that roster.</a:t>
            </a:r>
          </a:p>
        </p:txBody>
      </p:sp>
      <p:sp>
        <p:nvSpPr>
          <p:cNvPr id="4" name="Slide Number Placeholder 3"/>
          <p:cNvSpPr>
            <a:spLocks noGrp="1"/>
          </p:cNvSpPr>
          <p:nvPr>
            <p:ph type="sldNum" sz="quarter" idx="5"/>
          </p:nvPr>
        </p:nvSpPr>
        <p:spPr/>
        <p:txBody>
          <a:bodyPr/>
          <a:lstStyle/>
          <a:p>
            <a:fld id="{D5CEF61D-7ED8-43B9-8B0B-DFF11958C5F6}" type="slidenum">
              <a:rPr lang="en-US" smtClean="0"/>
              <a:t>2</a:t>
            </a:fld>
            <a:endParaRPr lang="en-US"/>
          </a:p>
        </p:txBody>
      </p:sp>
    </p:spTree>
    <p:extLst>
      <p:ext uri="{BB962C8B-B14F-4D97-AF65-F5344CB8AC3E}">
        <p14:creationId xmlns:p14="http://schemas.microsoft.com/office/powerpoint/2010/main" val="2926504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In order to add a roster, you will need to click on </a:t>
            </a:r>
            <a:r>
              <a:rPr lang="en-US" b="1" dirty="0"/>
              <a:t>(1)</a:t>
            </a:r>
            <a:r>
              <a:rPr lang="en-US" dirty="0"/>
              <a:t> </a:t>
            </a:r>
            <a:r>
              <a:rPr lang="en-US" b="1" dirty="0"/>
              <a:t>My Settings</a:t>
            </a:r>
            <a:r>
              <a:rPr lang="en-US" dirty="0"/>
              <a:t> in the banner, and use the dropdown menu to choose </a:t>
            </a:r>
            <a:r>
              <a:rPr lang="en-US" b="1" dirty="0"/>
              <a:t>(2) Add Roster</a:t>
            </a:r>
            <a:r>
              <a:rPr lang="en-US" dirty="0"/>
              <a:t>. </a:t>
            </a:r>
          </a:p>
          <a:p>
            <a:pPr algn="just"/>
            <a:r>
              <a:rPr lang="en-US" dirty="0"/>
              <a:t>The Roster Manager windows include </a:t>
            </a:r>
            <a:r>
              <a:rPr lang="en-US" b="1" dirty="0"/>
              <a:t>(3) “more info” </a:t>
            </a:r>
            <a:r>
              <a:rPr lang="en-US" dirty="0"/>
              <a:t>buttons that display instructions for completing the fields specific to that window. You can click on them at any step in the process. The Add Roster page is organized into two panels, each headed by a blue bar. They are: </a:t>
            </a:r>
            <a:r>
              <a:rPr lang="en-US" b="1" dirty="0"/>
              <a:t>(4) Search for Students to Add to the Roster</a:t>
            </a:r>
            <a:r>
              <a:rPr lang="en-US" dirty="0"/>
              <a:t> and </a:t>
            </a:r>
            <a:r>
              <a:rPr lang="en-US" b="1" dirty="0"/>
              <a:t>(5) Add Students to the Roster. </a:t>
            </a:r>
          </a:p>
          <a:p>
            <a:pPr algn="just"/>
            <a:r>
              <a:rPr lang="en-US" dirty="0"/>
              <a:t>To search for students that you want to add to your roster, complete the fields under the </a:t>
            </a:r>
            <a:r>
              <a:rPr lang="en-US" b="1" dirty="0"/>
              <a:t>(4) Search for Students to Add to the Roster </a:t>
            </a:r>
            <a:r>
              <a:rPr lang="en-US" dirty="0"/>
              <a:t>panel. The fields marked with an asterisk are mandatory. Use the options under </a:t>
            </a:r>
            <a:r>
              <a:rPr lang="en-US" b="1" dirty="0"/>
              <a:t>(6) Advanced Search </a:t>
            </a:r>
            <a:r>
              <a:rPr lang="en-US" dirty="0"/>
              <a:t>to further refine your search. Fields to narrow your search include last name, first name, HSA-Alt flag, HLIP flag, ELL student, and more. </a:t>
            </a:r>
          </a:p>
          <a:p>
            <a:pPr algn="just"/>
            <a:endParaRPr lang="en-US" dirty="0"/>
          </a:p>
          <a:p>
            <a:pPr algn="just"/>
            <a:r>
              <a:rPr lang="en-US" b="0" dirty="0"/>
              <a:t>Under</a:t>
            </a:r>
            <a:r>
              <a:rPr lang="en-US" b="1" dirty="0"/>
              <a:t> (5) Add Students to the Roster</a:t>
            </a:r>
            <a:r>
              <a:rPr lang="en-US" b="0" dirty="0"/>
              <a:t>, you will name </a:t>
            </a:r>
            <a:r>
              <a:rPr lang="en-US" dirty="0"/>
              <a:t>the new roster, associate it with a teacher, and choose whether to display only current students or current and past students. Past students include former students, including those who have left the selected school. </a:t>
            </a:r>
            <a:r>
              <a:rPr lang="en-US" u="none" dirty="0"/>
              <a:t>Click </a:t>
            </a:r>
            <a:r>
              <a:rPr lang="en-US" b="1" u="none" dirty="0"/>
              <a:t>(7) Search</a:t>
            </a:r>
            <a:r>
              <a:rPr lang="en-US" u="none" dirty="0"/>
              <a:t>.</a:t>
            </a:r>
            <a:endParaRPr lang="en-US" u="sng" dirty="0"/>
          </a:p>
        </p:txBody>
      </p:sp>
      <p:sp>
        <p:nvSpPr>
          <p:cNvPr id="4" name="Slide Number Placeholder 3"/>
          <p:cNvSpPr>
            <a:spLocks noGrp="1"/>
          </p:cNvSpPr>
          <p:nvPr>
            <p:ph type="sldNum" sz="quarter" idx="5"/>
          </p:nvPr>
        </p:nvSpPr>
        <p:spPr/>
        <p:txBody>
          <a:bodyPr/>
          <a:lstStyle/>
          <a:p>
            <a:fld id="{D5CEF61D-7ED8-43B9-8B0B-DFF11958C5F6}" type="slidenum">
              <a:rPr lang="en-US" smtClean="0"/>
              <a:t>3</a:t>
            </a:fld>
            <a:endParaRPr lang="en-US"/>
          </a:p>
        </p:txBody>
      </p:sp>
    </p:spTree>
    <p:extLst>
      <p:ext uri="{BB962C8B-B14F-4D97-AF65-F5344CB8AC3E}">
        <p14:creationId xmlns:p14="http://schemas.microsoft.com/office/powerpoint/2010/main" val="3106344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33237">
              <a:defRPr/>
            </a:pPr>
            <a:r>
              <a:rPr lang="en-US" u="none" dirty="0"/>
              <a:t>The Roster Manager page updates to show </a:t>
            </a:r>
            <a:r>
              <a:rPr lang="en-US" b="1" u="none" dirty="0"/>
              <a:t>Available Students </a:t>
            </a:r>
            <a:r>
              <a:rPr lang="en-US" u="none" dirty="0"/>
              <a:t>under the green header on the left. </a:t>
            </a:r>
            <a:r>
              <a:rPr lang="en-US" dirty="0">
                <a:solidFill>
                  <a:schemeClr val="accent1">
                    <a:lumMod val="50000"/>
                  </a:schemeClr>
                </a:solidFill>
              </a:rPr>
              <a:t>Click the </a:t>
            </a:r>
            <a:r>
              <a:rPr lang="en-US" b="1" dirty="0">
                <a:solidFill>
                  <a:schemeClr val="accent1">
                    <a:lumMod val="50000"/>
                  </a:schemeClr>
                </a:solidFill>
              </a:rPr>
              <a:t>(1) + sign </a:t>
            </a:r>
            <a:r>
              <a:rPr lang="en-US" dirty="0">
                <a:solidFill>
                  <a:schemeClr val="accent1">
                    <a:lumMod val="50000"/>
                  </a:schemeClr>
                </a:solidFill>
              </a:rPr>
              <a:t>to move students from the green Available Students</a:t>
            </a:r>
            <a:r>
              <a:rPr lang="en-US" b="1" dirty="0">
                <a:solidFill>
                  <a:schemeClr val="accent1">
                    <a:lumMod val="50000"/>
                  </a:schemeClr>
                </a:solidFill>
              </a:rPr>
              <a:t> </a:t>
            </a:r>
            <a:r>
              <a:rPr lang="en-US" dirty="0">
                <a:solidFill>
                  <a:schemeClr val="accent1">
                    <a:lumMod val="50000"/>
                  </a:schemeClr>
                </a:solidFill>
              </a:rPr>
              <a:t>list to the orange </a:t>
            </a:r>
            <a:r>
              <a:rPr lang="en-US" b="1" dirty="0">
                <a:solidFill>
                  <a:schemeClr val="accent1">
                    <a:lumMod val="50000"/>
                  </a:schemeClr>
                </a:solidFill>
              </a:rPr>
              <a:t>Selected Students </a:t>
            </a:r>
            <a:r>
              <a:rPr lang="en-US" dirty="0">
                <a:solidFill>
                  <a:schemeClr val="accent1">
                    <a:lumMod val="50000"/>
                  </a:schemeClr>
                </a:solidFill>
              </a:rPr>
              <a:t>list. Or use the </a:t>
            </a:r>
            <a:r>
              <a:rPr lang="en-US" b="1" dirty="0">
                <a:solidFill>
                  <a:schemeClr val="accent1">
                    <a:lumMod val="50000"/>
                  </a:schemeClr>
                </a:solidFill>
              </a:rPr>
              <a:t>(2) Add All </a:t>
            </a:r>
            <a:r>
              <a:rPr lang="en-US" dirty="0">
                <a:solidFill>
                  <a:schemeClr val="accent1">
                    <a:lumMod val="50000"/>
                  </a:schemeClr>
                </a:solidFill>
              </a:rPr>
              <a:t>and </a:t>
            </a:r>
            <a:r>
              <a:rPr lang="en-US" b="1" dirty="0">
                <a:solidFill>
                  <a:schemeClr val="accent1">
                    <a:lumMod val="50000"/>
                  </a:schemeClr>
                </a:solidFill>
              </a:rPr>
              <a:t>(3) Add Selected </a:t>
            </a:r>
            <a:r>
              <a:rPr lang="en-US" dirty="0">
                <a:solidFill>
                  <a:schemeClr val="accent1">
                    <a:lumMod val="50000"/>
                  </a:schemeClr>
                </a:solidFill>
              </a:rPr>
              <a:t>buttons to move the students across. You can remove individual students from the roster by clicking the </a:t>
            </a:r>
            <a:r>
              <a:rPr lang="en-US" b="1" dirty="0">
                <a:solidFill>
                  <a:schemeClr val="accent1">
                    <a:lumMod val="50000"/>
                  </a:schemeClr>
                </a:solidFill>
              </a:rPr>
              <a:t>(4) orange X </a:t>
            </a:r>
            <a:r>
              <a:rPr lang="en-US" dirty="0">
                <a:solidFill>
                  <a:schemeClr val="accent1">
                    <a:lumMod val="50000"/>
                  </a:schemeClr>
                </a:solidFill>
              </a:rPr>
              <a:t>next to the student name. To remove multiple students, mark the checkboxes and use the </a:t>
            </a:r>
            <a:r>
              <a:rPr lang="en-US" b="1" dirty="0">
                <a:solidFill>
                  <a:schemeClr val="accent1">
                    <a:lumMod val="50000"/>
                  </a:schemeClr>
                </a:solidFill>
              </a:rPr>
              <a:t>(5) Remove All </a:t>
            </a:r>
            <a:r>
              <a:rPr lang="en-US" dirty="0">
                <a:solidFill>
                  <a:schemeClr val="accent1">
                    <a:lumMod val="50000"/>
                  </a:schemeClr>
                </a:solidFill>
              </a:rPr>
              <a:t>or the </a:t>
            </a:r>
            <a:r>
              <a:rPr lang="en-US" b="1" dirty="0">
                <a:solidFill>
                  <a:schemeClr val="accent1">
                    <a:lumMod val="50000"/>
                  </a:schemeClr>
                </a:solidFill>
              </a:rPr>
              <a:t>(6)</a:t>
            </a:r>
            <a:r>
              <a:rPr lang="en-US" dirty="0">
                <a:solidFill>
                  <a:schemeClr val="accent1">
                    <a:lumMod val="50000"/>
                  </a:schemeClr>
                </a:solidFill>
              </a:rPr>
              <a:t> </a:t>
            </a:r>
            <a:r>
              <a:rPr lang="en-US" b="1" dirty="0">
                <a:solidFill>
                  <a:schemeClr val="accent1">
                    <a:lumMod val="50000"/>
                  </a:schemeClr>
                </a:solidFill>
              </a:rPr>
              <a:t>Remove Selected </a:t>
            </a:r>
            <a:r>
              <a:rPr lang="en-US" dirty="0">
                <a:solidFill>
                  <a:schemeClr val="accent1">
                    <a:lumMod val="50000"/>
                  </a:schemeClr>
                </a:solidFill>
              </a:rPr>
              <a:t>buttons. When the roster is constructed to meet your needs, click </a:t>
            </a:r>
            <a:r>
              <a:rPr lang="en-US" b="1" dirty="0">
                <a:solidFill>
                  <a:schemeClr val="accent1">
                    <a:lumMod val="50000"/>
                  </a:schemeClr>
                </a:solidFill>
              </a:rPr>
              <a:t>(7) Save</a:t>
            </a:r>
            <a:r>
              <a:rPr lang="en-US" dirty="0">
                <a:solidFill>
                  <a:schemeClr val="accent1">
                    <a:lumMod val="50000"/>
                  </a:schemeClr>
                </a:solidFill>
              </a:rPr>
              <a:t>. The new roster will appear in any future roster search as a</a:t>
            </a:r>
            <a:r>
              <a:rPr lang="en-US" dirty="0"/>
              <a:t> user-defined roster</a:t>
            </a:r>
            <a:r>
              <a:rPr lang="en-US" dirty="0">
                <a:solidFill>
                  <a:schemeClr val="accent1">
                    <a:lumMod val="50000"/>
                  </a:schemeClr>
                </a:solidFill>
              </a:rPr>
              <a:t>.</a:t>
            </a:r>
          </a:p>
        </p:txBody>
      </p:sp>
      <p:sp>
        <p:nvSpPr>
          <p:cNvPr id="4" name="Slide Number Placeholder 3"/>
          <p:cNvSpPr>
            <a:spLocks noGrp="1"/>
          </p:cNvSpPr>
          <p:nvPr>
            <p:ph type="sldNum" sz="quarter" idx="5"/>
          </p:nvPr>
        </p:nvSpPr>
        <p:spPr/>
        <p:txBody>
          <a:bodyPr/>
          <a:lstStyle/>
          <a:p>
            <a:fld id="{D5CEF61D-7ED8-43B9-8B0B-DFF11958C5F6}" type="slidenum">
              <a:rPr lang="en-US" smtClean="0"/>
              <a:t>4</a:t>
            </a:fld>
            <a:endParaRPr lang="en-US"/>
          </a:p>
        </p:txBody>
      </p:sp>
    </p:spTree>
    <p:extLst>
      <p:ext uri="{BB962C8B-B14F-4D97-AF65-F5344CB8AC3E}">
        <p14:creationId xmlns:p14="http://schemas.microsoft.com/office/powerpoint/2010/main" val="3120415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Above you will see a review of the steps for adding a roster. </a:t>
            </a:r>
          </a:p>
        </p:txBody>
      </p:sp>
      <p:sp>
        <p:nvSpPr>
          <p:cNvPr id="4" name="Slide Number Placeholder 3"/>
          <p:cNvSpPr>
            <a:spLocks noGrp="1"/>
          </p:cNvSpPr>
          <p:nvPr>
            <p:ph type="sldNum" sz="quarter" idx="5"/>
          </p:nvPr>
        </p:nvSpPr>
        <p:spPr/>
        <p:txBody>
          <a:bodyPr/>
          <a:lstStyle/>
          <a:p>
            <a:fld id="{D5CEF61D-7ED8-43B9-8B0B-DFF11958C5F6}" type="slidenum">
              <a:rPr lang="en-US" smtClean="0"/>
              <a:t>5</a:t>
            </a:fld>
            <a:endParaRPr lang="en-US"/>
          </a:p>
        </p:txBody>
      </p:sp>
    </p:spTree>
    <p:extLst>
      <p:ext uri="{BB962C8B-B14F-4D97-AF65-F5344CB8AC3E}">
        <p14:creationId xmlns:p14="http://schemas.microsoft.com/office/powerpoint/2010/main" val="3749264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To view or edit an existing roster, choose </a:t>
            </a:r>
            <a:r>
              <a:rPr lang="en-US" b="1" dirty="0"/>
              <a:t>(1) View/Edit Roster </a:t>
            </a:r>
            <a:r>
              <a:rPr lang="en-US" dirty="0"/>
              <a:t>from the My Settings menu. The </a:t>
            </a:r>
            <a:r>
              <a:rPr lang="en-US" b="1" dirty="0"/>
              <a:t>(2) View/Edit Roster </a:t>
            </a:r>
            <a:r>
              <a:rPr lang="en-US" dirty="0"/>
              <a:t>window displays a Search for Rosters to Edit panel. The mandatory search boxes, marked with an asterisk, must be completed. The Roster Type box allows you to limit the search to User Defined rosters or System Defined rosters, or both. You can downsize the search results by entering a teacher name, as well. Make your choices and click </a:t>
            </a:r>
            <a:r>
              <a:rPr lang="en-US" b="1" dirty="0"/>
              <a:t>(3) Search</a:t>
            </a:r>
            <a:r>
              <a:rPr lang="en-US" dirty="0"/>
              <a:t>. A search results window opens. Click </a:t>
            </a:r>
            <a:r>
              <a:rPr lang="en-US" b="1" dirty="0"/>
              <a:t>(4) View Results </a:t>
            </a:r>
            <a:r>
              <a:rPr lang="en-US" dirty="0"/>
              <a:t>to continue.  You will also have the option to Export to Inbox, which will send a list of rosters to your secure inbox. A list of </a:t>
            </a:r>
            <a:r>
              <a:rPr lang="en-US" b="1" dirty="0"/>
              <a:t>(5) retrieved rosters</a:t>
            </a:r>
            <a:r>
              <a:rPr lang="en-US" dirty="0"/>
              <a:t> is generated. Click the </a:t>
            </a:r>
            <a:r>
              <a:rPr lang="en-US" b="1" dirty="0"/>
              <a:t>(6) pencil icon </a:t>
            </a:r>
            <a:r>
              <a:rPr lang="en-US" dirty="0"/>
              <a:t>for the roster you want to view or edit. The View/Edit/Export Roster window (shown on the next slide) opens. </a:t>
            </a:r>
            <a:endParaRPr lang="en-US" u="none" dirty="0"/>
          </a:p>
        </p:txBody>
      </p:sp>
      <p:sp>
        <p:nvSpPr>
          <p:cNvPr id="4" name="Slide Number Placeholder 3"/>
          <p:cNvSpPr>
            <a:spLocks noGrp="1"/>
          </p:cNvSpPr>
          <p:nvPr>
            <p:ph type="sldNum" sz="quarter" idx="5"/>
          </p:nvPr>
        </p:nvSpPr>
        <p:spPr/>
        <p:txBody>
          <a:bodyPr/>
          <a:lstStyle/>
          <a:p>
            <a:fld id="{D5CEF61D-7ED8-43B9-8B0B-DFF11958C5F6}" type="slidenum">
              <a:rPr lang="en-US" smtClean="0"/>
              <a:t>6</a:t>
            </a:fld>
            <a:endParaRPr lang="en-US"/>
          </a:p>
        </p:txBody>
      </p:sp>
    </p:spTree>
    <p:extLst>
      <p:ext uri="{BB962C8B-B14F-4D97-AF65-F5344CB8AC3E}">
        <p14:creationId xmlns:p14="http://schemas.microsoft.com/office/powerpoint/2010/main" val="2421703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choose a roster to view or edit and click on the </a:t>
            </a:r>
            <a:r>
              <a:rPr lang="en-US" b="1" dirty="0"/>
              <a:t>(1) Pencil Icon</a:t>
            </a:r>
            <a:r>
              <a:rPr lang="en-US" dirty="0"/>
              <a:t>, the </a:t>
            </a:r>
            <a:r>
              <a:rPr lang="en-US" b="1" dirty="0"/>
              <a:t>(2) View/Edit Roster</a:t>
            </a:r>
            <a:r>
              <a:rPr lang="en-US" dirty="0"/>
              <a:t> window opens. </a:t>
            </a:r>
            <a:r>
              <a:rPr lang="en-US" u="none" dirty="0"/>
              <a:t>The View/Edit page is organized just like the one used for adding new rosters and it functions the same way. You can search for students to add to the roster or delete students from it. Remember to click the </a:t>
            </a:r>
            <a:r>
              <a:rPr lang="en-US" b="1" u="none" dirty="0"/>
              <a:t>(3) Save</a:t>
            </a:r>
            <a:r>
              <a:rPr lang="en-US" u="none" dirty="0"/>
              <a:t> button when you have made the necessary modifications. </a:t>
            </a:r>
            <a:endParaRPr lang="en-US" dirty="0"/>
          </a:p>
        </p:txBody>
      </p:sp>
      <p:sp>
        <p:nvSpPr>
          <p:cNvPr id="4" name="Slide Number Placeholder 3"/>
          <p:cNvSpPr>
            <a:spLocks noGrp="1"/>
          </p:cNvSpPr>
          <p:nvPr>
            <p:ph type="sldNum" sz="quarter" idx="5"/>
          </p:nvPr>
        </p:nvSpPr>
        <p:spPr/>
        <p:txBody>
          <a:bodyPr/>
          <a:lstStyle/>
          <a:p>
            <a:fld id="{D5CEF61D-7ED8-43B9-8B0B-DFF11958C5F6}" type="slidenum">
              <a:rPr lang="en-US" smtClean="0"/>
              <a:t>7</a:t>
            </a:fld>
            <a:endParaRPr lang="en-US"/>
          </a:p>
        </p:txBody>
      </p:sp>
    </p:spTree>
    <p:extLst>
      <p:ext uri="{BB962C8B-B14F-4D97-AF65-F5344CB8AC3E}">
        <p14:creationId xmlns:p14="http://schemas.microsoft.com/office/powerpoint/2010/main" val="3659958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If you have multiple rosters to create, it may be easier to use file uploads. This task requires familiarity with composing comma-separated values (CSV) files or working with Microsoft Excel. Choose the </a:t>
            </a:r>
            <a:r>
              <a:rPr lang="en-US" b="1" dirty="0"/>
              <a:t>(1) Upload Roster </a:t>
            </a:r>
            <a:r>
              <a:rPr lang="en-US" dirty="0"/>
              <a:t>option from the My Settings menu. The Roster Manager window displays, showing the Upload Rosters section. The Roster Manager window for the Upload Roster function requires four steps: </a:t>
            </a:r>
            <a:r>
              <a:rPr lang="en-US" b="1" dirty="0"/>
              <a:t>(2) Upload, Preview, Validate, and Confirmation</a:t>
            </a:r>
            <a:r>
              <a:rPr lang="en-US" dirty="0"/>
              <a:t>. </a:t>
            </a:r>
            <a:r>
              <a:rPr lang="en-US" u="none" dirty="0"/>
              <a:t>To begin, click the </a:t>
            </a:r>
            <a:r>
              <a:rPr lang="en-US" b="1" u="none" dirty="0"/>
              <a:t>(3) Download Templates </a:t>
            </a:r>
            <a:r>
              <a:rPr lang="en-US" u="none" dirty="0"/>
              <a:t>arrow and select the desired file type. A </a:t>
            </a:r>
            <a:r>
              <a:rPr lang="en-US" b="1" u="none" dirty="0"/>
              <a:t>(4)</a:t>
            </a:r>
            <a:r>
              <a:rPr lang="en-US" u="none" dirty="0"/>
              <a:t> </a:t>
            </a:r>
            <a:r>
              <a:rPr lang="en-US" b="1" u="none" dirty="0"/>
              <a:t>template </a:t>
            </a:r>
            <a:r>
              <a:rPr lang="en-US" u="none" dirty="0"/>
              <a:t>will appear at the bottom of the Roster Manager window. Open the template, enter the required information, and save it to your computer. There is a</a:t>
            </a:r>
            <a:r>
              <a:rPr lang="en-US" b="1" u="none" dirty="0"/>
              <a:t> (5) sample Excel worksheet </a:t>
            </a:r>
            <a:r>
              <a:rPr lang="en-US" u="none" dirty="0"/>
              <a:t>showing the typical template shown on this slide.</a:t>
            </a:r>
          </a:p>
        </p:txBody>
      </p:sp>
      <p:sp>
        <p:nvSpPr>
          <p:cNvPr id="4" name="Slide Number Placeholder 3"/>
          <p:cNvSpPr>
            <a:spLocks noGrp="1"/>
          </p:cNvSpPr>
          <p:nvPr>
            <p:ph type="sldNum" sz="quarter" idx="5"/>
          </p:nvPr>
        </p:nvSpPr>
        <p:spPr/>
        <p:txBody>
          <a:bodyPr/>
          <a:lstStyle/>
          <a:p>
            <a:fld id="{D5CEF61D-7ED8-43B9-8B0B-DFF11958C5F6}" type="slidenum">
              <a:rPr lang="en-US" smtClean="0"/>
              <a:t>8</a:t>
            </a:fld>
            <a:endParaRPr lang="en-US"/>
          </a:p>
        </p:txBody>
      </p:sp>
    </p:spTree>
    <p:extLst>
      <p:ext uri="{BB962C8B-B14F-4D97-AF65-F5344CB8AC3E}">
        <p14:creationId xmlns:p14="http://schemas.microsoft.com/office/powerpoint/2010/main" val="2647634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same Upload Rosters page, click the</a:t>
            </a:r>
            <a:r>
              <a:rPr lang="en-US" b="1" dirty="0"/>
              <a:t> (1) Browse</a:t>
            </a:r>
            <a:r>
              <a:rPr lang="en-US" dirty="0"/>
              <a:t> button and</a:t>
            </a:r>
            <a:r>
              <a:rPr lang="en-US" b="1" dirty="0"/>
              <a:t> (2) choose</a:t>
            </a:r>
            <a:r>
              <a:rPr lang="en-US" dirty="0"/>
              <a:t> the file you created. Click </a:t>
            </a:r>
            <a:r>
              <a:rPr lang="en-US" b="1" dirty="0"/>
              <a:t>(3) Next</a:t>
            </a:r>
            <a:r>
              <a:rPr lang="en-US" dirty="0"/>
              <a:t>. The </a:t>
            </a:r>
            <a:r>
              <a:rPr lang="en-US" b="1" dirty="0"/>
              <a:t>(4) Preview Page </a:t>
            </a:r>
            <a:r>
              <a:rPr lang="en-US" dirty="0"/>
              <a:t>appears. Review the data in the table and verify that you uploaded the correct file. </a:t>
            </a:r>
            <a:r>
              <a:rPr lang="en-US" u="none" dirty="0"/>
              <a:t>Click </a:t>
            </a:r>
            <a:r>
              <a:rPr lang="en-US" b="1" u="none" dirty="0"/>
              <a:t>(5) Next </a:t>
            </a:r>
            <a:r>
              <a:rPr lang="en-US" u="none" dirty="0"/>
              <a:t>to validate the file.</a:t>
            </a:r>
          </a:p>
        </p:txBody>
      </p:sp>
      <p:sp>
        <p:nvSpPr>
          <p:cNvPr id="4" name="Slide Number Placeholder 3"/>
          <p:cNvSpPr>
            <a:spLocks noGrp="1"/>
          </p:cNvSpPr>
          <p:nvPr>
            <p:ph type="sldNum" sz="quarter" idx="5"/>
          </p:nvPr>
        </p:nvSpPr>
        <p:spPr/>
        <p:txBody>
          <a:bodyPr/>
          <a:lstStyle/>
          <a:p>
            <a:fld id="{D5CEF61D-7ED8-43B9-8B0B-DFF11958C5F6}" type="slidenum">
              <a:rPr lang="en-US" smtClean="0"/>
              <a:t>9</a:t>
            </a:fld>
            <a:endParaRPr lang="en-US"/>
          </a:p>
        </p:txBody>
      </p:sp>
    </p:spTree>
    <p:extLst>
      <p:ext uri="{BB962C8B-B14F-4D97-AF65-F5344CB8AC3E}">
        <p14:creationId xmlns:p14="http://schemas.microsoft.com/office/powerpoint/2010/main" val="2186342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E09872-D473-4B50-B277-E181835F6381}"/>
              </a:ext>
            </a:extLst>
          </p:cNvPr>
          <p:cNvSpPr>
            <a:spLocks noGrp="1"/>
          </p:cNvSpPr>
          <p:nvPr>
            <p:ph type="dt" sz="half" idx="10"/>
          </p:nvPr>
        </p:nvSpPr>
        <p:spPr/>
        <p:txBody>
          <a:bodyPr/>
          <a:lstStyle/>
          <a:p>
            <a:fld id="{6002EAA3-3603-414A-A395-E26C4EA5E1CD}" type="datetimeFigureOut">
              <a:rPr lang="en-US" smtClean="0"/>
              <a:t>5/14/2020</a:t>
            </a:fld>
            <a:endParaRPr lang="en-US"/>
          </a:p>
        </p:txBody>
      </p:sp>
      <p:sp>
        <p:nvSpPr>
          <p:cNvPr id="3" name="Footer Placeholder 2">
            <a:extLst>
              <a:ext uri="{FF2B5EF4-FFF2-40B4-BE49-F238E27FC236}">
                <a16:creationId xmlns:a16="http://schemas.microsoft.com/office/drawing/2014/main" id="{560B490E-519E-44F7-B8CE-E072785AD3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4DDEEE-85D0-4BB2-97CB-D3B65FA1951F}"/>
              </a:ext>
            </a:extLst>
          </p:cNvPr>
          <p:cNvSpPr>
            <a:spLocks noGrp="1"/>
          </p:cNvSpPr>
          <p:nvPr>
            <p:ph type="sldNum" sz="quarter" idx="12"/>
          </p:nvPr>
        </p:nvSpPr>
        <p:spPr/>
        <p:txBody>
          <a:bodyPr/>
          <a:lstStyle/>
          <a:p>
            <a:fld id="{07444E6A-2CF0-485F-849C-7981775EAB40}" type="slidenum">
              <a:rPr lang="en-US" smtClean="0"/>
              <a:t>‹#›</a:t>
            </a:fld>
            <a:endParaRPr lang="en-US"/>
          </a:p>
        </p:txBody>
      </p:sp>
    </p:spTree>
    <p:extLst>
      <p:ext uri="{BB962C8B-B14F-4D97-AF65-F5344CB8AC3E}">
        <p14:creationId xmlns:p14="http://schemas.microsoft.com/office/powerpoint/2010/main" val="3752779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67512" y="318053"/>
            <a:ext cx="11215455" cy="770083"/>
          </a:xfrm>
        </p:spPr>
        <p:txBody>
          <a:bodyPr/>
          <a:lstStyle/>
          <a:p>
            <a:r>
              <a:rPr lang="en-US" dirty="0"/>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83707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64863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28.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5.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9.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0.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1885438"/>
            <a:ext cx="8540496" cy="1124462"/>
          </a:xfrm>
        </p:spPr>
        <p:txBody>
          <a:bodyPr>
            <a:normAutofit fontScale="90000"/>
          </a:bodyPr>
          <a:lstStyle/>
          <a:p>
            <a:pPr algn="l"/>
            <a:r>
              <a:rPr lang="en-US" cap="none" dirty="0"/>
              <a:t>How to Use the Roster Manager to Add, Modify, and Upload Rosters</a:t>
            </a:r>
          </a:p>
        </p:txBody>
      </p:sp>
      <p:sp>
        <p:nvSpPr>
          <p:cNvPr id="3" name="Subtitle 2"/>
          <p:cNvSpPr>
            <a:spLocks noGrp="1"/>
          </p:cNvSpPr>
          <p:nvPr>
            <p:ph type="subTitle" idx="1"/>
          </p:nvPr>
        </p:nvSpPr>
        <p:spPr>
          <a:xfrm>
            <a:off x="2589490" y="3429000"/>
            <a:ext cx="8954809" cy="571500"/>
          </a:xfrm>
        </p:spPr>
        <p:txBody>
          <a:bodyPr>
            <a:noAutofit/>
          </a:bodyPr>
          <a:lstStyle/>
          <a:p>
            <a:pPr algn="l"/>
            <a:r>
              <a:rPr lang="en-US" sz="2800" cap="none" dirty="0"/>
              <a:t>Centralized Reporting System Training Module Series #3</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a:t>
            </a:r>
            <a:r>
              <a:rPr lang="en-US" sz="800">
                <a:solidFill>
                  <a:schemeClr val="bg1"/>
                </a:solidFill>
              </a:rPr>
              <a:t>© 2020 </a:t>
            </a:r>
            <a:r>
              <a:rPr lang="en-US" sz="800" dirty="0">
                <a:solidFill>
                  <a:schemeClr val="bg1"/>
                </a:solidFill>
              </a:rPr>
              <a:t>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78FAA250-55A3-4527-86C4-B3CC8FBFECD5}"/>
              </a:ext>
            </a:extLst>
          </p:cNvPr>
          <p:cNvSpPr/>
          <p:nvPr/>
        </p:nvSpPr>
        <p:spPr>
          <a:xfrm rot="16200000">
            <a:off x="-1486319" y="2279153"/>
            <a:ext cx="4423773" cy="576085"/>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UPLOAD  ROSTER (continued)</a:t>
            </a:r>
          </a:p>
        </p:txBody>
      </p:sp>
      <p:pic>
        <p:nvPicPr>
          <p:cNvPr id="4" name="Picture 3">
            <a:extLst>
              <a:ext uri="{FF2B5EF4-FFF2-40B4-BE49-F238E27FC236}">
                <a16:creationId xmlns:a16="http://schemas.microsoft.com/office/drawing/2014/main" id="{ACE91669-ECBD-4D6D-8CB3-641FB9C9F6E7}"/>
              </a:ext>
            </a:extLst>
          </p:cNvPr>
          <p:cNvPicPr>
            <a:picLocks noChangeAspect="1"/>
          </p:cNvPicPr>
          <p:nvPr/>
        </p:nvPicPr>
        <p:blipFill>
          <a:blip r:embed="rId3"/>
          <a:stretch>
            <a:fillRect/>
          </a:stretch>
        </p:blipFill>
        <p:spPr>
          <a:xfrm>
            <a:off x="1393466" y="451998"/>
            <a:ext cx="10061385" cy="4423772"/>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8EC7D536-DA4D-400F-B20E-0DCFFD52FE26}"/>
              </a:ext>
            </a:extLst>
          </p:cNvPr>
          <p:cNvPicPr>
            <a:picLocks noChangeAspect="1"/>
          </p:cNvPicPr>
          <p:nvPr/>
        </p:nvPicPr>
        <p:blipFill>
          <a:blip r:embed="rId4"/>
          <a:stretch>
            <a:fillRect/>
          </a:stretch>
        </p:blipFill>
        <p:spPr>
          <a:xfrm>
            <a:off x="1393365" y="4398596"/>
            <a:ext cx="2333625" cy="1495425"/>
          </a:xfrm>
          <a:prstGeom prst="rect">
            <a:avLst/>
          </a:prstGeom>
        </p:spPr>
      </p:pic>
      <p:sp>
        <p:nvSpPr>
          <p:cNvPr id="13" name="Flowchart: Connector 12">
            <a:extLst>
              <a:ext uri="{FF2B5EF4-FFF2-40B4-BE49-F238E27FC236}">
                <a16:creationId xmlns:a16="http://schemas.microsoft.com/office/drawing/2014/main" id="{06330E0E-A962-4B51-9ABA-4F9C77D186A8}"/>
              </a:ext>
            </a:extLst>
          </p:cNvPr>
          <p:cNvSpPr/>
          <p:nvPr/>
        </p:nvSpPr>
        <p:spPr>
          <a:xfrm>
            <a:off x="1393365" y="3997662"/>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cxnSp>
        <p:nvCxnSpPr>
          <p:cNvPr id="15" name="Straight Arrow Connector 14">
            <a:extLst>
              <a:ext uri="{FF2B5EF4-FFF2-40B4-BE49-F238E27FC236}">
                <a16:creationId xmlns:a16="http://schemas.microsoft.com/office/drawing/2014/main" id="{930C48BC-9CC2-4A64-82D5-A29AAACF0455}"/>
              </a:ext>
            </a:extLst>
          </p:cNvPr>
          <p:cNvCxnSpPr>
            <a:cxnSpLocks/>
          </p:cNvCxnSpPr>
          <p:nvPr/>
        </p:nvCxnSpPr>
        <p:spPr>
          <a:xfrm>
            <a:off x="1769165" y="4114800"/>
            <a:ext cx="135979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A946505-DC59-496A-8191-B04B3C0E281F}"/>
              </a:ext>
            </a:extLst>
          </p:cNvPr>
          <p:cNvCxnSpPr>
            <a:cxnSpLocks/>
          </p:cNvCxnSpPr>
          <p:nvPr/>
        </p:nvCxnSpPr>
        <p:spPr>
          <a:xfrm>
            <a:off x="3219105" y="4205288"/>
            <a:ext cx="0" cy="31534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9E708CD6-31ED-4109-9748-38128F6C2D0A}"/>
              </a:ext>
            </a:extLst>
          </p:cNvPr>
          <p:cNvPicPr>
            <a:picLocks noChangeAspect="1"/>
          </p:cNvPicPr>
          <p:nvPr/>
        </p:nvPicPr>
        <p:blipFill>
          <a:blip r:embed="rId5"/>
          <a:stretch>
            <a:fillRect/>
          </a:stretch>
        </p:blipFill>
        <p:spPr>
          <a:xfrm>
            <a:off x="7873135" y="4875770"/>
            <a:ext cx="4148159" cy="1668885"/>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9" name="Flowchart: Connector 8">
            <a:extLst>
              <a:ext uri="{FF2B5EF4-FFF2-40B4-BE49-F238E27FC236}">
                <a16:creationId xmlns:a16="http://schemas.microsoft.com/office/drawing/2014/main" id="{741879E0-D6F1-4D14-8B5B-4264C75F8BAB}"/>
              </a:ext>
            </a:extLst>
          </p:cNvPr>
          <p:cNvSpPr/>
          <p:nvPr/>
        </p:nvSpPr>
        <p:spPr>
          <a:xfrm>
            <a:off x="4106744" y="474177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Flowchart: Connector 9">
            <a:extLst>
              <a:ext uri="{FF2B5EF4-FFF2-40B4-BE49-F238E27FC236}">
                <a16:creationId xmlns:a16="http://schemas.microsoft.com/office/drawing/2014/main" id="{E56C6218-90A0-4845-BB09-1424C438D878}"/>
              </a:ext>
            </a:extLst>
          </p:cNvPr>
          <p:cNvSpPr/>
          <p:nvPr/>
        </p:nvSpPr>
        <p:spPr>
          <a:xfrm>
            <a:off x="7466167" y="4958175"/>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4" name="Flowchart: Connector 13">
            <a:extLst>
              <a:ext uri="{FF2B5EF4-FFF2-40B4-BE49-F238E27FC236}">
                <a16:creationId xmlns:a16="http://schemas.microsoft.com/office/drawing/2014/main" id="{101B4566-E2B3-40EC-BAA7-062E2B8DA621}"/>
              </a:ext>
            </a:extLst>
          </p:cNvPr>
          <p:cNvSpPr/>
          <p:nvPr/>
        </p:nvSpPr>
        <p:spPr>
          <a:xfrm>
            <a:off x="10224136" y="602425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 name="Rectangle 1">
            <a:extLst>
              <a:ext uri="{FF2B5EF4-FFF2-40B4-BE49-F238E27FC236}">
                <a16:creationId xmlns:a16="http://schemas.microsoft.com/office/drawing/2014/main" id="{83B9D117-F6AF-4D79-80D7-3B7DDD0DA1AD}"/>
              </a:ext>
            </a:extLst>
          </p:cNvPr>
          <p:cNvSpPr/>
          <p:nvPr/>
        </p:nvSpPr>
        <p:spPr>
          <a:xfrm>
            <a:off x="9559118" y="6313877"/>
            <a:ext cx="665018" cy="22563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049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B46567-709D-4FA8-B3F1-BCECBFD11799}"/>
              </a:ext>
            </a:extLst>
          </p:cNvPr>
          <p:cNvGraphicFramePr>
            <a:graphicFrameLocks noGrp="1"/>
          </p:cNvGraphicFramePr>
          <p:nvPr/>
        </p:nvGraphicFramePr>
        <p:xfrm>
          <a:off x="935870" y="372299"/>
          <a:ext cx="10880665" cy="5707868"/>
        </p:xfrm>
        <a:graphic>
          <a:graphicData uri="http://schemas.openxmlformats.org/drawingml/2006/table">
            <a:tbl>
              <a:tblPr firstRow="1" bandRow="1">
                <a:effectLst/>
                <a:tableStyleId>{F5AB1C69-6EDB-4FF4-983F-18BD219EF322}</a:tableStyleId>
              </a:tblPr>
              <a:tblGrid>
                <a:gridCol w="3673384">
                  <a:extLst>
                    <a:ext uri="{9D8B030D-6E8A-4147-A177-3AD203B41FA5}">
                      <a16:colId xmlns:a16="http://schemas.microsoft.com/office/drawing/2014/main" val="1377064716"/>
                    </a:ext>
                  </a:extLst>
                </a:gridCol>
                <a:gridCol w="3673384">
                  <a:extLst>
                    <a:ext uri="{9D8B030D-6E8A-4147-A177-3AD203B41FA5}">
                      <a16:colId xmlns:a16="http://schemas.microsoft.com/office/drawing/2014/main" val="554738995"/>
                    </a:ext>
                  </a:extLst>
                </a:gridCol>
                <a:gridCol w="3533897">
                  <a:extLst>
                    <a:ext uri="{9D8B030D-6E8A-4147-A177-3AD203B41FA5}">
                      <a16:colId xmlns:a16="http://schemas.microsoft.com/office/drawing/2014/main" val="3470748091"/>
                    </a:ext>
                  </a:extLst>
                </a:gridCol>
              </a:tblGrid>
              <a:tr h="380466">
                <a:tc>
                  <a:txBody>
                    <a:bodyPr/>
                    <a:lstStyle/>
                    <a:p>
                      <a:r>
                        <a:rPr lang="en-US" dirty="0">
                          <a:solidFill>
                            <a:schemeClr val="accent1">
                              <a:lumMod val="50000"/>
                            </a:schemeClr>
                          </a:solidFill>
                        </a:rPr>
                        <a:t>Column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Valid 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69698543"/>
                  </a:ext>
                </a:extLst>
              </a:tr>
              <a:tr h="633249">
                <a:tc>
                  <a:txBody>
                    <a:bodyPr/>
                    <a:lstStyle/>
                    <a:p>
                      <a:r>
                        <a:rPr lang="en-US" dirty="0">
                          <a:solidFill>
                            <a:schemeClr val="accent1">
                              <a:lumMod val="50000"/>
                            </a:schemeClr>
                          </a:solidFill>
                        </a:rPr>
                        <a:t>Complex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Complex associated with the roster.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Complex ID that exists in TIDE. Up to 20 characters.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91358225"/>
                  </a:ext>
                </a:extLst>
              </a:tr>
              <a:tr h="1718817">
                <a:tc>
                  <a:txBody>
                    <a:bodyPr/>
                    <a:lstStyle/>
                    <a:p>
                      <a:r>
                        <a:rPr lang="en-US" dirty="0">
                          <a:solidFill>
                            <a:schemeClr val="accent1">
                              <a:lumMod val="50000"/>
                            </a:schemeClr>
                          </a:solidFill>
                        </a:rPr>
                        <a:t>School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School associated with the roster.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School ID that exists in TIDE.  Up to 20 characters. Must be associated with the complex ID.</a:t>
                      </a:r>
                    </a:p>
                    <a:p>
                      <a:endParaRPr lang="en-US" dirty="0">
                        <a:solidFill>
                          <a:schemeClr val="accent1">
                            <a:lumMod val="50000"/>
                          </a:schemeClr>
                        </a:solidFill>
                      </a:endParaRPr>
                    </a:p>
                    <a:p>
                      <a:r>
                        <a:rPr lang="en-US" dirty="0">
                          <a:solidFill>
                            <a:schemeClr val="accent1">
                              <a:lumMod val="50000"/>
                            </a:schemeClr>
                          </a:solidFill>
                        </a:rPr>
                        <a:t>Can be blank when adding complex-level rosters.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27499549"/>
                  </a:ext>
                </a:extLst>
              </a:tr>
              <a:tr h="645887">
                <a:tc>
                  <a:txBody>
                    <a:bodyPr/>
                    <a:lstStyle/>
                    <a:p>
                      <a:r>
                        <a:rPr lang="en-US" dirty="0">
                          <a:solidFill>
                            <a:schemeClr val="accent1">
                              <a:lumMod val="50000"/>
                            </a:schemeClr>
                          </a:solidFill>
                        </a:rPr>
                        <a:t>User Email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Email address of the teacher associated with the roster.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Email address of a teacher existing in TIDE.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50954029"/>
                  </a:ext>
                </a:extLst>
              </a:tr>
              <a:tr h="452320">
                <a:tc>
                  <a:txBody>
                    <a:bodyPr/>
                    <a:lstStyle/>
                    <a:p>
                      <a:r>
                        <a:rPr lang="en-US" dirty="0">
                          <a:solidFill>
                            <a:schemeClr val="accent1">
                              <a:lumMod val="50000"/>
                            </a:schemeClr>
                          </a:solidFill>
                        </a:rPr>
                        <a:t>Roster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Name of the roster.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Up to 20 characters.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53717084"/>
                  </a:ext>
                </a:extLst>
              </a:tr>
              <a:tr h="701096">
                <a:tc>
                  <a:txBody>
                    <a:bodyPr/>
                    <a:lstStyle/>
                    <a:p>
                      <a:r>
                        <a:rPr lang="en-US" dirty="0">
                          <a:solidFill>
                            <a:schemeClr val="accent1">
                              <a:lumMod val="50000"/>
                            </a:schemeClr>
                          </a:solidFill>
                        </a:rPr>
                        <a:t>SSID*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Student’s unique identifier within the complex.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Up to 30 alphanumeric characters.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14752772"/>
                  </a:ext>
                </a:extLst>
              </a:tr>
              <a:tr h="1176033">
                <a:tc>
                  <a:txBody>
                    <a:bodyPr/>
                    <a:lstStyle/>
                    <a:p>
                      <a:r>
                        <a:rPr lang="en-US" dirty="0">
                          <a:solidFill>
                            <a:schemeClr val="accent1">
                              <a:lumMod val="50000"/>
                            </a:schemeClr>
                          </a:solidFill>
                        </a:rPr>
                        <a:t>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Action to be taken on the student, either adding them to or deleting them from the roster.  If blank, the student will be added.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a:solidFill>
                            <a:schemeClr val="accent1">
                              <a:lumMod val="50000"/>
                            </a:schemeClr>
                          </a:solidFill>
                        </a:rPr>
                        <a:t>Add or Delete.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80654160"/>
                  </a:ext>
                </a:extLst>
              </a:tr>
            </a:tbl>
          </a:graphicData>
        </a:graphic>
      </p:graphicFrame>
      <p:sp>
        <p:nvSpPr>
          <p:cNvPr id="5" name="Rectangle: Rounded Corners 4">
            <a:extLst>
              <a:ext uri="{FF2B5EF4-FFF2-40B4-BE49-F238E27FC236}">
                <a16:creationId xmlns:a16="http://schemas.microsoft.com/office/drawing/2014/main" id="{2FA2DD61-1661-49A5-B5C5-2A850D62A87C}"/>
              </a:ext>
            </a:extLst>
          </p:cNvPr>
          <p:cNvSpPr/>
          <p:nvPr/>
        </p:nvSpPr>
        <p:spPr>
          <a:xfrm rot="16200000">
            <a:off x="-2133512" y="2827730"/>
            <a:ext cx="5276426" cy="676894"/>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UPLOAD  ROSTER—TEMPLATE GUIDELINES</a:t>
            </a:r>
          </a:p>
        </p:txBody>
      </p:sp>
      <p:sp>
        <p:nvSpPr>
          <p:cNvPr id="6" name="TextBox 5">
            <a:extLst>
              <a:ext uri="{FF2B5EF4-FFF2-40B4-BE49-F238E27FC236}">
                <a16:creationId xmlns:a16="http://schemas.microsoft.com/office/drawing/2014/main" id="{D371225E-D79A-4B20-B2BE-BA2D03556DF8}"/>
              </a:ext>
            </a:extLst>
          </p:cNvPr>
          <p:cNvSpPr txBox="1"/>
          <p:nvPr/>
        </p:nvSpPr>
        <p:spPr>
          <a:xfrm>
            <a:off x="935870" y="5620722"/>
            <a:ext cx="3294712" cy="367335"/>
          </a:xfrm>
          <a:prstGeom prst="rect">
            <a:avLst/>
          </a:prstGeom>
          <a:noFill/>
        </p:spPr>
        <p:txBody>
          <a:bodyPr wrap="square" rtlCol="0">
            <a:spAutoFit/>
          </a:bodyPr>
          <a:lstStyle/>
          <a:p>
            <a:r>
              <a:rPr lang="en-US" dirty="0"/>
              <a:t>*Required field.</a:t>
            </a:r>
          </a:p>
        </p:txBody>
      </p:sp>
    </p:spTree>
    <p:extLst>
      <p:ext uri="{BB962C8B-B14F-4D97-AF65-F5344CB8AC3E}">
        <p14:creationId xmlns:p14="http://schemas.microsoft.com/office/powerpoint/2010/main" val="2617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
            <a:ext cx="11215455" cy="548640"/>
          </a:xfrm>
        </p:spPr>
        <p:txBody>
          <a:bodyPr>
            <a:noAutofit/>
          </a:bodyPr>
          <a:lstStyle/>
          <a:p>
            <a:r>
              <a:rPr lang="en-US" dirty="0"/>
              <a:t>Centralized Reporting System Training Module Series</a:t>
            </a:r>
          </a:p>
        </p:txBody>
      </p:sp>
      <p:sp>
        <p:nvSpPr>
          <p:cNvPr id="2" name="Rectangle 1">
            <a:extLst>
              <a:ext uri="{FF2B5EF4-FFF2-40B4-BE49-F238E27FC236}">
                <a16:creationId xmlns:a16="http://schemas.microsoft.com/office/drawing/2014/main" id="{1DDC7640-7610-4305-B6FE-9AF138E89D1D}"/>
              </a:ext>
            </a:extLst>
          </p:cNvPr>
          <p:cNvSpPr/>
          <p:nvPr/>
        </p:nvSpPr>
        <p:spPr>
          <a:xfrm>
            <a:off x="667512" y="1483149"/>
            <a:ext cx="9455113" cy="2409574"/>
          </a:xfrm>
          <a:prstGeom prst="rect">
            <a:avLst/>
          </a:prstGeom>
          <a:solidFill>
            <a:srgbClr val="006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rPr>
              <a:t>1</a:t>
            </a:r>
            <a:r>
              <a:rPr kumimoji="0" lang="en-US" sz="2000" b="0" i="0" u="none" strike="noStrike" kern="1200" cap="none" spc="0" normalizeH="0" baseline="0" noProof="0" dirty="0">
                <a:ln>
                  <a:noFill/>
                </a:ln>
                <a:solidFill>
                  <a:srgbClr val="FFFFFF"/>
                </a:solidFill>
                <a:effectLst/>
                <a:uLnTx/>
                <a:uFillTx/>
                <a:ea typeface="+mn-ea"/>
                <a:cs typeface="+mn-cs"/>
              </a:rPr>
              <a:t>. How to Print ISRs and Student Data Files</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rPr>
              <a:t>2</a:t>
            </a:r>
            <a:r>
              <a:rPr kumimoji="0" lang="en-US" sz="2000" b="0" i="0" u="none" strike="noStrike" kern="1200" cap="none" spc="0" normalizeH="0" baseline="0" noProof="0" dirty="0">
                <a:ln>
                  <a:noFill/>
                </a:ln>
                <a:solidFill>
                  <a:srgbClr val="FFFFFF"/>
                </a:solidFill>
                <a:effectLst/>
                <a:uLnTx/>
                <a:uFillTx/>
                <a:ea typeface="+mn-ea"/>
                <a:cs typeface="+mn-cs"/>
              </a:rPr>
              <a:t>. How to Print and Export Data You Can See in Your Reports</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rPr>
              <a:t>3</a:t>
            </a:r>
            <a:r>
              <a:rPr kumimoji="0" lang="en-US" sz="2000" b="0" i="0" u="none" strike="noStrike" kern="1200" cap="none" spc="0" normalizeH="0" baseline="0" noProof="0" dirty="0">
                <a:ln>
                  <a:noFill/>
                </a:ln>
                <a:solidFill>
                  <a:srgbClr val="FFFFFF"/>
                </a:solidFill>
                <a:effectLst/>
                <a:uLnTx/>
                <a:uFillTx/>
                <a:ea typeface="+mn-ea"/>
                <a:cs typeface="+mn-cs"/>
              </a:rPr>
              <a:t>. How to Use the Roster Manager to Add, Modify, and Upload Rosters</a:t>
            </a:r>
          </a:p>
          <a:p>
            <a:pPr lvl="0">
              <a:defRPr/>
            </a:pPr>
            <a:r>
              <a:rPr lang="en-US" sz="2000" dirty="0">
                <a:solidFill>
                  <a:srgbClr val="FFFFFF"/>
                </a:solidFill>
              </a:rPr>
              <a:t>4. How to Analyze Item-Level Reports</a:t>
            </a:r>
          </a:p>
          <a:p>
            <a:pPr lvl="0">
              <a:defRPr/>
            </a:pPr>
            <a:r>
              <a:rPr lang="en-US" sz="2000" dirty="0">
                <a:solidFill>
                  <a:srgbClr val="FFFFFF"/>
                </a:solidFill>
              </a:rPr>
              <a:t>5. How to Hand-Score Unscored Items and Modify Machine Scores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372752257"/>
      </p:ext>
    </p:extLst>
  </p:cSld>
  <p:clrMapOvr>
    <a:masterClrMapping/>
  </p:clrMapOvr>
  <mc:AlternateContent xmlns:mc="http://schemas.openxmlformats.org/markup-compatibility/2006" xmlns:p14="http://schemas.microsoft.com/office/powerpoint/2010/main">
    <mc:Choice Requires="p14">
      <p:transition spd="slow" p14:dur="2000" advTm="36470"/>
    </mc:Choice>
    <mc:Fallback xmlns="">
      <p:transition spd="slow" advTm="3647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22">
            <a:extLst>
              <a:ext uri="{FF2B5EF4-FFF2-40B4-BE49-F238E27FC236}">
                <a16:creationId xmlns:a16="http://schemas.microsoft.com/office/drawing/2014/main" id="{1BE4DB78-AA8A-44DA-9C5A-5B478A4F1CE9}"/>
              </a:ext>
            </a:extLst>
          </p:cNvPr>
          <p:cNvCxnSpPr>
            <a:stCxn id="21" idx="2"/>
            <a:endCxn id="20" idx="0"/>
          </p:cNvCxnSpPr>
          <p:nvPr/>
        </p:nvCxnSpPr>
        <p:spPr>
          <a:xfrm>
            <a:off x="9603660" y="562006"/>
            <a:ext cx="613858" cy="16914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1C3810DF-EA5B-47B9-947C-0AE49439407D}"/>
              </a:ext>
            </a:extLst>
          </p:cNvPr>
          <p:cNvGrpSpPr/>
          <p:nvPr/>
        </p:nvGrpSpPr>
        <p:grpSpPr>
          <a:xfrm>
            <a:off x="2548013" y="3327651"/>
            <a:ext cx="6405784" cy="2457389"/>
            <a:chOff x="2881233" y="2522052"/>
            <a:chExt cx="6405784" cy="2457389"/>
          </a:xfrm>
        </p:grpSpPr>
        <p:sp>
          <p:nvSpPr>
            <p:cNvPr id="14" name="Rectangle: Rounded Corners 13">
              <a:extLst>
                <a:ext uri="{FF2B5EF4-FFF2-40B4-BE49-F238E27FC236}">
                  <a16:creationId xmlns:a16="http://schemas.microsoft.com/office/drawing/2014/main" id="{A4E9E2A9-E514-4FAE-95FA-097990B32A8C}"/>
                </a:ext>
              </a:extLst>
            </p:cNvPr>
            <p:cNvSpPr/>
            <p:nvPr/>
          </p:nvSpPr>
          <p:spPr>
            <a:xfrm rot="16200000">
              <a:off x="1947396" y="3649092"/>
              <a:ext cx="2264185" cy="396511"/>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Roster Filter</a:t>
              </a:r>
            </a:p>
          </p:txBody>
        </p:sp>
        <p:grpSp>
          <p:nvGrpSpPr>
            <p:cNvPr id="6" name="Group 5">
              <a:extLst>
                <a:ext uri="{FF2B5EF4-FFF2-40B4-BE49-F238E27FC236}">
                  <a16:creationId xmlns:a16="http://schemas.microsoft.com/office/drawing/2014/main" id="{C16861B8-D605-465D-B712-1677CF19A645}"/>
                </a:ext>
              </a:extLst>
            </p:cNvPr>
            <p:cNvGrpSpPr/>
            <p:nvPr/>
          </p:nvGrpSpPr>
          <p:grpSpPr>
            <a:xfrm>
              <a:off x="3079489" y="2522052"/>
              <a:ext cx="6207528" cy="2457389"/>
              <a:chOff x="2807684" y="1501376"/>
              <a:chExt cx="6207528" cy="2457389"/>
            </a:xfrm>
          </p:grpSpPr>
          <p:pic>
            <p:nvPicPr>
              <p:cNvPr id="18" name="Picture 17">
                <a:extLst>
                  <a:ext uri="{FF2B5EF4-FFF2-40B4-BE49-F238E27FC236}">
                    <a16:creationId xmlns:a16="http://schemas.microsoft.com/office/drawing/2014/main" id="{2D4B0B49-A561-4559-9C30-D6A62CF8A03A}"/>
                  </a:ext>
                </a:extLst>
              </p:cNvPr>
              <p:cNvPicPr>
                <a:picLocks noChangeAspect="1"/>
              </p:cNvPicPr>
              <p:nvPr/>
            </p:nvPicPr>
            <p:blipFill rotWithShape="1">
              <a:blip r:embed="rId3"/>
              <a:srcRect r="935" b="954"/>
              <a:stretch/>
            </p:blipFill>
            <p:spPr>
              <a:xfrm>
                <a:off x="3089465" y="1694579"/>
                <a:ext cx="5925747" cy="2264186"/>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26" name="Flowchart: Connector 25">
                <a:extLst>
                  <a:ext uri="{FF2B5EF4-FFF2-40B4-BE49-F238E27FC236}">
                    <a16:creationId xmlns:a16="http://schemas.microsoft.com/office/drawing/2014/main" id="{C45D124B-AC9F-4351-B2D2-6B83C510A8CF}"/>
                  </a:ext>
                </a:extLst>
              </p:cNvPr>
              <p:cNvSpPr/>
              <p:nvPr/>
            </p:nvSpPr>
            <p:spPr>
              <a:xfrm>
                <a:off x="2807684" y="150137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grpSp>
      </p:grpSp>
      <p:grpSp>
        <p:nvGrpSpPr>
          <p:cNvPr id="17" name="Group 16">
            <a:extLst>
              <a:ext uri="{FF2B5EF4-FFF2-40B4-BE49-F238E27FC236}">
                <a16:creationId xmlns:a16="http://schemas.microsoft.com/office/drawing/2014/main" id="{2B3A8426-439E-4A8B-AD34-A36912CDF4A9}"/>
              </a:ext>
            </a:extLst>
          </p:cNvPr>
          <p:cNvGrpSpPr/>
          <p:nvPr/>
        </p:nvGrpSpPr>
        <p:grpSpPr>
          <a:xfrm>
            <a:off x="369453" y="348378"/>
            <a:ext cx="3210057" cy="2900138"/>
            <a:chOff x="253568" y="1535493"/>
            <a:chExt cx="3444852" cy="3208911"/>
          </a:xfrm>
        </p:grpSpPr>
        <p:pic>
          <p:nvPicPr>
            <p:cNvPr id="11" name="Picture 10">
              <a:extLst>
                <a:ext uri="{FF2B5EF4-FFF2-40B4-BE49-F238E27FC236}">
                  <a16:creationId xmlns:a16="http://schemas.microsoft.com/office/drawing/2014/main" id="{C512A33A-B32B-41FA-8ABB-A21846FFDA1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53897"/>
            <a:stretch/>
          </p:blipFill>
          <p:spPr bwMode="auto">
            <a:xfrm>
              <a:off x="253568" y="1677733"/>
              <a:ext cx="2696583" cy="3066671"/>
            </a:xfrm>
            <a:prstGeom prst="rect">
              <a:avLst/>
            </a:prstGeom>
            <a:ln w="38100">
              <a:solidFill>
                <a:schemeClr val="accent1">
                  <a:lumMod val="50000"/>
                </a:schemeClr>
              </a:solidFill>
            </a:ln>
            <a:extLst>
              <a:ext uri="{53640926-AAD7-44D8-BBD7-CCE9431645EC}">
                <a14:shadowObscured xmlns:a14="http://schemas.microsoft.com/office/drawing/2010/main"/>
              </a:ext>
            </a:extLst>
          </p:spPr>
        </p:pic>
        <p:sp>
          <p:nvSpPr>
            <p:cNvPr id="13" name="Rectangle: Rounded Corners 12">
              <a:extLst>
                <a:ext uri="{FF2B5EF4-FFF2-40B4-BE49-F238E27FC236}">
                  <a16:creationId xmlns:a16="http://schemas.microsoft.com/office/drawing/2014/main" id="{F537F13A-A24C-4592-AF56-D43E04AE9015}"/>
                </a:ext>
              </a:extLst>
            </p:cNvPr>
            <p:cNvSpPr/>
            <p:nvPr/>
          </p:nvSpPr>
          <p:spPr>
            <a:xfrm rot="5400000">
              <a:off x="1832713" y="2878697"/>
              <a:ext cx="3066671" cy="664743"/>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dirty="0">
                  <a:solidFill>
                    <a:schemeClr val="accent1">
                      <a:lumMod val="50000"/>
                    </a:schemeClr>
                  </a:solidFill>
                </a:rPr>
                <a:t>Roster </a:t>
              </a:r>
              <a:r>
                <a:rPr lang="en-US" sz="2000" dirty="0">
                  <a:solidFill>
                    <a:schemeClr val="accent1">
                      <a:lumMod val="50000"/>
                    </a:schemeClr>
                  </a:solidFill>
                </a:rPr>
                <a:t>Performance</a:t>
              </a:r>
              <a:r>
                <a:rPr lang="en-US" dirty="0">
                  <a:solidFill>
                    <a:schemeClr val="accent1">
                      <a:lumMod val="50000"/>
                    </a:schemeClr>
                  </a:solidFill>
                </a:rPr>
                <a:t> on Test Report</a:t>
              </a:r>
            </a:p>
          </p:txBody>
        </p:sp>
        <p:sp>
          <p:nvSpPr>
            <p:cNvPr id="27" name="Flowchart: Connector 26">
              <a:extLst>
                <a:ext uri="{FF2B5EF4-FFF2-40B4-BE49-F238E27FC236}">
                  <a16:creationId xmlns:a16="http://schemas.microsoft.com/office/drawing/2014/main" id="{4F1BC069-A41F-4D63-8A26-C3F193838B80}"/>
                </a:ext>
              </a:extLst>
            </p:cNvPr>
            <p:cNvSpPr/>
            <p:nvPr/>
          </p:nvSpPr>
          <p:spPr>
            <a:xfrm>
              <a:off x="2876362" y="153549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grpSp>
      <p:sp>
        <p:nvSpPr>
          <p:cNvPr id="24" name="Rectangle 23">
            <a:extLst>
              <a:ext uri="{FF2B5EF4-FFF2-40B4-BE49-F238E27FC236}">
                <a16:creationId xmlns:a16="http://schemas.microsoft.com/office/drawing/2014/main" id="{4F001658-695B-46ED-BF1E-D1D185C2986E}"/>
              </a:ext>
            </a:extLst>
          </p:cNvPr>
          <p:cNvSpPr/>
          <p:nvPr/>
        </p:nvSpPr>
        <p:spPr>
          <a:xfrm>
            <a:off x="5324168" y="2416617"/>
            <a:ext cx="3921537" cy="51063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Roster Tool in Centralized Reporting</a:t>
            </a:r>
          </a:p>
        </p:txBody>
      </p:sp>
      <p:pic>
        <p:nvPicPr>
          <p:cNvPr id="8" name="Picture 7">
            <a:extLst>
              <a:ext uri="{FF2B5EF4-FFF2-40B4-BE49-F238E27FC236}">
                <a16:creationId xmlns:a16="http://schemas.microsoft.com/office/drawing/2014/main" id="{F95266E3-1FB9-4DB6-A6C1-A8675277A0C3}"/>
              </a:ext>
            </a:extLst>
          </p:cNvPr>
          <p:cNvPicPr>
            <a:picLocks noChangeAspect="1"/>
          </p:cNvPicPr>
          <p:nvPr/>
        </p:nvPicPr>
        <p:blipFill>
          <a:blip r:embed="rId5"/>
          <a:stretch>
            <a:fillRect/>
          </a:stretch>
        </p:blipFill>
        <p:spPr>
          <a:xfrm>
            <a:off x="9285766" y="1126059"/>
            <a:ext cx="2783827" cy="3356203"/>
          </a:xfrm>
          <a:prstGeom prst="rect">
            <a:avLst/>
          </a:prstGeom>
        </p:spPr>
      </p:pic>
      <p:pic>
        <p:nvPicPr>
          <p:cNvPr id="28" name="Picture 27" descr="A screenshot of a cell phone&#10;&#10;Description automatically generated">
            <a:extLst>
              <a:ext uri="{FF2B5EF4-FFF2-40B4-BE49-F238E27FC236}">
                <a16:creationId xmlns:a16="http://schemas.microsoft.com/office/drawing/2014/main" id="{8FE7D806-5515-4A54-9E4E-03EAA090ECFF}"/>
              </a:ext>
            </a:extLst>
          </p:cNvPr>
          <p:cNvPicPr>
            <a:picLocks noChangeAspect="1"/>
          </p:cNvPicPr>
          <p:nvPr/>
        </p:nvPicPr>
        <p:blipFill rotWithShape="1">
          <a:blip r:embed="rId6">
            <a:extLst>
              <a:ext uri="{28A0092B-C50C-407E-A947-70E740481C1C}">
                <a14:useLocalDpi xmlns:a14="http://schemas.microsoft.com/office/drawing/2010/main" val="0"/>
              </a:ext>
            </a:extLst>
          </a:blip>
          <a:srcRect l="43784" t="-722" r="33009" b="94147"/>
          <a:stretch/>
        </p:blipFill>
        <p:spPr>
          <a:xfrm>
            <a:off x="7931649" y="427512"/>
            <a:ext cx="4140368" cy="659759"/>
          </a:xfrm>
          <a:prstGeom prst="rect">
            <a:avLst/>
          </a:prstGeom>
        </p:spPr>
      </p:pic>
      <p:pic>
        <p:nvPicPr>
          <p:cNvPr id="21" name="Picture 20">
            <a:extLst>
              <a:ext uri="{FF2B5EF4-FFF2-40B4-BE49-F238E27FC236}">
                <a16:creationId xmlns:a16="http://schemas.microsoft.com/office/drawing/2014/main" id="{01705F70-6690-477C-9BD6-BE99208168F3}"/>
              </a:ext>
            </a:extLst>
          </p:cNvPr>
          <p:cNvPicPr>
            <a:picLocks noChangeAspect="1"/>
          </p:cNvPicPr>
          <p:nvPr/>
        </p:nvPicPr>
        <p:blipFill>
          <a:blip r:embed="rId7"/>
          <a:stretch>
            <a:fillRect/>
          </a:stretch>
        </p:blipFill>
        <p:spPr>
          <a:xfrm>
            <a:off x="8840162" y="199032"/>
            <a:ext cx="1526996" cy="362974"/>
          </a:xfrm>
          <a:prstGeom prst="rect">
            <a:avLst/>
          </a:prstGeom>
          <a:ln w="38100">
            <a:solidFill>
              <a:srgbClr val="002060"/>
            </a:solidFill>
          </a:ln>
        </p:spPr>
      </p:pic>
      <p:sp>
        <p:nvSpPr>
          <p:cNvPr id="20" name="Rectangle 19">
            <a:extLst>
              <a:ext uri="{FF2B5EF4-FFF2-40B4-BE49-F238E27FC236}">
                <a16:creationId xmlns:a16="http://schemas.microsoft.com/office/drawing/2014/main" id="{90A357EA-2823-4C2B-B09E-548B7FC718DA}"/>
              </a:ext>
            </a:extLst>
          </p:cNvPr>
          <p:cNvSpPr/>
          <p:nvPr/>
        </p:nvSpPr>
        <p:spPr>
          <a:xfrm>
            <a:off x="9700941" y="731151"/>
            <a:ext cx="1033154" cy="3561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80F5D42-E18F-492D-8D2F-ED65B9B76B0C}"/>
              </a:ext>
            </a:extLst>
          </p:cNvPr>
          <p:cNvSpPr/>
          <p:nvPr/>
        </p:nvSpPr>
        <p:spPr>
          <a:xfrm>
            <a:off x="9205645" y="2953963"/>
            <a:ext cx="2863948" cy="15670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364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08498773-00B2-4F8F-AEF7-B1C5138A902B}"/>
              </a:ext>
            </a:extLst>
          </p:cNvPr>
          <p:cNvPicPr>
            <a:picLocks noChangeAspect="1"/>
          </p:cNvPicPr>
          <p:nvPr/>
        </p:nvPicPr>
        <p:blipFill>
          <a:blip r:embed="rId3"/>
          <a:stretch>
            <a:fillRect/>
          </a:stretch>
        </p:blipFill>
        <p:spPr>
          <a:xfrm>
            <a:off x="6757768" y="390987"/>
            <a:ext cx="5209201" cy="5434111"/>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21" name="Rectangle 20">
            <a:extLst>
              <a:ext uri="{FF2B5EF4-FFF2-40B4-BE49-F238E27FC236}">
                <a16:creationId xmlns:a16="http://schemas.microsoft.com/office/drawing/2014/main" id="{756E71B0-F17D-4D3A-80F8-F8AF4854742F}"/>
              </a:ext>
            </a:extLst>
          </p:cNvPr>
          <p:cNvSpPr/>
          <p:nvPr/>
        </p:nvSpPr>
        <p:spPr>
          <a:xfrm>
            <a:off x="7736840" y="760020"/>
            <a:ext cx="314630" cy="2153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3B66B2-C4A0-4742-8890-DD1642879E08}"/>
              </a:ext>
            </a:extLst>
          </p:cNvPr>
          <p:cNvSpPr/>
          <p:nvPr/>
        </p:nvSpPr>
        <p:spPr>
          <a:xfrm>
            <a:off x="6924040" y="1811579"/>
            <a:ext cx="690880" cy="2253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69A1003F-4CCC-427F-8EDA-B716FD1FB0EA}"/>
              </a:ext>
            </a:extLst>
          </p:cNvPr>
          <p:cNvCxnSpPr>
            <a:cxnSpLocks/>
          </p:cNvCxnSpPr>
          <p:nvPr/>
        </p:nvCxnSpPr>
        <p:spPr>
          <a:xfrm>
            <a:off x="5689600" y="867690"/>
            <a:ext cx="204724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C8754A3F-2B02-4AB3-88AE-CD4405B49645}"/>
              </a:ext>
            </a:extLst>
          </p:cNvPr>
          <p:cNvPicPr>
            <a:picLocks noChangeAspect="1"/>
          </p:cNvPicPr>
          <p:nvPr/>
        </p:nvPicPr>
        <p:blipFill>
          <a:blip r:embed="rId4"/>
          <a:stretch>
            <a:fillRect/>
          </a:stretch>
        </p:blipFill>
        <p:spPr>
          <a:xfrm>
            <a:off x="4908550" y="701002"/>
            <a:ext cx="781050" cy="333375"/>
          </a:xfrm>
          <a:prstGeom prst="rect">
            <a:avLst/>
          </a:prstGeom>
          <a:ln w="28575" cap="sq">
            <a:solidFill>
              <a:srgbClr val="002060"/>
            </a:solidFill>
            <a:prstDash val="solid"/>
            <a:miter lim="800000"/>
          </a:ln>
          <a:effectLst>
            <a:outerShdw blurRad="50800" dist="38100" dir="2700000" algn="tl" rotWithShape="0">
              <a:srgbClr val="000000">
                <a:alpha val="43000"/>
              </a:srgbClr>
            </a:outerShdw>
          </a:effectLst>
        </p:spPr>
      </p:pic>
      <p:sp>
        <p:nvSpPr>
          <p:cNvPr id="28" name="Flowchart: Connector 27">
            <a:extLst>
              <a:ext uri="{FF2B5EF4-FFF2-40B4-BE49-F238E27FC236}">
                <a16:creationId xmlns:a16="http://schemas.microsoft.com/office/drawing/2014/main" id="{8FE8CF8D-8670-42A6-AE97-C89F324FACB0}"/>
              </a:ext>
            </a:extLst>
          </p:cNvPr>
          <p:cNvSpPr/>
          <p:nvPr/>
        </p:nvSpPr>
        <p:spPr>
          <a:xfrm>
            <a:off x="6345087" y="112724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9" name="Flowchart: Connector 28">
            <a:extLst>
              <a:ext uri="{FF2B5EF4-FFF2-40B4-BE49-F238E27FC236}">
                <a16:creationId xmlns:a16="http://schemas.microsoft.com/office/drawing/2014/main" id="{80E9C916-5CCA-43AD-8522-E3F4278D9D8E}"/>
              </a:ext>
            </a:extLst>
          </p:cNvPr>
          <p:cNvSpPr/>
          <p:nvPr/>
        </p:nvSpPr>
        <p:spPr>
          <a:xfrm>
            <a:off x="6392991" y="229616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pic>
        <p:nvPicPr>
          <p:cNvPr id="30" name="Picture 29">
            <a:extLst>
              <a:ext uri="{FF2B5EF4-FFF2-40B4-BE49-F238E27FC236}">
                <a16:creationId xmlns:a16="http://schemas.microsoft.com/office/drawing/2014/main" id="{95D12356-3A07-465E-A087-276C0C4FCDFF}"/>
              </a:ext>
            </a:extLst>
          </p:cNvPr>
          <p:cNvPicPr>
            <a:picLocks noChangeAspect="1"/>
          </p:cNvPicPr>
          <p:nvPr/>
        </p:nvPicPr>
        <p:blipFill>
          <a:blip r:embed="rId5"/>
          <a:stretch>
            <a:fillRect/>
          </a:stretch>
        </p:blipFill>
        <p:spPr>
          <a:xfrm>
            <a:off x="523567" y="1588591"/>
            <a:ext cx="5344160" cy="1146740"/>
          </a:xfrm>
          <a:prstGeom prst="rect">
            <a:avLst/>
          </a:prstGeom>
          <a:ln w="28575" cap="sq">
            <a:solidFill>
              <a:srgbClr val="002060"/>
            </a:solidFill>
            <a:prstDash val="solid"/>
            <a:miter lim="800000"/>
          </a:ln>
          <a:effectLst>
            <a:outerShdw blurRad="50800" dist="38100" dir="2700000" algn="tl" rotWithShape="0">
              <a:srgbClr val="000000">
                <a:alpha val="43000"/>
              </a:srgbClr>
            </a:outerShdw>
          </a:effectLst>
        </p:spPr>
      </p:pic>
      <p:cxnSp>
        <p:nvCxnSpPr>
          <p:cNvPr id="32" name="Straight Arrow Connector 31">
            <a:extLst>
              <a:ext uri="{FF2B5EF4-FFF2-40B4-BE49-F238E27FC236}">
                <a16:creationId xmlns:a16="http://schemas.microsoft.com/office/drawing/2014/main" id="{43BDA395-D293-4B35-B2E0-65B10398FAD8}"/>
              </a:ext>
            </a:extLst>
          </p:cNvPr>
          <p:cNvCxnSpPr>
            <a:cxnSpLocks/>
          </p:cNvCxnSpPr>
          <p:nvPr/>
        </p:nvCxnSpPr>
        <p:spPr>
          <a:xfrm>
            <a:off x="5892800" y="1971040"/>
            <a:ext cx="99568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F4C5555F-F754-4312-BBB7-1C5A88B60A56}"/>
              </a:ext>
            </a:extLst>
          </p:cNvPr>
          <p:cNvSpPr/>
          <p:nvPr/>
        </p:nvSpPr>
        <p:spPr>
          <a:xfrm>
            <a:off x="9027160" y="1971040"/>
            <a:ext cx="579120" cy="27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483270E6-BDBA-4A2F-A4F9-7C36F9D85D45}"/>
              </a:ext>
            </a:extLst>
          </p:cNvPr>
          <p:cNvSpPr/>
          <p:nvPr/>
        </p:nvSpPr>
        <p:spPr>
          <a:xfrm>
            <a:off x="149993" y="331694"/>
            <a:ext cx="4576386" cy="498439"/>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ADDING A ROSTER</a:t>
            </a:r>
          </a:p>
        </p:txBody>
      </p:sp>
      <p:pic>
        <p:nvPicPr>
          <p:cNvPr id="13" name="Picture 12" descr="A screenshot of a cell phone&#10;&#10;Description automatically generated">
            <a:extLst>
              <a:ext uri="{FF2B5EF4-FFF2-40B4-BE49-F238E27FC236}">
                <a16:creationId xmlns:a16="http://schemas.microsoft.com/office/drawing/2014/main" id="{9379E989-5587-4C01-A92A-DD419524DE22}"/>
              </a:ext>
            </a:extLst>
          </p:cNvPr>
          <p:cNvPicPr>
            <a:picLocks noChangeAspect="1"/>
          </p:cNvPicPr>
          <p:nvPr/>
        </p:nvPicPr>
        <p:blipFill rotWithShape="1">
          <a:blip r:embed="rId6">
            <a:extLst>
              <a:ext uri="{28A0092B-C50C-407E-A947-70E740481C1C}">
                <a14:useLocalDpi xmlns:a14="http://schemas.microsoft.com/office/drawing/2010/main" val="0"/>
              </a:ext>
            </a:extLst>
          </a:blip>
          <a:srcRect l="3027" t="353" r="33009" b="94147"/>
          <a:stretch/>
        </p:blipFill>
        <p:spPr>
          <a:xfrm>
            <a:off x="877824" y="3429000"/>
            <a:ext cx="5527330" cy="267335"/>
          </a:xfrm>
          <a:prstGeom prst="rect">
            <a:avLst/>
          </a:prstGeom>
        </p:spPr>
      </p:pic>
      <p:pic>
        <p:nvPicPr>
          <p:cNvPr id="14" name="Picture 13">
            <a:extLst>
              <a:ext uri="{FF2B5EF4-FFF2-40B4-BE49-F238E27FC236}">
                <a16:creationId xmlns:a16="http://schemas.microsoft.com/office/drawing/2014/main" id="{DCD281FE-4F5F-4BAE-B3B5-EC15DD61A6E1}"/>
              </a:ext>
            </a:extLst>
          </p:cNvPr>
          <p:cNvPicPr>
            <a:picLocks noChangeAspect="1"/>
          </p:cNvPicPr>
          <p:nvPr/>
        </p:nvPicPr>
        <p:blipFill>
          <a:blip r:embed="rId7"/>
          <a:stretch>
            <a:fillRect/>
          </a:stretch>
        </p:blipFill>
        <p:spPr>
          <a:xfrm>
            <a:off x="4530917" y="3699244"/>
            <a:ext cx="1874237" cy="2259594"/>
          </a:xfrm>
          <a:prstGeom prst="rect">
            <a:avLst/>
          </a:prstGeom>
        </p:spPr>
      </p:pic>
      <p:pic>
        <p:nvPicPr>
          <p:cNvPr id="15" name="Picture 14">
            <a:extLst>
              <a:ext uri="{FF2B5EF4-FFF2-40B4-BE49-F238E27FC236}">
                <a16:creationId xmlns:a16="http://schemas.microsoft.com/office/drawing/2014/main" id="{7B574DFA-24D0-419B-8076-3F568506C9F2}"/>
              </a:ext>
            </a:extLst>
          </p:cNvPr>
          <p:cNvPicPr>
            <a:picLocks noChangeAspect="1"/>
          </p:cNvPicPr>
          <p:nvPr/>
        </p:nvPicPr>
        <p:blipFill>
          <a:blip r:embed="rId8"/>
          <a:stretch>
            <a:fillRect/>
          </a:stretch>
        </p:blipFill>
        <p:spPr>
          <a:xfrm>
            <a:off x="4530917" y="2971536"/>
            <a:ext cx="1028066" cy="244376"/>
          </a:xfrm>
          <a:prstGeom prst="rect">
            <a:avLst/>
          </a:prstGeom>
          <a:ln w="38100">
            <a:solidFill>
              <a:srgbClr val="002060"/>
            </a:solidFill>
          </a:ln>
        </p:spPr>
      </p:pic>
      <p:sp>
        <p:nvSpPr>
          <p:cNvPr id="2" name="Rectangle 1">
            <a:extLst>
              <a:ext uri="{FF2B5EF4-FFF2-40B4-BE49-F238E27FC236}">
                <a16:creationId xmlns:a16="http://schemas.microsoft.com/office/drawing/2014/main" id="{F8705879-E920-4F23-B468-3E49429F18D6}"/>
              </a:ext>
            </a:extLst>
          </p:cNvPr>
          <p:cNvSpPr/>
          <p:nvPr/>
        </p:nvSpPr>
        <p:spPr>
          <a:xfrm>
            <a:off x="4530916" y="5180730"/>
            <a:ext cx="1874237" cy="1965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65DE663E-2B9F-4CEE-A1A2-1D1362115A9A}"/>
              </a:ext>
            </a:extLst>
          </p:cNvPr>
          <p:cNvCxnSpPr>
            <a:cxnSpLocks/>
            <a:stCxn id="15" idx="2"/>
          </p:cNvCxnSpPr>
          <p:nvPr/>
        </p:nvCxnSpPr>
        <p:spPr>
          <a:xfrm>
            <a:off x="5044950" y="3215912"/>
            <a:ext cx="512702" cy="35969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Flowchart: Connector 24">
            <a:extLst>
              <a:ext uri="{FF2B5EF4-FFF2-40B4-BE49-F238E27FC236}">
                <a16:creationId xmlns:a16="http://schemas.microsoft.com/office/drawing/2014/main" id="{0158BCD3-DAE2-4353-B604-815652B99D47}"/>
              </a:ext>
            </a:extLst>
          </p:cNvPr>
          <p:cNvSpPr/>
          <p:nvPr/>
        </p:nvSpPr>
        <p:spPr>
          <a:xfrm>
            <a:off x="4101414" y="302940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6" name="Flowchart: Connector 25">
            <a:extLst>
              <a:ext uri="{FF2B5EF4-FFF2-40B4-BE49-F238E27FC236}">
                <a16:creationId xmlns:a16="http://schemas.microsoft.com/office/drawing/2014/main" id="{F56FD3B8-E0A2-48D2-B1A4-70A0FC5E3496}"/>
              </a:ext>
            </a:extLst>
          </p:cNvPr>
          <p:cNvSpPr/>
          <p:nvPr/>
        </p:nvSpPr>
        <p:spPr>
          <a:xfrm>
            <a:off x="4101414" y="5092777"/>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0" name="Flowchart: Connector 19">
            <a:extLst>
              <a:ext uri="{FF2B5EF4-FFF2-40B4-BE49-F238E27FC236}">
                <a16:creationId xmlns:a16="http://schemas.microsoft.com/office/drawing/2014/main" id="{8CD2293A-E53D-47F7-A18B-385B73CE72E1}"/>
              </a:ext>
            </a:extLst>
          </p:cNvPr>
          <p:cNvSpPr/>
          <p:nvPr/>
        </p:nvSpPr>
        <p:spPr>
          <a:xfrm>
            <a:off x="4887635" y="318551"/>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3" name="Flowchart: Connector 22">
            <a:extLst>
              <a:ext uri="{FF2B5EF4-FFF2-40B4-BE49-F238E27FC236}">
                <a16:creationId xmlns:a16="http://schemas.microsoft.com/office/drawing/2014/main" id="{B8AC7856-1A17-4DCB-A623-ED63F85BA7C7}"/>
              </a:ext>
            </a:extLst>
          </p:cNvPr>
          <p:cNvSpPr/>
          <p:nvPr/>
        </p:nvSpPr>
        <p:spPr>
          <a:xfrm>
            <a:off x="125801" y="1577972"/>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31" name="Flowchart: Connector 30">
            <a:extLst>
              <a:ext uri="{FF2B5EF4-FFF2-40B4-BE49-F238E27FC236}">
                <a16:creationId xmlns:a16="http://schemas.microsoft.com/office/drawing/2014/main" id="{53091B9C-D3AB-47F4-B745-2CBE039C1FC6}"/>
              </a:ext>
            </a:extLst>
          </p:cNvPr>
          <p:cNvSpPr/>
          <p:nvPr/>
        </p:nvSpPr>
        <p:spPr>
          <a:xfrm>
            <a:off x="9726997" y="196088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Tree>
    <p:extLst>
      <p:ext uri="{BB962C8B-B14F-4D97-AF65-F5344CB8AC3E}">
        <p14:creationId xmlns:p14="http://schemas.microsoft.com/office/powerpoint/2010/main" val="261796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040CEA0-C0B1-47DA-8131-962BC1F25359}"/>
              </a:ext>
            </a:extLst>
          </p:cNvPr>
          <p:cNvGrpSpPr/>
          <p:nvPr/>
        </p:nvGrpSpPr>
        <p:grpSpPr>
          <a:xfrm>
            <a:off x="2721934" y="446567"/>
            <a:ext cx="9328051" cy="5511089"/>
            <a:chOff x="414414" y="413374"/>
            <a:chExt cx="11054121" cy="6235399"/>
          </a:xfrm>
        </p:grpSpPr>
        <p:pic>
          <p:nvPicPr>
            <p:cNvPr id="2" name="Picture 1">
              <a:extLst>
                <a:ext uri="{FF2B5EF4-FFF2-40B4-BE49-F238E27FC236}">
                  <a16:creationId xmlns:a16="http://schemas.microsoft.com/office/drawing/2014/main" id="{EC191782-DDD7-4429-AFCC-47DB89EF1762}"/>
                </a:ext>
              </a:extLst>
            </p:cNvPr>
            <p:cNvPicPr>
              <a:picLocks noChangeAspect="1"/>
            </p:cNvPicPr>
            <p:nvPr/>
          </p:nvPicPr>
          <p:blipFill rotWithShape="1">
            <a:blip r:embed="rId3"/>
            <a:srcRect l="5843" t="1" r="5843" b="-36153"/>
            <a:stretch/>
          </p:blipFill>
          <p:spPr>
            <a:xfrm>
              <a:off x="414414" y="5896554"/>
              <a:ext cx="7009274" cy="752219"/>
            </a:xfrm>
            <a:prstGeom prst="rect">
              <a:avLst/>
            </a:prstGeom>
          </p:spPr>
        </p:pic>
        <p:sp>
          <p:nvSpPr>
            <p:cNvPr id="16" name="Rectangle: Rounded Corners 15">
              <a:extLst>
                <a:ext uri="{FF2B5EF4-FFF2-40B4-BE49-F238E27FC236}">
                  <a16:creationId xmlns:a16="http://schemas.microsoft.com/office/drawing/2014/main" id="{E570BB81-CDFF-4452-8CC2-DC91E51BE987}"/>
                </a:ext>
              </a:extLst>
            </p:cNvPr>
            <p:cNvSpPr/>
            <p:nvPr/>
          </p:nvSpPr>
          <p:spPr>
            <a:xfrm>
              <a:off x="7782146" y="760684"/>
              <a:ext cx="3686389" cy="5210312"/>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u="sng" dirty="0">
                  <a:solidFill>
                    <a:schemeClr val="accent1">
                      <a:lumMod val="50000"/>
                    </a:schemeClr>
                  </a:solidFill>
                </a:rPr>
                <a:t>Adding Students to a Roster:</a:t>
              </a:r>
            </a:p>
            <a:p>
              <a:endParaRPr lang="en-US" sz="2000" u="sng" dirty="0">
                <a:solidFill>
                  <a:schemeClr val="accent1">
                    <a:lumMod val="50000"/>
                  </a:schemeClr>
                </a:solidFill>
              </a:endParaRPr>
            </a:p>
            <a:p>
              <a:pPr marL="285750" indent="-285750">
                <a:buFont typeface="Arial" panose="020B0604020202020204" pitchFamily="34" charset="0"/>
                <a:buChar char="•"/>
              </a:pPr>
              <a:r>
                <a:rPr lang="en-US" sz="2000" dirty="0">
                  <a:solidFill>
                    <a:schemeClr val="accent1">
                      <a:lumMod val="50000"/>
                    </a:schemeClr>
                  </a:solidFill>
                </a:rPr>
                <a:t>Move students from the green </a:t>
              </a:r>
              <a:r>
                <a:rPr lang="en-US" sz="2000" b="1" dirty="0">
                  <a:solidFill>
                    <a:schemeClr val="accent1">
                      <a:lumMod val="50000"/>
                    </a:schemeClr>
                  </a:solidFill>
                </a:rPr>
                <a:t>Available Students</a:t>
              </a:r>
              <a:r>
                <a:rPr lang="en-US" sz="2000" dirty="0">
                  <a:solidFill>
                    <a:schemeClr val="accent1">
                      <a:lumMod val="50000"/>
                    </a:schemeClr>
                  </a:solidFill>
                </a:rPr>
                <a:t> list to the orange </a:t>
              </a:r>
              <a:r>
                <a:rPr lang="en-US" sz="2000" b="1" dirty="0">
                  <a:solidFill>
                    <a:schemeClr val="accent1">
                      <a:lumMod val="50000"/>
                    </a:schemeClr>
                  </a:solidFill>
                </a:rPr>
                <a:t>Selected Students </a:t>
              </a:r>
              <a:r>
                <a:rPr lang="en-US" sz="2000" dirty="0">
                  <a:solidFill>
                    <a:schemeClr val="accent1">
                      <a:lumMod val="50000"/>
                    </a:schemeClr>
                  </a:solidFill>
                </a:rPr>
                <a:t>list by clicking the + button next to the student’s name.</a:t>
              </a:r>
            </a:p>
            <a:p>
              <a:endParaRPr lang="en-US" sz="2000" dirty="0">
                <a:solidFill>
                  <a:schemeClr val="accent1">
                    <a:lumMod val="50000"/>
                  </a:schemeClr>
                </a:solidFill>
              </a:endParaRPr>
            </a:p>
            <a:p>
              <a:pPr marL="285750" indent="-285750">
                <a:buFont typeface="Arial" panose="020B0604020202020204" pitchFamily="34" charset="0"/>
                <a:buChar char="•"/>
              </a:pPr>
              <a:r>
                <a:rPr lang="en-US" sz="2000" dirty="0">
                  <a:solidFill>
                    <a:schemeClr val="accent1">
                      <a:lumMod val="50000"/>
                    </a:schemeClr>
                  </a:solidFill>
                </a:rPr>
                <a:t>Click </a:t>
              </a:r>
              <a:r>
                <a:rPr lang="en-US" sz="2000" b="1" dirty="0">
                  <a:solidFill>
                    <a:schemeClr val="accent1">
                      <a:lumMod val="50000"/>
                    </a:schemeClr>
                  </a:solidFill>
                </a:rPr>
                <a:t>Save</a:t>
              </a:r>
            </a:p>
            <a:p>
              <a:pPr marL="285750" indent="-285750">
                <a:buFont typeface="Arial" panose="020B0604020202020204" pitchFamily="34" charset="0"/>
                <a:buChar char="•"/>
              </a:pPr>
              <a:endParaRPr lang="en-US" dirty="0">
                <a:solidFill>
                  <a:schemeClr val="accent1">
                    <a:lumMod val="50000"/>
                  </a:schemeClr>
                </a:solidFill>
              </a:endParaRPr>
            </a:p>
          </p:txBody>
        </p:sp>
        <p:pic>
          <p:nvPicPr>
            <p:cNvPr id="5" name="Picture 4" descr="Roster Manager window: Add Roster form scrolled down to Add Students to the Roster panel, which contains settings, a list of available students, and a list of students in the class (roster)">
              <a:extLst>
                <a:ext uri="{FF2B5EF4-FFF2-40B4-BE49-F238E27FC236}">
                  <a16:creationId xmlns:a16="http://schemas.microsoft.com/office/drawing/2014/main" id="{C340D03E-8EAE-4B19-86F0-8960B8C03E14}"/>
                </a:ext>
              </a:extLst>
            </p:cNvPr>
            <p:cNvPicPr/>
            <p:nvPr/>
          </p:nvPicPr>
          <p:blipFill rotWithShape="1">
            <a:blip r:embed="rId4">
              <a:extLst>
                <a:ext uri="{28A0092B-C50C-407E-A947-70E740481C1C}">
                  <a14:useLocalDpi xmlns:a14="http://schemas.microsoft.com/office/drawing/2010/main" val="0"/>
                </a:ext>
              </a:extLst>
            </a:blip>
            <a:srcRect l="2898" t="3921" r="2443" b="6664"/>
            <a:stretch/>
          </p:blipFill>
          <p:spPr bwMode="auto">
            <a:xfrm>
              <a:off x="414414" y="423616"/>
              <a:ext cx="7009273" cy="5483179"/>
            </a:xfrm>
            <a:prstGeom prst="rect">
              <a:avLst/>
            </a:prstGeom>
            <a:noFill/>
            <a:ln w="9525" cap="flat" cmpd="sng" algn="ctr">
              <a:solidFill>
                <a:srgbClr val="A6A6A6"/>
              </a:solidFill>
              <a:prstDash val="solid"/>
              <a:round/>
              <a:headEnd type="none" w="med" len="med"/>
              <a:tailEnd type="none" w="med" len="med"/>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D52BCD7E-9030-4368-B166-24EB38C4B4A3}"/>
                </a:ext>
              </a:extLst>
            </p:cNvPr>
            <p:cNvSpPr/>
            <p:nvPr/>
          </p:nvSpPr>
          <p:spPr>
            <a:xfrm>
              <a:off x="414414" y="413374"/>
              <a:ext cx="7009274" cy="6031252"/>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a:extLst>
              <a:ext uri="{FF2B5EF4-FFF2-40B4-BE49-F238E27FC236}">
                <a16:creationId xmlns:a16="http://schemas.microsoft.com/office/drawing/2014/main" id="{7A9358A2-5809-4BA6-BBB1-4B5E3E1D1DDB}"/>
              </a:ext>
            </a:extLst>
          </p:cNvPr>
          <p:cNvSpPr/>
          <p:nvPr/>
        </p:nvSpPr>
        <p:spPr>
          <a:xfrm>
            <a:off x="2870792" y="2072935"/>
            <a:ext cx="1244009" cy="2126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645FA911-C6ED-4820-A3BC-FD4043CBBB04}"/>
              </a:ext>
            </a:extLst>
          </p:cNvPr>
          <p:cNvSpPr/>
          <p:nvPr/>
        </p:nvSpPr>
        <p:spPr>
          <a:xfrm>
            <a:off x="2630588" y="247321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7" name="Rectangle 6">
            <a:extLst>
              <a:ext uri="{FF2B5EF4-FFF2-40B4-BE49-F238E27FC236}">
                <a16:creationId xmlns:a16="http://schemas.microsoft.com/office/drawing/2014/main" id="{E5821FCD-BBE5-4FE4-B914-40E49FC93F1E}"/>
              </a:ext>
            </a:extLst>
          </p:cNvPr>
          <p:cNvSpPr/>
          <p:nvPr/>
        </p:nvSpPr>
        <p:spPr>
          <a:xfrm>
            <a:off x="3168501" y="2509124"/>
            <a:ext cx="212651" cy="2126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CD6A78E1-64CE-4404-9EF7-C183795373B9}"/>
              </a:ext>
            </a:extLst>
          </p:cNvPr>
          <p:cNvCxnSpPr/>
          <p:nvPr/>
        </p:nvCxnSpPr>
        <p:spPr>
          <a:xfrm>
            <a:off x="4795284" y="2615450"/>
            <a:ext cx="884047"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Flowchart: Connector 12">
            <a:extLst>
              <a:ext uri="{FF2B5EF4-FFF2-40B4-BE49-F238E27FC236}">
                <a16:creationId xmlns:a16="http://schemas.microsoft.com/office/drawing/2014/main" id="{061AD6AB-736C-49EA-B000-5D4040CAFE89}"/>
              </a:ext>
            </a:extLst>
          </p:cNvPr>
          <p:cNvSpPr/>
          <p:nvPr/>
        </p:nvSpPr>
        <p:spPr>
          <a:xfrm>
            <a:off x="3215154" y="4738698"/>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4" name="Flowchart: Connector 13">
            <a:extLst>
              <a:ext uri="{FF2B5EF4-FFF2-40B4-BE49-F238E27FC236}">
                <a16:creationId xmlns:a16="http://schemas.microsoft.com/office/drawing/2014/main" id="{3411C314-44B6-494A-8B50-3724D5DE13B8}"/>
              </a:ext>
            </a:extLst>
          </p:cNvPr>
          <p:cNvSpPr/>
          <p:nvPr/>
        </p:nvSpPr>
        <p:spPr>
          <a:xfrm>
            <a:off x="4907365" y="4755305"/>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5" name="Rectangle 14">
            <a:extLst>
              <a:ext uri="{FF2B5EF4-FFF2-40B4-BE49-F238E27FC236}">
                <a16:creationId xmlns:a16="http://schemas.microsoft.com/office/drawing/2014/main" id="{AE78FDBF-F4C0-449A-8272-21D70E25E8F2}"/>
              </a:ext>
            </a:extLst>
          </p:cNvPr>
          <p:cNvSpPr/>
          <p:nvPr/>
        </p:nvSpPr>
        <p:spPr>
          <a:xfrm>
            <a:off x="3584141" y="4795792"/>
            <a:ext cx="530660" cy="1926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66309-0A81-4E11-97F6-A280DB234837}"/>
              </a:ext>
            </a:extLst>
          </p:cNvPr>
          <p:cNvSpPr/>
          <p:nvPr/>
        </p:nvSpPr>
        <p:spPr>
          <a:xfrm>
            <a:off x="4289355" y="4792690"/>
            <a:ext cx="563653" cy="1842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3ADDF5DB-C6DD-40AE-B535-25B1AD29FEBC}"/>
              </a:ext>
            </a:extLst>
          </p:cNvPr>
          <p:cNvSpPr/>
          <p:nvPr/>
        </p:nvSpPr>
        <p:spPr>
          <a:xfrm>
            <a:off x="5938685" y="273650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9" name="Rectangle 18">
            <a:extLst>
              <a:ext uri="{FF2B5EF4-FFF2-40B4-BE49-F238E27FC236}">
                <a16:creationId xmlns:a16="http://schemas.microsoft.com/office/drawing/2014/main" id="{AB975EE8-1410-457C-842F-37B57588D702}"/>
              </a:ext>
            </a:extLst>
          </p:cNvPr>
          <p:cNvSpPr/>
          <p:nvPr/>
        </p:nvSpPr>
        <p:spPr>
          <a:xfrm>
            <a:off x="5981817" y="2519306"/>
            <a:ext cx="212652" cy="2024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2AD1B8C-924E-4021-B71A-55504B989E18}"/>
              </a:ext>
            </a:extLst>
          </p:cNvPr>
          <p:cNvSpPr/>
          <p:nvPr/>
        </p:nvSpPr>
        <p:spPr>
          <a:xfrm>
            <a:off x="6331215" y="4792690"/>
            <a:ext cx="530660" cy="1926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A67BCBA-CDCE-44CB-ABCE-07A5EDAC23DB}"/>
              </a:ext>
            </a:extLst>
          </p:cNvPr>
          <p:cNvSpPr/>
          <p:nvPr/>
        </p:nvSpPr>
        <p:spPr>
          <a:xfrm>
            <a:off x="7057167" y="4792690"/>
            <a:ext cx="686953" cy="17874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161B98EF-5C4D-477B-BD64-CF528A326083}"/>
              </a:ext>
            </a:extLst>
          </p:cNvPr>
          <p:cNvSpPr/>
          <p:nvPr/>
        </p:nvSpPr>
        <p:spPr>
          <a:xfrm>
            <a:off x="4413866" y="536343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23" name="Flowchart: Connector 22">
            <a:extLst>
              <a:ext uri="{FF2B5EF4-FFF2-40B4-BE49-F238E27FC236}">
                <a16:creationId xmlns:a16="http://schemas.microsoft.com/office/drawing/2014/main" id="{5766B8F9-7BA8-4FD0-99FB-FF39B14E20C7}"/>
              </a:ext>
            </a:extLst>
          </p:cNvPr>
          <p:cNvSpPr/>
          <p:nvPr/>
        </p:nvSpPr>
        <p:spPr>
          <a:xfrm>
            <a:off x="7798477" y="471330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24" name="Flowchart: Connector 23">
            <a:extLst>
              <a:ext uri="{FF2B5EF4-FFF2-40B4-BE49-F238E27FC236}">
                <a16:creationId xmlns:a16="http://schemas.microsoft.com/office/drawing/2014/main" id="{1136E0DE-B241-49F3-A110-5B91F1BB3F82}"/>
              </a:ext>
            </a:extLst>
          </p:cNvPr>
          <p:cNvSpPr/>
          <p:nvPr/>
        </p:nvSpPr>
        <p:spPr>
          <a:xfrm>
            <a:off x="5970912" y="4739821"/>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249492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F58E515-9300-4A05-89B0-BD275FE573C8}"/>
              </a:ext>
            </a:extLst>
          </p:cNvPr>
          <p:cNvSpPr>
            <a:spLocks noGrp="1"/>
          </p:cNvSpPr>
          <p:nvPr>
            <p:ph type="sldNum" sz="quarter" idx="10"/>
          </p:nvPr>
        </p:nvSpPr>
        <p:spPr/>
        <p:txBody>
          <a:bodyPr/>
          <a:lstStyle/>
          <a:p>
            <a:pPr algn="r"/>
            <a:fld id="{F3477EC8-074D-41C4-94AE-E9EA7CEEA348}" type="slidenum">
              <a:rPr lang="en-US" smtClean="0">
                <a:solidFill>
                  <a:srgbClr val="FFFFFF">
                    <a:lumMod val="75000"/>
                  </a:srgbClr>
                </a:solidFill>
              </a:rPr>
              <a:pPr algn="r"/>
              <a:t>5</a:t>
            </a:fld>
            <a:endParaRPr lang="en-US" dirty="0">
              <a:solidFill>
                <a:srgbClr val="FFFFFF">
                  <a:lumMod val="75000"/>
                </a:srgbClr>
              </a:solidFill>
            </a:endParaRPr>
          </a:p>
        </p:txBody>
      </p:sp>
      <p:grpSp>
        <p:nvGrpSpPr>
          <p:cNvPr id="4" name="Group 3">
            <a:extLst>
              <a:ext uri="{FF2B5EF4-FFF2-40B4-BE49-F238E27FC236}">
                <a16:creationId xmlns:a16="http://schemas.microsoft.com/office/drawing/2014/main" id="{6AC987D1-171A-44DF-B7F0-8AE5634417DC}"/>
              </a:ext>
            </a:extLst>
          </p:cNvPr>
          <p:cNvGrpSpPr/>
          <p:nvPr/>
        </p:nvGrpSpPr>
        <p:grpSpPr>
          <a:xfrm>
            <a:off x="125506" y="331694"/>
            <a:ext cx="10709203" cy="6329718"/>
            <a:chOff x="4762475" y="295485"/>
            <a:chExt cx="4639253" cy="5885678"/>
          </a:xfrm>
        </p:grpSpPr>
        <p:sp>
          <p:nvSpPr>
            <p:cNvPr id="5" name="Rectangle: Rounded Corners 4">
              <a:extLst>
                <a:ext uri="{FF2B5EF4-FFF2-40B4-BE49-F238E27FC236}">
                  <a16:creationId xmlns:a16="http://schemas.microsoft.com/office/drawing/2014/main" id="{CD66FC97-8B90-449C-BE7B-8870C71D2A35}"/>
                </a:ext>
              </a:extLst>
            </p:cNvPr>
            <p:cNvSpPr/>
            <p:nvPr/>
          </p:nvSpPr>
          <p:spPr>
            <a:xfrm>
              <a:off x="4773906" y="295485"/>
              <a:ext cx="2213836" cy="463473"/>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REVIEW OF STEPS TO ADD ROSTER</a:t>
              </a:r>
            </a:p>
          </p:txBody>
        </p:sp>
        <p:sp>
          <p:nvSpPr>
            <p:cNvPr id="6" name="Rectangle: Rounded Corners 5">
              <a:extLst>
                <a:ext uri="{FF2B5EF4-FFF2-40B4-BE49-F238E27FC236}">
                  <a16:creationId xmlns:a16="http://schemas.microsoft.com/office/drawing/2014/main" id="{E747761D-B48B-489B-AD91-7337589EC2D1}"/>
                </a:ext>
              </a:extLst>
            </p:cNvPr>
            <p:cNvSpPr/>
            <p:nvPr/>
          </p:nvSpPr>
          <p:spPr>
            <a:xfrm>
              <a:off x="4762475" y="918289"/>
              <a:ext cx="2213838" cy="1239384"/>
            </a:xfrm>
            <a:prstGeom prst="roundRect">
              <a:avLst/>
            </a:prstGeom>
            <a:solidFill>
              <a:schemeClr val="bg2"/>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1">
                      <a:lumMod val="50000"/>
                    </a:schemeClr>
                  </a:solidFill>
                </a:rPr>
                <a:t>1. </a:t>
              </a:r>
              <a:r>
                <a:rPr lang="en-US" sz="1600" u="sng" dirty="0">
                  <a:solidFill>
                    <a:schemeClr val="accent1">
                      <a:lumMod val="50000"/>
                    </a:schemeClr>
                  </a:solidFill>
                </a:rPr>
                <a:t>Search for Students to Add to the Roster</a:t>
              </a:r>
              <a:r>
                <a:rPr lang="en-US" sz="1600" dirty="0">
                  <a:solidFill>
                    <a:schemeClr val="accent1">
                      <a:lumMod val="50000"/>
                    </a:schemeClr>
                  </a:solidFill>
                </a:rPr>
                <a:t>:</a:t>
              </a:r>
            </a:p>
            <a:p>
              <a:pPr marL="285750" indent="-285750">
                <a:buFont typeface="Arial" panose="020B0604020202020204" pitchFamily="34" charset="0"/>
                <a:buChar char="•"/>
              </a:pPr>
              <a:r>
                <a:rPr lang="en-US" sz="1600" dirty="0">
                  <a:solidFill>
                    <a:schemeClr val="accent1">
                      <a:lumMod val="50000"/>
                    </a:schemeClr>
                  </a:solidFill>
                </a:rPr>
                <a:t>Complete mandatory selections (*)</a:t>
              </a:r>
            </a:p>
            <a:p>
              <a:pPr marL="285750" indent="-285750">
                <a:buFont typeface="Arial" panose="020B0604020202020204" pitchFamily="34" charset="0"/>
                <a:buChar char="•"/>
              </a:pPr>
              <a:r>
                <a:rPr lang="en-US" sz="1600" dirty="0">
                  <a:solidFill>
                    <a:schemeClr val="accent1">
                      <a:lumMod val="50000"/>
                    </a:schemeClr>
                  </a:solidFill>
                </a:rPr>
                <a:t>Search categories: SSID, Last Name, First Name, Grade, etc.</a:t>
              </a:r>
            </a:p>
          </p:txBody>
        </p:sp>
        <p:sp>
          <p:nvSpPr>
            <p:cNvPr id="7" name="Rectangle: Rounded Corners 6">
              <a:extLst>
                <a:ext uri="{FF2B5EF4-FFF2-40B4-BE49-F238E27FC236}">
                  <a16:creationId xmlns:a16="http://schemas.microsoft.com/office/drawing/2014/main" id="{6E82CF03-A1AF-4EC3-8C43-57FD56B22A3D}"/>
                </a:ext>
              </a:extLst>
            </p:cNvPr>
            <p:cNvSpPr/>
            <p:nvPr/>
          </p:nvSpPr>
          <p:spPr>
            <a:xfrm>
              <a:off x="4762477" y="2351821"/>
              <a:ext cx="2213836" cy="1554657"/>
            </a:xfrm>
            <a:prstGeom prst="roundRect">
              <a:avLst/>
            </a:prstGeom>
            <a:solidFill>
              <a:schemeClr val="bg2"/>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u="sng" dirty="0">
                  <a:solidFill>
                    <a:schemeClr val="accent1">
                      <a:lumMod val="50000"/>
                    </a:schemeClr>
                  </a:solidFill>
                </a:rPr>
                <a:t>Advanced Search (optional)</a:t>
              </a:r>
            </a:p>
            <a:p>
              <a:pPr marL="285750" indent="-285750">
                <a:buFont typeface="Arial" panose="020B0604020202020204" pitchFamily="34" charset="0"/>
                <a:buChar char="•"/>
              </a:pPr>
              <a:r>
                <a:rPr lang="en-US" sz="1600" dirty="0">
                  <a:solidFill>
                    <a:schemeClr val="accent1">
                      <a:lumMod val="50000"/>
                    </a:schemeClr>
                  </a:solidFill>
                </a:rPr>
                <a:t>HSA-Alt flag, Paper/Pencil Flag, Section 504, ELL Student, Text-to-Speech, etc.</a:t>
              </a:r>
            </a:p>
            <a:p>
              <a:pPr marL="285750" indent="-285750">
                <a:buFont typeface="Arial" panose="020B0604020202020204" pitchFamily="34" charset="0"/>
                <a:buChar char="•"/>
              </a:pPr>
              <a:r>
                <a:rPr lang="en-US" sz="1600" dirty="0">
                  <a:solidFill>
                    <a:schemeClr val="accent1">
                      <a:lumMod val="50000"/>
                    </a:schemeClr>
                  </a:solidFill>
                </a:rPr>
                <a:t>To modify criteria: Remove All and Remove Selected buttons</a:t>
              </a:r>
            </a:p>
          </p:txBody>
        </p:sp>
        <p:sp>
          <p:nvSpPr>
            <p:cNvPr id="8" name="Rectangle: Rounded Corners 7">
              <a:extLst>
                <a:ext uri="{FF2B5EF4-FFF2-40B4-BE49-F238E27FC236}">
                  <a16:creationId xmlns:a16="http://schemas.microsoft.com/office/drawing/2014/main" id="{BD539FF2-A42E-4EDA-9291-D867FBF7C68A}"/>
                </a:ext>
              </a:extLst>
            </p:cNvPr>
            <p:cNvSpPr/>
            <p:nvPr/>
          </p:nvSpPr>
          <p:spPr>
            <a:xfrm>
              <a:off x="4773906" y="4100627"/>
              <a:ext cx="2202407" cy="1425931"/>
            </a:xfrm>
            <a:prstGeom prst="roundRect">
              <a:avLst/>
            </a:prstGeom>
            <a:solidFill>
              <a:schemeClr val="bg2"/>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accent1">
                      <a:lumMod val="50000"/>
                    </a:schemeClr>
                  </a:solidFill>
                </a:rPr>
                <a:t>2. </a:t>
              </a:r>
              <a:r>
                <a:rPr lang="en-US" sz="1600" u="sng" dirty="0">
                  <a:solidFill>
                    <a:schemeClr val="accent1">
                      <a:lumMod val="50000"/>
                    </a:schemeClr>
                  </a:solidFill>
                </a:rPr>
                <a:t>Add Students to the Roster</a:t>
              </a:r>
            </a:p>
            <a:p>
              <a:pPr marL="285750" indent="-285750">
                <a:buFont typeface="Arial" panose="020B0604020202020204" pitchFamily="34" charset="0"/>
                <a:buChar char="•"/>
              </a:pPr>
              <a:r>
                <a:rPr lang="en-US" sz="1600" dirty="0">
                  <a:solidFill>
                    <a:schemeClr val="accent1">
                      <a:lumMod val="50000"/>
                    </a:schemeClr>
                  </a:solidFill>
                </a:rPr>
                <a:t>Name the roster; select a teacher name.</a:t>
              </a:r>
            </a:p>
            <a:p>
              <a:pPr marL="285750" indent="-285750">
                <a:buFont typeface="Arial" panose="020B0604020202020204" pitchFamily="34" charset="0"/>
                <a:buChar char="•"/>
              </a:pPr>
              <a:r>
                <a:rPr lang="en-US" sz="1600" dirty="0">
                  <a:solidFill>
                    <a:schemeClr val="accent1">
                      <a:lumMod val="50000"/>
                    </a:schemeClr>
                  </a:solidFill>
                </a:rPr>
                <a:t>Choose current students or current and past students.</a:t>
              </a:r>
            </a:p>
            <a:p>
              <a:endParaRPr lang="en-US" dirty="0">
                <a:solidFill>
                  <a:schemeClr val="accent1">
                    <a:lumMod val="50000"/>
                  </a:schemeClr>
                </a:solidFill>
              </a:endParaRPr>
            </a:p>
          </p:txBody>
        </p:sp>
        <p:sp>
          <p:nvSpPr>
            <p:cNvPr id="9" name="Rectangle: Rounded Corners 8">
              <a:extLst>
                <a:ext uri="{FF2B5EF4-FFF2-40B4-BE49-F238E27FC236}">
                  <a16:creationId xmlns:a16="http://schemas.microsoft.com/office/drawing/2014/main" id="{8CF8C303-740C-43FB-BC14-DEE0C2799F5E}"/>
                </a:ext>
              </a:extLst>
            </p:cNvPr>
            <p:cNvSpPr/>
            <p:nvPr/>
          </p:nvSpPr>
          <p:spPr>
            <a:xfrm>
              <a:off x="7200994" y="5708504"/>
              <a:ext cx="2200734" cy="472659"/>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1">
                    <a:lumMod val="50000"/>
                  </a:schemeClr>
                </a:solidFill>
              </a:endParaRPr>
            </a:p>
            <a:p>
              <a:pPr algn="ctr"/>
              <a:r>
                <a:rPr lang="en-US" sz="2000" dirty="0">
                  <a:solidFill>
                    <a:schemeClr val="accent1">
                      <a:lumMod val="50000"/>
                    </a:schemeClr>
                  </a:solidFill>
                </a:rPr>
                <a:t>CLICK SEARCH</a:t>
              </a:r>
            </a:p>
            <a:p>
              <a:endParaRPr lang="en-US" dirty="0">
                <a:solidFill>
                  <a:schemeClr val="accent1">
                    <a:lumMod val="50000"/>
                  </a:schemeClr>
                </a:solidFill>
              </a:endParaRPr>
            </a:p>
          </p:txBody>
        </p:sp>
      </p:grpSp>
      <p:pic>
        <p:nvPicPr>
          <p:cNvPr id="10" name="Picture 9">
            <a:extLst>
              <a:ext uri="{FF2B5EF4-FFF2-40B4-BE49-F238E27FC236}">
                <a16:creationId xmlns:a16="http://schemas.microsoft.com/office/drawing/2014/main" id="{28680A99-0CD3-4843-98B8-FCDA2DBE0450}"/>
              </a:ext>
            </a:extLst>
          </p:cNvPr>
          <p:cNvPicPr>
            <a:picLocks noChangeAspect="1"/>
          </p:cNvPicPr>
          <p:nvPr/>
        </p:nvPicPr>
        <p:blipFill>
          <a:blip r:embed="rId3"/>
          <a:stretch>
            <a:fillRect/>
          </a:stretch>
        </p:blipFill>
        <p:spPr>
          <a:xfrm>
            <a:off x="5949693" y="422885"/>
            <a:ext cx="5209201" cy="5434111"/>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cxnSp>
        <p:nvCxnSpPr>
          <p:cNvPr id="11" name="Straight Arrow Connector 10">
            <a:extLst>
              <a:ext uri="{FF2B5EF4-FFF2-40B4-BE49-F238E27FC236}">
                <a16:creationId xmlns:a16="http://schemas.microsoft.com/office/drawing/2014/main" id="{749FC205-D8DD-4F30-9D75-D7597EE68357}"/>
              </a:ext>
            </a:extLst>
          </p:cNvPr>
          <p:cNvCxnSpPr>
            <a:cxnSpLocks/>
          </p:cNvCxnSpPr>
          <p:nvPr/>
        </p:nvCxnSpPr>
        <p:spPr>
          <a:xfrm>
            <a:off x="5262289" y="1288865"/>
            <a:ext cx="1127878" cy="1571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73678A2-D980-4041-A095-70AE413AF983}"/>
              </a:ext>
            </a:extLst>
          </p:cNvPr>
          <p:cNvCxnSpPr>
            <a:cxnSpLocks/>
          </p:cNvCxnSpPr>
          <p:nvPr/>
        </p:nvCxnSpPr>
        <p:spPr>
          <a:xfrm flipV="1">
            <a:off x="5235905" y="2055165"/>
            <a:ext cx="1037304" cy="6324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040B44F-C6A0-4825-8F15-F4C13B6E7C95}"/>
              </a:ext>
            </a:extLst>
          </p:cNvPr>
          <p:cNvCxnSpPr>
            <a:cxnSpLocks/>
          </p:cNvCxnSpPr>
          <p:nvPr/>
        </p:nvCxnSpPr>
        <p:spPr>
          <a:xfrm flipV="1">
            <a:off x="5235906" y="2896399"/>
            <a:ext cx="1356280" cy="18067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8795D8E-71C2-46F5-A548-BA1E1F641326}"/>
              </a:ext>
            </a:extLst>
          </p:cNvPr>
          <p:cNvCxnSpPr>
            <a:cxnSpLocks/>
          </p:cNvCxnSpPr>
          <p:nvPr/>
        </p:nvCxnSpPr>
        <p:spPr>
          <a:xfrm flipV="1">
            <a:off x="8554293" y="2222207"/>
            <a:ext cx="0" cy="393088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152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03D13B3-D456-48A8-8D49-E2BD209A960E}"/>
              </a:ext>
            </a:extLst>
          </p:cNvPr>
          <p:cNvPicPr>
            <a:picLocks noChangeAspect="1"/>
          </p:cNvPicPr>
          <p:nvPr/>
        </p:nvPicPr>
        <p:blipFill>
          <a:blip r:embed="rId3"/>
          <a:stretch>
            <a:fillRect/>
          </a:stretch>
        </p:blipFill>
        <p:spPr>
          <a:xfrm>
            <a:off x="6251435" y="350597"/>
            <a:ext cx="5780624" cy="3464237"/>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212C12D4-76B4-4094-9F45-BED769269014}"/>
              </a:ext>
            </a:extLst>
          </p:cNvPr>
          <p:cNvPicPr>
            <a:picLocks noChangeAspect="1"/>
          </p:cNvPicPr>
          <p:nvPr/>
        </p:nvPicPr>
        <p:blipFill>
          <a:blip r:embed="rId4"/>
          <a:stretch>
            <a:fillRect/>
          </a:stretch>
        </p:blipFill>
        <p:spPr>
          <a:xfrm>
            <a:off x="185721" y="3591086"/>
            <a:ext cx="6368265" cy="2200463"/>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819564AD-8089-43CA-8A3E-C8EE229E4F98}"/>
              </a:ext>
            </a:extLst>
          </p:cNvPr>
          <p:cNvPicPr>
            <a:picLocks noChangeAspect="1"/>
          </p:cNvPicPr>
          <p:nvPr/>
        </p:nvPicPr>
        <p:blipFill>
          <a:blip r:embed="rId5"/>
          <a:stretch>
            <a:fillRect/>
          </a:stretch>
        </p:blipFill>
        <p:spPr>
          <a:xfrm>
            <a:off x="6993205" y="3948920"/>
            <a:ext cx="3705855" cy="1836413"/>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22" name="Rectangle: Rounded Corners 21">
            <a:extLst>
              <a:ext uri="{FF2B5EF4-FFF2-40B4-BE49-F238E27FC236}">
                <a16:creationId xmlns:a16="http://schemas.microsoft.com/office/drawing/2014/main" id="{22AAF743-2146-490E-99CA-71136FF8975E}"/>
              </a:ext>
            </a:extLst>
          </p:cNvPr>
          <p:cNvSpPr/>
          <p:nvPr/>
        </p:nvSpPr>
        <p:spPr>
          <a:xfrm>
            <a:off x="82320" y="350598"/>
            <a:ext cx="4861896" cy="562656"/>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VIEW OR EDIT AN EXISTING ROSTER</a:t>
            </a:r>
          </a:p>
        </p:txBody>
      </p:sp>
      <p:pic>
        <p:nvPicPr>
          <p:cNvPr id="24" name="Picture 23" descr="A screenshot of a cell phone&#10;&#10;Description automatically generated">
            <a:extLst>
              <a:ext uri="{FF2B5EF4-FFF2-40B4-BE49-F238E27FC236}">
                <a16:creationId xmlns:a16="http://schemas.microsoft.com/office/drawing/2014/main" id="{EB98D4C2-E622-4BCB-B3E1-1FE4B7E27020}"/>
              </a:ext>
            </a:extLst>
          </p:cNvPr>
          <p:cNvPicPr>
            <a:picLocks noChangeAspect="1"/>
          </p:cNvPicPr>
          <p:nvPr/>
        </p:nvPicPr>
        <p:blipFill rotWithShape="1">
          <a:blip r:embed="rId6">
            <a:extLst>
              <a:ext uri="{28A0092B-C50C-407E-A947-70E740481C1C}">
                <a14:useLocalDpi xmlns:a14="http://schemas.microsoft.com/office/drawing/2010/main" val="0"/>
              </a:ext>
            </a:extLst>
          </a:blip>
          <a:srcRect l="3140" t="-254" r="33009" b="94147"/>
          <a:stretch/>
        </p:blipFill>
        <p:spPr>
          <a:xfrm>
            <a:off x="353567" y="1465758"/>
            <a:ext cx="4542829" cy="244376"/>
          </a:xfrm>
          <a:prstGeom prst="rect">
            <a:avLst/>
          </a:prstGeom>
        </p:spPr>
      </p:pic>
      <p:pic>
        <p:nvPicPr>
          <p:cNvPr id="25" name="Picture 24">
            <a:extLst>
              <a:ext uri="{FF2B5EF4-FFF2-40B4-BE49-F238E27FC236}">
                <a16:creationId xmlns:a16="http://schemas.microsoft.com/office/drawing/2014/main" id="{191682A2-63E0-4F27-B1B0-FAD7375F324F}"/>
              </a:ext>
            </a:extLst>
          </p:cNvPr>
          <p:cNvPicPr>
            <a:picLocks noChangeAspect="1"/>
          </p:cNvPicPr>
          <p:nvPr/>
        </p:nvPicPr>
        <p:blipFill>
          <a:blip r:embed="rId7"/>
          <a:stretch>
            <a:fillRect/>
          </a:stretch>
        </p:blipFill>
        <p:spPr>
          <a:xfrm>
            <a:off x="3517259" y="1710134"/>
            <a:ext cx="1379138" cy="1662699"/>
          </a:xfrm>
          <a:prstGeom prst="rect">
            <a:avLst/>
          </a:prstGeom>
        </p:spPr>
      </p:pic>
      <p:pic>
        <p:nvPicPr>
          <p:cNvPr id="26" name="Picture 25">
            <a:extLst>
              <a:ext uri="{FF2B5EF4-FFF2-40B4-BE49-F238E27FC236}">
                <a16:creationId xmlns:a16="http://schemas.microsoft.com/office/drawing/2014/main" id="{7A3FA31F-F892-4DF7-B80F-D89B46420ECF}"/>
              </a:ext>
            </a:extLst>
          </p:cNvPr>
          <p:cNvPicPr>
            <a:picLocks noChangeAspect="1"/>
          </p:cNvPicPr>
          <p:nvPr/>
        </p:nvPicPr>
        <p:blipFill>
          <a:blip r:embed="rId8"/>
          <a:stretch>
            <a:fillRect/>
          </a:stretch>
        </p:blipFill>
        <p:spPr>
          <a:xfrm>
            <a:off x="3143796" y="1058035"/>
            <a:ext cx="1028066" cy="244376"/>
          </a:xfrm>
          <a:prstGeom prst="rect">
            <a:avLst/>
          </a:prstGeom>
          <a:ln w="38100">
            <a:solidFill>
              <a:srgbClr val="002060"/>
            </a:solidFill>
          </a:ln>
        </p:spPr>
      </p:pic>
      <p:sp>
        <p:nvSpPr>
          <p:cNvPr id="19" name="Rectangle 18">
            <a:extLst>
              <a:ext uri="{FF2B5EF4-FFF2-40B4-BE49-F238E27FC236}">
                <a16:creationId xmlns:a16="http://schemas.microsoft.com/office/drawing/2014/main" id="{23543A92-2DB6-4FB9-83DF-CF80B445B0A4}"/>
              </a:ext>
            </a:extLst>
          </p:cNvPr>
          <p:cNvSpPr/>
          <p:nvPr/>
        </p:nvSpPr>
        <p:spPr>
          <a:xfrm>
            <a:off x="3517259" y="2958751"/>
            <a:ext cx="1379138" cy="2033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7F28F066-EC77-40FD-8F9B-4BF5406559B7}"/>
              </a:ext>
            </a:extLst>
          </p:cNvPr>
          <p:cNvCxnSpPr>
            <a:cxnSpLocks/>
          </p:cNvCxnSpPr>
          <p:nvPr/>
        </p:nvCxnSpPr>
        <p:spPr>
          <a:xfrm>
            <a:off x="4072907" y="1311694"/>
            <a:ext cx="98955" cy="2881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Flowchart: Connector 32">
            <a:extLst>
              <a:ext uri="{FF2B5EF4-FFF2-40B4-BE49-F238E27FC236}">
                <a16:creationId xmlns:a16="http://schemas.microsoft.com/office/drawing/2014/main" id="{06647DC6-A1F6-49D0-9576-A6F488055C8D}"/>
              </a:ext>
            </a:extLst>
          </p:cNvPr>
          <p:cNvSpPr/>
          <p:nvPr/>
        </p:nvSpPr>
        <p:spPr>
          <a:xfrm>
            <a:off x="3081064" y="2925472"/>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34" name="Flowchart: Connector 33">
            <a:extLst>
              <a:ext uri="{FF2B5EF4-FFF2-40B4-BE49-F238E27FC236}">
                <a16:creationId xmlns:a16="http://schemas.microsoft.com/office/drawing/2014/main" id="{9E380B88-D62B-4111-A52D-FBDEF74BABFA}"/>
              </a:ext>
            </a:extLst>
          </p:cNvPr>
          <p:cNvSpPr/>
          <p:nvPr/>
        </p:nvSpPr>
        <p:spPr>
          <a:xfrm>
            <a:off x="1492940" y="380668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35" name="Flowchart: Connector 34">
            <a:extLst>
              <a:ext uri="{FF2B5EF4-FFF2-40B4-BE49-F238E27FC236}">
                <a16:creationId xmlns:a16="http://schemas.microsoft.com/office/drawing/2014/main" id="{1BAA2E9B-0E08-455D-89EA-F39ADD53CB30}"/>
              </a:ext>
            </a:extLst>
          </p:cNvPr>
          <p:cNvSpPr/>
          <p:nvPr/>
        </p:nvSpPr>
        <p:spPr>
          <a:xfrm>
            <a:off x="2819171" y="538209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36" name="Rectangle 35">
            <a:extLst>
              <a:ext uri="{FF2B5EF4-FFF2-40B4-BE49-F238E27FC236}">
                <a16:creationId xmlns:a16="http://schemas.microsoft.com/office/drawing/2014/main" id="{886C45C1-A886-4327-A8D3-603E7B65E52B}"/>
              </a:ext>
            </a:extLst>
          </p:cNvPr>
          <p:cNvSpPr/>
          <p:nvPr/>
        </p:nvSpPr>
        <p:spPr>
          <a:xfrm>
            <a:off x="3184989" y="5424755"/>
            <a:ext cx="590764" cy="1849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FD3F1CB8-0D16-432A-82E6-CFC5A632FC55}"/>
              </a:ext>
            </a:extLst>
          </p:cNvPr>
          <p:cNvCxnSpPr/>
          <p:nvPr/>
        </p:nvCxnSpPr>
        <p:spPr>
          <a:xfrm>
            <a:off x="3775753" y="5507069"/>
            <a:ext cx="316444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D0DDD894-F91F-46FD-9E8B-EE233D0F8F22}"/>
              </a:ext>
            </a:extLst>
          </p:cNvPr>
          <p:cNvSpPr/>
          <p:nvPr/>
        </p:nvSpPr>
        <p:spPr>
          <a:xfrm>
            <a:off x="7220989" y="5303520"/>
            <a:ext cx="836816" cy="27651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a:extLst>
              <a:ext uri="{FF2B5EF4-FFF2-40B4-BE49-F238E27FC236}">
                <a16:creationId xmlns:a16="http://schemas.microsoft.com/office/drawing/2014/main" id="{1D32C204-C92F-4164-8D8E-365F8293995C}"/>
              </a:ext>
            </a:extLst>
          </p:cNvPr>
          <p:cNvCxnSpPr>
            <a:cxnSpLocks/>
          </p:cNvCxnSpPr>
          <p:nvPr/>
        </p:nvCxnSpPr>
        <p:spPr>
          <a:xfrm flipV="1">
            <a:off x="7592291" y="3429000"/>
            <a:ext cx="0" cy="18745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Flowchart: Connector 42">
            <a:extLst>
              <a:ext uri="{FF2B5EF4-FFF2-40B4-BE49-F238E27FC236}">
                <a16:creationId xmlns:a16="http://schemas.microsoft.com/office/drawing/2014/main" id="{31FFF9B1-A4C7-4719-BD72-C75888204CDF}"/>
              </a:ext>
            </a:extLst>
          </p:cNvPr>
          <p:cNvSpPr/>
          <p:nvPr/>
        </p:nvSpPr>
        <p:spPr>
          <a:xfrm>
            <a:off x="7058052" y="4951997"/>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4" name="Flowchart: Connector 43">
            <a:extLst>
              <a:ext uri="{FF2B5EF4-FFF2-40B4-BE49-F238E27FC236}">
                <a16:creationId xmlns:a16="http://schemas.microsoft.com/office/drawing/2014/main" id="{47A1F467-4F56-4E0D-BEE4-5C76AF04EB4B}"/>
              </a:ext>
            </a:extLst>
          </p:cNvPr>
          <p:cNvSpPr/>
          <p:nvPr/>
        </p:nvSpPr>
        <p:spPr>
          <a:xfrm>
            <a:off x="5793668" y="34744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pic>
        <p:nvPicPr>
          <p:cNvPr id="45" name="Picture 44">
            <a:extLst>
              <a:ext uri="{FF2B5EF4-FFF2-40B4-BE49-F238E27FC236}">
                <a16:creationId xmlns:a16="http://schemas.microsoft.com/office/drawing/2014/main" id="{2814D221-3254-4521-A246-E31B52CE1CE3}"/>
              </a:ext>
            </a:extLst>
          </p:cNvPr>
          <p:cNvPicPr>
            <a:picLocks noChangeAspect="1"/>
          </p:cNvPicPr>
          <p:nvPr/>
        </p:nvPicPr>
        <p:blipFill>
          <a:blip r:embed="rId9"/>
          <a:stretch>
            <a:fillRect/>
          </a:stretch>
        </p:blipFill>
        <p:spPr>
          <a:xfrm>
            <a:off x="5311052" y="2082715"/>
            <a:ext cx="767782" cy="836029"/>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46" name="Rectangle 45">
            <a:extLst>
              <a:ext uri="{FF2B5EF4-FFF2-40B4-BE49-F238E27FC236}">
                <a16:creationId xmlns:a16="http://schemas.microsoft.com/office/drawing/2014/main" id="{8E319E2E-16C3-42F4-9FF2-0E575210C966}"/>
              </a:ext>
            </a:extLst>
          </p:cNvPr>
          <p:cNvSpPr/>
          <p:nvPr/>
        </p:nvSpPr>
        <p:spPr>
          <a:xfrm>
            <a:off x="5084618" y="1455772"/>
            <a:ext cx="1023680" cy="524322"/>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Pencil Icon</a:t>
            </a:r>
          </a:p>
        </p:txBody>
      </p:sp>
      <p:cxnSp>
        <p:nvCxnSpPr>
          <p:cNvPr id="48" name="Straight Arrow Connector 47">
            <a:extLst>
              <a:ext uri="{FF2B5EF4-FFF2-40B4-BE49-F238E27FC236}">
                <a16:creationId xmlns:a16="http://schemas.microsoft.com/office/drawing/2014/main" id="{33A0237F-AEB1-4A78-B1B6-4F4F86ECBF08}"/>
              </a:ext>
            </a:extLst>
          </p:cNvPr>
          <p:cNvCxnSpPr/>
          <p:nvPr/>
        </p:nvCxnSpPr>
        <p:spPr>
          <a:xfrm>
            <a:off x="6108298" y="2369127"/>
            <a:ext cx="72199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EAE057D4-773E-4EAE-BF9D-8CC2FBC9815D}"/>
              </a:ext>
            </a:extLst>
          </p:cNvPr>
          <p:cNvSpPr/>
          <p:nvPr/>
        </p:nvSpPr>
        <p:spPr>
          <a:xfrm>
            <a:off x="6830291" y="2255519"/>
            <a:ext cx="172601" cy="2032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a:extLst>
              <a:ext uri="{FF2B5EF4-FFF2-40B4-BE49-F238E27FC236}">
                <a16:creationId xmlns:a16="http://schemas.microsoft.com/office/drawing/2014/main" id="{240F2A43-B4D3-4177-90F9-BA2F2A68B10F}"/>
              </a:ext>
            </a:extLst>
          </p:cNvPr>
          <p:cNvSpPr/>
          <p:nvPr/>
        </p:nvSpPr>
        <p:spPr>
          <a:xfrm>
            <a:off x="6108298" y="1958438"/>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217709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032A2B-E86A-4C7E-9F37-8E6704FF371F}"/>
              </a:ext>
            </a:extLst>
          </p:cNvPr>
          <p:cNvSpPr>
            <a:spLocks noGrp="1"/>
          </p:cNvSpPr>
          <p:nvPr>
            <p:ph type="sldNum" sz="quarter" idx="10"/>
          </p:nvPr>
        </p:nvSpPr>
        <p:spPr/>
        <p:txBody>
          <a:bodyPr/>
          <a:lstStyle/>
          <a:p>
            <a:pPr algn="r"/>
            <a:fld id="{F3477EC8-074D-41C4-94AE-E9EA7CEEA348}" type="slidenum">
              <a:rPr lang="en-US" smtClean="0">
                <a:solidFill>
                  <a:srgbClr val="FFFFFF">
                    <a:lumMod val="75000"/>
                  </a:srgbClr>
                </a:solidFill>
              </a:rPr>
              <a:pPr algn="r"/>
              <a:t>7</a:t>
            </a:fld>
            <a:endParaRPr lang="en-US" dirty="0">
              <a:solidFill>
                <a:srgbClr val="FFFFFF">
                  <a:lumMod val="75000"/>
                </a:srgbClr>
              </a:solidFill>
            </a:endParaRPr>
          </a:p>
        </p:txBody>
      </p:sp>
      <p:pic>
        <p:nvPicPr>
          <p:cNvPr id="4" name="Picture 3">
            <a:extLst>
              <a:ext uri="{FF2B5EF4-FFF2-40B4-BE49-F238E27FC236}">
                <a16:creationId xmlns:a16="http://schemas.microsoft.com/office/drawing/2014/main" id="{D7C9B4E6-E62D-48F7-A39E-FF0F1CF6CAB0}"/>
              </a:ext>
            </a:extLst>
          </p:cNvPr>
          <p:cNvPicPr>
            <a:picLocks noChangeAspect="1"/>
          </p:cNvPicPr>
          <p:nvPr/>
        </p:nvPicPr>
        <p:blipFill>
          <a:blip r:embed="rId3"/>
          <a:stretch>
            <a:fillRect/>
          </a:stretch>
        </p:blipFill>
        <p:spPr>
          <a:xfrm>
            <a:off x="1297696" y="386108"/>
            <a:ext cx="4688681" cy="2809853"/>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5220B6C7-BCD5-4AAA-A99F-7259DA9D3C31}"/>
              </a:ext>
            </a:extLst>
          </p:cNvPr>
          <p:cNvPicPr>
            <a:picLocks noChangeAspect="1"/>
          </p:cNvPicPr>
          <p:nvPr/>
        </p:nvPicPr>
        <p:blipFill>
          <a:blip r:embed="rId4"/>
          <a:stretch>
            <a:fillRect/>
          </a:stretch>
        </p:blipFill>
        <p:spPr>
          <a:xfrm>
            <a:off x="319597" y="2077157"/>
            <a:ext cx="660468" cy="719176"/>
          </a:xfrm>
          <a:prstGeom prst="rect">
            <a:avLst/>
          </a:prstGeom>
        </p:spPr>
      </p:pic>
      <p:sp>
        <p:nvSpPr>
          <p:cNvPr id="6" name="Rectangle 5">
            <a:extLst>
              <a:ext uri="{FF2B5EF4-FFF2-40B4-BE49-F238E27FC236}">
                <a16:creationId xmlns:a16="http://schemas.microsoft.com/office/drawing/2014/main" id="{DD214883-6F4D-4AFD-9C2B-BAE29D2CFE76}"/>
              </a:ext>
            </a:extLst>
          </p:cNvPr>
          <p:cNvSpPr/>
          <p:nvPr/>
        </p:nvSpPr>
        <p:spPr>
          <a:xfrm>
            <a:off x="258508" y="1578394"/>
            <a:ext cx="782645" cy="425279"/>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002060"/>
                </a:solidFill>
              </a:rPr>
              <a:t>Pencil Icon</a:t>
            </a:r>
          </a:p>
        </p:txBody>
      </p:sp>
      <p:cxnSp>
        <p:nvCxnSpPr>
          <p:cNvPr id="7" name="Straight Arrow Connector 6">
            <a:extLst>
              <a:ext uri="{FF2B5EF4-FFF2-40B4-BE49-F238E27FC236}">
                <a16:creationId xmlns:a16="http://schemas.microsoft.com/office/drawing/2014/main" id="{DD2B6EE2-7B17-4226-9AA2-733BA758CE1C}"/>
              </a:ext>
            </a:extLst>
          </p:cNvPr>
          <p:cNvCxnSpPr>
            <a:cxnSpLocks/>
          </p:cNvCxnSpPr>
          <p:nvPr/>
        </p:nvCxnSpPr>
        <p:spPr>
          <a:xfrm>
            <a:off x="980064" y="2436881"/>
            <a:ext cx="808536"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B069E8F-4467-4CE8-93CF-7625006F610B}"/>
              </a:ext>
            </a:extLst>
          </p:cNvPr>
          <p:cNvSpPr/>
          <p:nvPr/>
        </p:nvSpPr>
        <p:spPr>
          <a:xfrm>
            <a:off x="1788600" y="2354336"/>
            <a:ext cx="131961" cy="16481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id="{629A1A2B-572A-451C-B520-479F20AC9BE2}"/>
              </a:ext>
            </a:extLst>
          </p:cNvPr>
          <p:cNvSpPr/>
          <p:nvPr/>
        </p:nvSpPr>
        <p:spPr>
          <a:xfrm>
            <a:off x="1236608" y="2046137"/>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pic>
        <p:nvPicPr>
          <p:cNvPr id="18" name="Picture 17">
            <a:extLst>
              <a:ext uri="{FF2B5EF4-FFF2-40B4-BE49-F238E27FC236}">
                <a16:creationId xmlns:a16="http://schemas.microsoft.com/office/drawing/2014/main" id="{DF363782-F07F-4ED8-8775-2B7694F15127}"/>
              </a:ext>
            </a:extLst>
          </p:cNvPr>
          <p:cNvPicPr>
            <a:picLocks noChangeAspect="1"/>
          </p:cNvPicPr>
          <p:nvPr/>
        </p:nvPicPr>
        <p:blipFill>
          <a:blip r:embed="rId5"/>
          <a:stretch>
            <a:fillRect/>
          </a:stretch>
        </p:blipFill>
        <p:spPr>
          <a:xfrm>
            <a:off x="6769405" y="525499"/>
            <a:ext cx="3971012" cy="5340924"/>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21" name="Flowchart: Connector 20">
            <a:extLst>
              <a:ext uri="{FF2B5EF4-FFF2-40B4-BE49-F238E27FC236}">
                <a16:creationId xmlns:a16="http://schemas.microsoft.com/office/drawing/2014/main" id="{5842D7FE-715C-4330-A734-CDC6C8AB7E44}"/>
              </a:ext>
            </a:extLst>
          </p:cNvPr>
          <p:cNvSpPr/>
          <p:nvPr/>
        </p:nvSpPr>
        <p:spPr>
          <a:xfrm>
            <a:off x="6612090" y="991577"/>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2" name="Flowchart: Connector 21">
            <a:extLst>
              <a:ext uri="{FF2B5EF4-FFF2-40B4-BE49-F238E27FC236}">
                <a16:creationId xmlns:a16="http://schemas.microsoft.com/office/drawing/2014/main" id="{3084A397-0018-4EEB-949D-4BAC50068B37}"/>
              </a:ext>
            </a:extLst>
          </p:cNvPr>
          <p:cNvSpPr/>
          <p:nvPr/>
        </p:nvSpPr>
        <p:spPr>
          <a:xfrm>
            <a:off x="7855353" y="5509754"/>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3" name="Rectangle 22">
            <a:extLst>
              <a:ext uri="{FF2B5EF4-FFF2-40B4-BE49-F238E27FC236}">
                <a16:creationId xmlns:a16="http://schemas.microsoft.com/office/drawing/2014/main" id="{09A082A8-03D9-496C-A298-A47DA9C5D9F1}"/>
              </a:ext>
            </a:extLst>
          </p:cNvPr>
          <p:cNvSpPr/>
          <p:nvPr/>
        </p:nvSpPr>
        <p:spPr>
          <a:xfrm>
            <a:off x="8266324" y="5640636"/>
            <a:ext cx="378246" cy="11751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0F7C6EF0-CFD3-4DAA-A475-EC9D783FF730}"/>
              </a:ext>
            </a:extLst>
          </p:cNvPr>
          <p:cNvSpPr/>
          <p:nvPr/>
        </p:nvSpPr>
        <p:spPr>
          <a:xfrm>
            <a:off x="368875" y="3662040"/>
            <a:ext cx="5053721" cy="719175"/>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VIEW OR EDIT AN EXISTING ROSTER (CONTINUED)</a:t>
            </a:r>
          </a:p>
        </p:txBody>
      </p:sp>
    </p:spTree>
    <p:extLst>
      <p:ext uri="{BB962C8B-B14F-4D97-AF65-F5344CB8AC3E}">
        <p14:creationId xmlns:p14="http://schemas.microsoft.com/office/powerpoint/2010/main" val="393523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ABE25AB-7D91-4E30-A92F-8F83A6C8A75A}"/>
              </a:ext>
            </a:extLst>
          </p:cNvPr>
          <p:cNvPicPr>
            <a:picLocks noChangeAspect="1"/>
          </p:cNvPicPr>
          <p:nvPr/>
        </p:nvPicPr>
        <p:blipFill>
          <a:blip r:embed="rId3"/>
          <a:stretch>
            <a:fillRect/>
          </a:stretch>
        </p:blipFill>
        <p:spPr>
          <a:xfrm>
            <a:off x="2960707" y="1058035"/>
            <a:ext cx="9090938" cy="3714228"/>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grpSp>
        <p:nvGrpSpPr>
          <p:cNvPr id="3" name="Group 2">
            <a:extLst>
              <a:ext uri="{FF2B5EF4-FFF2-40B4-BE49-F238E27FC236}">
                <a16:creationId xmlns:a16="http://schemas.microsoft.com/office/drawing/2014/main" id="{2D3723BD-AF02-4A07-B2A6-EDBCC3B507A9}"/>
              </a:ext>
            </a:extLst>
          </p:cNvPr>
          <p:cNvGrpSpPr/>
          <p:nvPr/>
        </p:nvGrpSpPr>
        <p:grpSpPr>
          <a:xfrm>
            <a:off x="3079599" y="426152"/>
            <a:ext cx="8972046" cy="2362461"/>
            <a:chOff x="3392992" y="573568"/>
            <a:chExt cx="8972046" cy="2362461"/>
          </a:xfrm>
        </p:grpSpPr>
        <p:sp>
          <p:nvSpPr>
            <p:cNvPr id="4" name="Rectangle: Rounded Corners 3">
              <a:extLst>
                <a:ext uri="{FF2B5EF4-FFF2-40B4-BE49-F238E27FC236}">
                  <a16:creationId xmlns:a16="http://schemas.microsoft.com/office/drawing/2014/main" id="{7D732FD1-40FB-4440-B385-BCEE0CCE4809}"/>
                </a:ext>
              </a:extLst>
            </p:cNvPr>
            <p:cNvSpPr/>
            <p:nvPr/>
          </p:nvSpPr>
          <p:spPr>
            <a:xfrm>
              <a:off x="9869283" y="573568"/>
              <a:ext cx="2495755" cy="446849"/>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UPLOAD  ROSTER</a:t>
              </a:r>
            </a:p>
          </p:txBody>
        </p:sp>
        <p:sp>
          <p:nvSpPr>
            <p:cNvPr id="2" name="Oval 1">
              <a:extLst>
                <a:ext uri="{FF2B5EF4-FFF2-40B4-BE49-F238E27FC236}">
                  <a16:creationId xmlns:a16="http://schemas.microsoft.com/office/drawing/2014/main" id="{30AFD6BF-9B55-4425-B0EF-4F916F039ED3}"/>
                </a:ext>
              </a:extLst>
            </p:cNvPr>
            <p:cNvSpPr/>
            <p:nvPr/>
          </p:nvSpPr>
          <p:spPr>
            <a:xfrm>
              <a:off x="3392992" y="1698115"/>
              <a:ext cx="4804561" cy="12379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FAC2C03C-D742-4FD2-928B-9F77FACCDE5B}"/>
              </a:ext>
            </a:extLst>
          </p:cNvPr>
          <p:cNvPicPr>
            <a:picLocks noChangeAspect="1"/>
          </p:cNvPicPr>
          <p:nvPr/>
        </p:nvPicPr>
        <p:blipFill>
          <a:blip r:embed="rId4"/>
          <a:stretch>
            <a:fillRect/>
          </a:stretch>
        </p:blipFill>
        <p:spPr>
          <a:xfrm>
            <a:off x="9236857" y="5142331"/>
            <a:ext cx="2610273" cy="485095"/>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pic>
        <p:nvPicPr>
          <p:cNvPr id="13" name="Picture 12">
            <a:extLst>
              <a:ext uri="{FF2B5EF4-FFF2-40B4-BE49-F238E27FC236}">
                <a16:creationId xmlns:a16="http://schemas.microsoft.com/office/drawing/2014/main" id="{23105295-0EC5-4DE4-9EF0-CF73C145085F}"/>
              </a:ext>
            </a:extLst>
          </p:cNvPr>
          <p:cNvPicPr>
            <a:picLocks noChangeAspect="1"/>
          </p:cNvPicPr>
          <p:nvPr/>
        </p:nvPicPr>
        <p:blipFill>
          <a:blip r:embed="rId5"/>
          <a:stretch>
            <a:fillRect/>
          </a:stretch>
        </p:blipFill>
        <p:spPr>
          <a:xfrm>
            <a:off x="1374120" y="4424860"/>
            <a:ext cx="7163263" cy="1572634"/>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cxnSp>
        <p:nvCxnSpPr>
          <p:cNvPr id="15" name="Straight Arrow Connector 14">
            <a:extLst>
              <a:ext uri="{FF2B5EF4-FFF2-40B4-BE49-F238E27FC236}">
                <a16:creationId xmlns:a16="http://schemas.microsoft.com/office/drawing/2014/main" id="{6174E4C9-0434-44A3-A05B-D373515E79A0}"/>
              </a:ext>
            </a:extLst>
          </p:cNvPr>
          <p:cNvCxnSpPr>
            <a:cxnSpLocks/>
          </p:cNvCxnSpPr>
          <p:nvPr/>
        </p:nvCxnSpPr>
        <p:spPr>
          <a:xfrm>
            <a:off x="10522857" y="3123210"/>
            <a:ext cx="0" cy="194071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Flowchart: Connector 17">
            <a:extLst>
              <a:ext uri="{FF2B5EF4-FFF2-40B4-BE49-F238E27FC236}">
                <a16:creationId xmlns:a16="http://schemas.microsoft.com/office/drawing/2014/main" id="{4CC6E3A3-BDD7-415A-84CB-2C8682046F75}"/>
              </a:ext>
            </a:extLst>
          </p:cNvPr>
          <p:cNvSpPr/>
          <p:nvPr/>
        </p:nvSpPr>
        <p:spPr>
          <a:xfrm>
            <a:off x="11532500" y="254148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9" name="Flowchart: Connector 18">
            <a:extLst>
              <a:ext uri="{FF2B5EF4-FFF2-40B4-BE49-F238E27FC236}">
                <a16:creationId xmlns:a16="http://schemas.microsoft.com/office/drawing/2014/main" id="{1F5E8A5D-5D09-45FB-A238-5DE22E4D8F52}"/>
              </a:ext>
            </a:extLst>
          </p:cNvPr>
          <p:cNvSpPr/>
          <p:nvPr/>
        </p:nvSpPr>
        <p:spPr>
          <a:xfrm>
            <a:off x="11532500" y="4779440"/>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0" name="Flowchart: Connector 19">
            <a:extLst>
              <a:ext uri="{FF2B5EF4-FFF2-40B4-BE49-F238E27FC236}">
                <a16:creationId xmlns:a16="http://schemas.microsoft.com/office/drawing/2014/main" id="{B988F856-E990-43DC-9ADF-A02D8D2F2F67}"/>
              </a:ext>
            </a:extLst>
          </p:cNvPr>
          <p:cNvSpPr/>
          <p:nvPr/>
        </p:nvSpPr>
        <p:spPr>
          <a:xfrm>
            <a:off x="893603" y="4487783"/>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22" name="Straight Arrow Connector 21">
            <a:extLst>
              <a:ext uri="{FF2B5EF4-FFF2-40B4-BE49-F238E27FC236}">
                <a16:creationId xmlns:a16="http://schemas.microsoft.com/office/drawing/2014/main" id="{61F2579B-2344-453F-B066-72E6440B478F}"/>
              </a:ext>
            </a:extLst>
          </p:cNvPr>
          <p:cNvCxnSpPr>
            <a:endCxn id="13" idx="3"/>
          </p:cNvCxnSpPr>
          <p:nvPr/>
        </p:nvCxnSpPr>
        <p:spPr>
          <a:xfrm flipH="1">
            <a:off x="8537383" y="5211177"/>
            <a:ext cx="67239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4" name="Picture 13" descr="A screenshot of a cell phone&#10;&#10;Description automatically generated">
            <a:extLst>
              <a:ext uri="{FF2B5EF4-FFF2-40B4-BE49-F238E27FC236}">
                <a16:creationId xmlns:a16="http://schemas.microsoft.com/office/drawing/2014/main" id="{15C88EBB-414E-4BA8-9CA8-AC00242A6F59}"/>
              </a:ext>
            </a:extLst>
          </p:cNvPr>
          <p:cNvPicPr>
            <a:picLocks noChangeAspect="1"/>
          </p:cNvPicPr>
          <p:nvPr/>
        </p:nvPicPr>
        <p:blipFill rotWithShape="1">
          <a:blip r:embed="rId6">
            <a:extLst>
              <a:ext uri="{28A0092B-C50C-407E-A947-70E740481C1C}">
                <a14:useLocalDpi xmlns:a14="http://schemas.microsoft.com/office/drawing/2010/main" val="0"/>
              </a:ext>
            </a:extLst>
          </a:blip>
          <a:srcRect l="35578" t="-1256" r="33009" b="94147"/>
          <a:stretch/>
        </p:blipFill>
        <p:spPr>
          <a:xfrm>
            <a:off x="137932" y="773555"/>
            <a:ext cx="2234993" cy="284480"/>
          </a:xfrm>
          <a:prstGeom prst="rect">
            <a:avLst/>
          </a:prstGeom>
        </p:spPr>
      </p:pic>
      <p:pic>
        <p:nvPicPr>
          <p:cNvPr id="16" name="Picture 15">
            <a:extLst>
              <a:ext uri="{FF2B5EF4-FFF2-40B4-BE49-F238E27FC236}">
                <a16:creationId xmlns:a16="http://schemas.microsoft.com/office/drawing/2014/main" id="{B15BBC79-235F-4796-877A-FDEEC89BC3F2}"/>
              </a:ext>
            </a:extLst>
          </p:cNvPr>
          <p:cNvPicPr>
            <a:picLocks noChangeAspect="1"/>
          </p:cNvPicPr>
          <p:nvPr/>
        </p:nvPicPr>
        <p:blipFill>
          <a:blip r:embed="rId7"/>
          <a:stretch>
            <a:fillRect/>
          </a:stretch>
        </p:blipFill>
        <p:spPr>
          <a:xfrm>
            <a:off x="993788" y="1058035"/>
            <a:ext cx="1379138" cy="1662699"/>
          </a:xfrm>
          <a:prstGeom prst="rect">
            <a:avLst/>
          </a:prstGeom>
        </p:spPr>
      </p:pic>
      <p:pic>
        <p:nvPicPr>
          <p:cNvPr id="17" name="Picture 16">
            <a:extLst>
              <a:ext uri="{FF2B5EF4-FFF2-40B4-BE49-F238E27FC236}">
                <a16:creationId xmlns:a16="http://schemas.microsoft.com/office/drawing/2014/main" id="{C1BCF944-E3DB-463A-8C5B-E50C53FA61E0}"/>
              </a:ext>
            </a:extLst>
          </p:cNvPr>
          <p:cNvPicPr>
            <a:picLocks noChangeAspect="1"/>
          </p:cNvPicPr>
          <p:nvPr/>
        </p:nvPicPr>
        <p:blipFill>
          <a:blip r:embed="rId8"/>
          <a:stretch>
            <a:fillRect/>
          </a:stretch>
        </p:blipFill>
        <p:spPr>
          <a:xfrm>
            <a:off x="628381" y="407850"/>
            <a:ext cx="1020010" cy="242461"/>
          </a:xfrm>
          <a:prstGeom prst="rect">
            <a:avLst/>
          </a:prstGeom>
          <a:ln w="38100">
            <a:solidFill>
              <a:srgbClr val="002060"/>
            </a:solidFill>
          </a:ln>
        </p:spPr>
      </p:pic>
      <p:cxnSp>
        <p:nvCxnSpPr>
          <p:cNvPr id="21" name="Straight Arrow Connector 20">
            <a:extLst>
              <a:ext uri="{FF2B5EF4-FFF2-40B4-BE49-F238E27FC236}">
                <a16:creationId xmlns:a16="http://schemas.microsoft.com/office/drawing/2014/main" id="{0332978D-F178-4A25-93AE-5757FFBCF047}"/>
              </a:ext>
            </a:extLst>
          </p:cNvPr>
          <p:cNvCxnSpPr>
            <a:cxnSpLocks/>
          </p:cNvCxnSpPr>
          <p:nvPr/>
        </p:nvCxnSpPr>
        <p:spPr>
          <a:xfrm>
            <a:off x="1496669" y="676163"/>
            <a:ext cx="98955" cy="2881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3C93522-B0B2-4C1D-A985-C2F5DA461AE3}"/>
              </a:ext>
            </a:extLst>
          </p:cNvPr>
          <p:cNvSpPr/>
          <p:nvPr/>
        </p:nvSpPr>
        <p:spPr>
          <a:xfrm>
            <a:off x="993787" y="2534291"/>
            <a:ext cx="1346290" cy="1695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a:extLst>
              <a:ext uri="{FF2B5EF4-FFF2-40B4-BE49-F238E27FC236}">
                <a16:creationId xmlns:a16="http://schemas.microsoft.com/office/drawing/2014/main" id="{6C26795C-87C5-4A12-BA9F-AEE412B992FD}"/>
              </a:ext>
            </a:extLst>
          </p:cNvPr>
          <p:cNvSpPr/>
          <p:nvPr/>
        </p:nvSpPr>
        <p:spPr>
          <a:xfrm>
            <a:off x="542582" y="2488429"/>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5" name="Flowchart: Connector 24">
            <a:extLst>
              <a:ext uri="{FF2B5EF4-FFF2-40B4-BE49-F238E27FC236}">
                <a16:creationId xmlns:a16="http://schemas.microsoft.com/office/drawing/2014/main" id="{21E1FE37-BC81-4D98-85B3-9A24E568C22D}"/>
              </a:ext>
            </a:extLst>
          </p:cNvPr>
          <p:cNvSpPr/>
          <p:nvPr/>
        </p:nvSpPr>
        <p:spPr>
          <a:xfrm>
            <a:off x="6955584" y="202741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151910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81AEA9AD-EBF7-498F-8D90-08A1A1E0DBC9}"/>
              </a:ext>
            </a:extLst>
          </p:cNvPr>
          <p:cNvSpPr/>
          <p:nvPr/>
        </p:nvSpPr>
        <p:spPr>
          <a:xfrm rot="16200000">
            <a:off x="-1205214" y="2644379"/>
            <a:ext cx="4796912" cy="569077"/>
          </a:xfrm>
          <a:prstGeom prst="roundRect">
            <a:avLst/>
          </a:prstGeom>
          <a:solidFill>
            <a:schemeClr val="bg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2000" dirty="0">
                <a:solidFill>
                  <a:schemeClr val="accent1">
                    <a:lumMod val="50000"/>
                  </a:schemeClr>
                </a:solidFill>
              </a:rPr>
              <a:t>UPLOAD ROSTER (continued)</a:t>
            </a:r>
          </a:p>
        </p:txBody>
      </p:sp>
      <p:pic>
        <p:nvPicPr>
          <p:cNvPr id="7" name="Picture 6">
            <a:extLst>
              <a:ext uri="{FF2B5EF4-FFF2-40B4-BE49-F238E27FC236}">
                <a16:creationId xmlns:a16="http://schemas.microsoft.com/office/drawing/2014/main" id="{C679A780-A39A-439E-A33D-8CBB1C879A88}"/>
              </a:ext>
            </a:extLst>
          </p:cNvPr>
          <p:cNvPicPr>
            <a:picLocks noChangeAspect="1"/>
          </p:cNvPicPr>
          <p:nvPr/>
        </p:nvPicPr>
        <p:blipFill>
          <a:blip r:embed="rId3"/>
          <a:stretch>
            <a:fillRect/>
          </a:stretch>
        </p:blipFill>
        <p:spPr>
          <a:xfrm>
            <a:off x="1764145" y="530461"/>
            <a:ext cx="5994400" cy="22552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D9D5D266-9609-4D7C-A73E-25FF410162B6}"/>
              </a:ext>
            </a:extLst>
          </p:cNvPr>
          <p:cNvPicPr>
            <a:picLocks noChangeAspect="1"/>
          </p:cNvPicPr>
          <p:nvPr/>
        </p:nvPicPr>
        <p:blipFill>
          <a:blip r:embed="rId4"/>
          <a:stretch>
            <a:fillRect/>
          </a:stretch>
        </p:blipFill>
        <p:spPr>
          <a:xfrm>
            <a:off x="8440741" y="1242327"/>
            <a:ext cx="2801501" cy="1551709"/>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12" name="Flowchart: Connector 11">
            <a:extLst>
              <a:ext uri="{FF2B5EF4-FFF2-40B4-BE49-F238E27FC236}">
                <a16:creationId xmlns:a16="http://schemas.microsoft.com/office/drawing/2014/main" id="{3D775378-7495-470F-BCC8-E8A2A7CCF0FD}"/>
              </a:ext>
            </a:extLst>
          </p:cNvPr>
          <p:cNvSpPr/>
          <p:nvPr/>
        </p:nvSpPr>
        <p:spPr>
          <a:xfrm>
            <a:off x="4604030" y="1935552"/>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9" name="Rectangle 8">
            <a:extLst>
              <a:ext uri="{FF2B5EF4-FFF2-40B4-BE49-F238E27FC236}">
                <a16:creationId xmlns:a16="http://schemas.microsoft.com/office/drawing/2014/main" id="{0D65A92D-C3D3-4894-9775-58E9DD62A1FD}"/>
              </a:ext>
            </a:extLst>
          </p:cNvPr>
          <p:cNvSpPr/>
          <p:nvPr/>
        </p:nvSpPr>
        <p:spPr>
          <a:xfrm>
            <a:off x="4001037" y="1974761"/>
            <a:ext cx="536620" cy="20606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156BA15D-BCBD-42D0-986E-EA6723485C9C}"/>
              </a:ext>
            </a:extLst>
          </p:cNvPr>
          <p:cNvCxnSpPr/>
          <p:nvPr/>
        </p:nvCxnSpPr>
        <p:spPr>
          <a:xfrm>
            <a:off x="7824918" y="2145416"/>
            <a:ext cx="54233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9A93E5C-3240-4EC8-BD04-97B910BC5C77}"/>
              </a:ext>
            </a:extLst>
          </p:cNvPr>
          <p:cNvSpPr/>
          <p:nvPr/>
        </p:nvSpPr>
        <p:spPr>
          <a:xfrm>
            <a:off x="8843864" y="562085"/>
            <a:ext cx="2197762" cy="44908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Choose file to upload</a:t>
            </a:r>
          </a:p>
        </p:txBody>
      </p:sp>
      <p:sp>
        <p:nvSpPr>
          <p:cNvPr id="16" name="Flowchart: Connector 15">
            <a:extLst>
              <a:ext uri="{FF2B5EF4-FFF2-40B4-BE49-F238E27FC236}">
                <a16:creationId xmlns:a16="http://schemas.microsoft.com/office/drawing/2014/main" id="{0E7761BA-0E50-4E8E-B563-2863166FE08E}"/>
              </a:ext>
            </a:extLst>
          </p:cNvPr>
          <p:cNvSpPr/>
          <p:nvPr/>
        </p:nvSpPr>
        <p:spPr>
          <a:xfrm>
            <a:off x="8440741" y="562085"/>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7" name="Rectangle 16">
            <a:extLst>
              <a:ext uri="{FF2B5EF4-FFF2-40B4-BE49-F238E27FC236}">
                <a16:creationId xmlns:a16="http://schemas.microsoft.com/office/drawing/2014/main" id="{1E000EAC-F379-4E80-8664-839692A9F292}"/>
              </a:ext>
            </a:extLst>
          </p:cNvPr>
          <p:cNvSpPr/>
          <p:nvPr/>
        </p:nvSpPr>
        <p:spPr>
          <a:xfrm>
            <a:off x="4403446" y="2512812"/>
            <a:ext cx="581509" cy="1756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BFBDE692-5D4E-4281-BC66-A64D4544452D}"/>
              </a:ext>
            </a:extLst>
          </p:cNvPr>
          <p:cNvSpPr/>
          <p:nvPr/>
        </p:nvSpPr>
        <p:spPr>
          <a:xfrm>
            <a:off x="5058444" y="2451027"/>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pic>
        <p:nvPicPr>
          <p:cNvPr id="19" name="Picture 18">
            <a:extLst>
              <a:ext uri="{FF2B5EF4-FFF2-40B4-BE49-F238E27FC236}">
                <a16:creationId xmlns:a16="http://schemas.microsoft.com/office/drawing/2014/main" id="{E88BEA76-2806-4558-86BC-A418241DACCD}"/>
              </a:ext>
            </a:extLst>
          </p:cNvPr>
          <p:cNvPicPr>
            <a:picLocks noChangeAspect="1"/>
          </p:cNvPicPr>
          <p:nvPr/>
        </p:nvPicPr>
        <p:blipFill>
          <a:blip r:embed="rId5"/>
          <a:stretch>
            <a:fillRect/>
          </a:stretch>
        </p:blipFill>
        <p:spPr>
          <a:xfrm>
            <a:off x="1768103" y="2993524"/>
            <a:ext cx="7898411" cy="3519024"/>
          </a:xfrm>
          <a:prstGeom prst="rect">
            <a:avLst/>
          </a:prstGeom>
          <a:ln w="38100" cap="sq">
            <a:solidFill>
              <a:srgbClr val="002060"/>
            </a:solidFill>
            <a:prstDash val="solid"/>
            <a:miter lim="800000"/>
          </a:ln>
          <a:effectLst>
            <a:outerShdw blurRad="50800" dist="38100" dir="2700000" algn="tl" rotWithShape="0">
              <a:srgbClr val="000000">
                <a:alpha val="43000"/>
              </a:srgbClr>
            </a:outerShdw>
          </a:effectLst>
        </p:spPr>
      </p:pic>
      <p:sp>
        <p:nvSpPr>
          <p:cNvPr id="20" name="Flowchart: Connector 19">
            <a:extLst>
              <a:ext uri="{FF2B5EF4-FFF2-40B4-BE49-F238E27FC236}">
                <a16:creationId xmlns:a16="http://schemas.microsoft.com/office/drawing/2014/main" id="{5D17208B-79EF-4BAB-BD62-CE313584035D}"/>
              </a:ext>
            </a:extLst>
          </p:cNvPr>
          <p:cNvSpPr/>
          <p:nvPr/>
        </p:nvSpPr>
        <p:spPr>
          <a:xfrm>
            <a:off x="1764145" y="4753036"/>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1" name="Flowchart: Connector 20">
            <a:extLst>
              <a:ext uri="{FF2B5EF4-FFF2-40B4-BE49-F238E27FC236}">
                <a16:creationId xmlns:a16="http://schemas.microsoft.com/office/drawing/2014/main" id="{7BEBAFB1-5C50-4128-9B79-34D638093B9D}"/>
              </a:ext>
            </a:extLst>
          </p:cNvPr>
          <p:cNvSpPr/>
          <p:nvPr/>
        </p:nvSpPr>
        <p:spPr>
          <a:xfrm>
            <a:off x="4346596" y="5980712"/>
            <a:ext cx="314630" cy="284480"/>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22" name="Rectangle 21">
            <a:extLst>
              <a:ext uri="{FF2B5EF4-FFF2-40B4-BE49-F238E27FC236}">
                <a16:creationId xmlns:a16="http://schemas.microsoft.com/office/drawing/2014/main" id="{7932414E-35A1-4A24-A897-4AF08BB4E9E4}"/>
              </a:ext>
            </a:extLst>
          </p:cNvPr>
          <p:cNvSpPr/>
          <p:nvPr/>
        </p:nvSpPr>
        <p:spPr>
          <a:xfrm>
            <a:off x="4761346" y="6015790"/>
            <a:ext cx="772555" cy="2494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091984"/>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purl.org/dc/elements/1.1/"/>
    <ds:schemaRef ds:uri="http://schemas.microsoft.com/office/2006/metadata/properties"/>
    <ds:schemaRef ds:uri="http://purl.org/dc/terms/"/>
    <ds:schemaRef ds:uri="3c8d6406-deae-4a0d-a95e-fe53ed4a1ace"/>
    <ds:schemaRef ds:uri="http://schemas.microsoft.com/office/2006/documentManagement/types"/>
    <ds:schemaRef ds:uri="http://schemas.microsoft.com/office/infopath/2007/PartnerControls"/>
    <ds:schemaRef ds:uri="http://schemas.openxmlformats.org/package/2006/metadata/core-properties"/>
    <ds:schemaRef ds:uri="60b788f9-dbc8-42fd-99f2-081ed83a52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4367</TotalTime>
  <Words>1883</Words>
  <Application>Microsoft Office PowerPoint</Application>
  <PresentationFormat>Widescreen</PresentationFormat>
  <Paragraphs>134</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Narrow</vt:lpstr>
      <vt:lpstr>Calibri</vt:lpstr>
      <vt:lpstr>Franklin Gothic Book</vt:lpstr>
      <vt:lpstr>Franklin Gothic Medium</vt:lpstr>
      <vt:lpstr>Gill Sans MT</vt:lpstr>
      <vt:lpstr>Times New Roman</vt:lpstr>
      <vt:lpstr>Cambium Assessment PPT</vt:lpstr>
      <vt:lpstr>How to Use the Roster Manager to Add, Modify, and Upload Rosters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Centralized Reporting System Training Module Series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Strittmatter, Jennifer G.</cp:lastModifiedBy>
  <cp:revision>61</cp:revision>
  <cp:lastPrinted>2017-10-19T00:36:21Z</cp:lastPrinted>
  <dcterms:created xsi:type="dcterms:W3CDTF">2020-02-03T21:37:34Z</dcterms:created>
  <dcterms:modified xsi:type="dcterms:W3CDTF">2020-05-14T23:04:05Z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