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7"/>
  </p:notesMasterIdLst>
  <p:handoutMasterIdLst>
    <p:handoutMasterId r:id="rId18"/>
  </p:handoutMasterIdLst>
  <p:sldIdLst>
    <p:sldId id="294" r:id="rId5"/>
    <p:sldId id="256" r:id="rId6"/>
    <p:sldId id="575" r:id="rId7"/>
    <p:sldId id="631" r:id="rId8"/>
    <p:sldId id="576" r:id="rId9"/>
    <p:sldId id="577" r:id="rId10"/>
    <p:sldId id="630" r:id="rId11"/>
    <p:sldId id="578" r:id="rId12"/>
    <p:sldId id="579" r:id="rId13"/>
    <p:sldId id="580" r:id="rId14"/>
    <p:sldId id="581" r:id="rId15"/>
    <p:sldId id="629" r:id="rId1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968DB5F-E7A2-4487-8015-A3C99AC64FA0}">
          <p14:sldIdLst>
            <p14:sldId id="294"/>
            <p14:sldId id="256"/>
          </p14:sldIdLst>
        </p14:section>
        <p14:section name="What is an ISR?" id="{A4F2247E-FDDA-4162-AAF5-2400CF667C0D}">
          <p14:sldIdLst>
            <p14:sldId id="575"/>
            <p14:sldId id="631"/>
            <p14:sldId id="576"/>
          </p14:sldIdLst>
        </p14:section>
        <p14:section name="How to Build an ISR" id="{18DC52AD-F010-4151-9916-EA7CD19281A4}">
          <p14:sldIdLst>
            <p14:sldId id="577"/>
            <p14:sldId id="630"/>
            <p14:sldId id="578"/>
          </p14:sldIdLst>
        </p14:section>
        <p14:section name="How to Print ISRs" id="{66AB857A-4BA8-426B-A286-E6BDC4454A64}">
          <p14:sldIdLst>
            <p14:sldId id="579"/>
          </p14:sldIdLst>
        </p14:section>
        <p14:section name="How to Build a Student Data File" id="{609E9011-B694-4924-AB69-49EB67E0E61C}">
          <p14:sldIdLst>
            <p14:sldId id="580"/>
            <p14:sldId id="581"/>
          </p14:sldIdLst>
        </p14:section>
        <p14:section name="Conclusion" id="{C8742352-E9BA-4F35-8202-0C16021B085C}">
          <p14:sldIdLst>
            <p14:sldId id="62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06D"/>
    <a:srgbClr val="005E9E"/>
    <a:srgbClr val="505A08"/>
    <a:srgbClr val="2C9ED9"/>
    <a:srgbClr val="C6E7F7"/>
    <a:srgbClr val="26ABE1"/>
    <a:srgbClr val="319EFF"/>
    <a:srgbClr val="B9BBBE"/>
    <a:srgbClr val="A8CF91"/>
    <a:srgbClr val="0062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3" autoAdjust="0"/>
    <p:restoredTop sz="88442" autoAdjust="0"/>
  </p:normalViewPr>
  <p:slideViewPr>
    <p:cSldViewPr snapToGrid="0">
      <p:cViewPr>
        <p:scale>
          <a:sx n="75" d="100"/>
          <a:sy n="75" d="100"/>
        </p:scale>
        <p:origin x="931" y="-53"/>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training module #1 in the Centralized Reporting System series: </a:t>
            </a:r>
            <a:r>
              <a:rPr lang="en-US" i="1" dirty="0">
                <a:latin typeface="Arial" panose="020B0604020202020204" pitchFamily="34" charset="0"/>
                <a:cs typeface="Arial" panose="020B0604020202020204" pitchFamily="34" charset="0"/>
              </a:rPr>
              <a:t>How to Print Individual Student Reports (ISRs) and Student Data Files</a:t>
            </a:r>
            <a:r>
              <a:rPr lang="en-US" dirty="0">
                <a:latin typeface="Arial" panose="020B0604020202020204" pitchFamily="34" charset="0"/>
                <a:cs typeface="Arial" panose="020B0604020202020204" pitchFamily="34" charset="0"/>
              </a:rPr>
              <a:t>. In this training module we show you how to generate the ISR, which is designed to be shared with parents and students, and the Student Data File, which is designed to help you arrange large amounts of data in a spreadsheet application.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A </a:t>
            </a:r>
            <a:r>
              <a:rPr lang="en-US" b="1" dirty="0"/>
              <a:t>(1) Student Data File </a:t>
            </a:r>
            <a:r>
              <a:rPr lang="en-US" dirty="0"/>
              <a:t>is a user report of performance data, in Excel, CSV, or text format. Files of this nature allow the user to employ the workbook features of a spreadsheet application to organize and sort the data. A sample is shown here. The generation process for a Student Data File is the same one used for the ISR with different print options. Customize the Student Data File using the same </a:t>
            </a:r>
            <a:r>
              <a:rPr lang="en-US" b="1" dirty="0"/>
              <a:t>(2) three selection columns </a:t>
            </a:r>
            <a:r>
              <a:rPr lang="en-US" dirty="0"/>
              <a:t>and the </a:t>
            </a:r>
            <a:r>
              <a:rPr lang="en-US" b="1" dirty="0"/>
              <a:t>(3) Filters button</a:t>
            </a:r>
            <a:r>
              <a:rPr lang="en-US" dirty="0"/>
              <a:t>. Select </a:t>
            </a:r>
            <a:r>
              <a:rPr lang="en-US" b="1" dirty="0"/>
              <a:t>(4) Student Data File</a:t>
            </a:r>
            <a:r>
              <a:rPr lang="en-US" b="0" dirty="0"/>
              <a:t>, choose </a:t>
            </a:r>
            <a:r>
              <a:rPr lang="en-US" dirty="0"/>
              <a:t>your desired </a:t>
            </a:r>
            <a:r>
              <a:rPr lang="en-US" b="1" dirty="0"/>
              <a:t>(5) print format </a:t>
            </a:r>
            <a:r>
              <a:rPr lang="en-US" dirty="0"/>
              <a:t>and click the </a:t>
            </a:r>
            <a:r>
              <a:rPr lang="en-US" b="1" dirty="0"/>
              <a:t>(6) green Generate button</a:t>
            </a:r>
            <a:r>
              <a:rPr lang="en-US" dirty="0"/>
              <a:t>. The Student Data File displays in the user’s Inbox. The next slide shows a sample Inbox.</a:t>
            </a:r>
          </a:p>
        </p:txBody>
      </p:sp>
      <p:sp>
        <p:nvSpPr>
          <p:cNvPr id="4" name="Slide Number Placeholder 3"/>
          <p:cNvSpPr>
            <a:spLocks noGrp="1"/>
          </p:cNvSpPr>
          <p:nvPr>
            <p:ph type="sldNum" sz="quarter" idx="5"/>
          </p:nvPr>
        </p:nvSpPr>
        <p:spPr/>
        <p:txBody>
          <a:bodyPr/>
          <a:lstStyle/>
          <a:p>
            <a:fld id="{7F3D153C-AC91-4B2D-A0B8-DBF176D63563}" type="slidenum">
              <a:rPr lang="en-US" smtClean="0"/>
              <a:t>10</a:t>
            </a:fld>
            <a:endParaRPr lang="en-US"/>
          </a:p>
        </p:txBody>
      </p:sp>
    </p:spTree>
    <p:extLst>
      <p:ext uri="{BB962C8B-B14F-4D97-AF65-F5344CB8AC3E}">
        <p14:creationId xmlns:p14="http://schemas.microsoft.com/office/powerpoint/2010/main" val="409631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Inbox stores any reports you generate using the Student Results Generator tool. Click the name of a file to download it. To learn more about the features of the Inbox consult the appendix section of the </a:t>
            </a:r>
            <a:r>
              <a:rPr lang="en-US" i="1" dirty="0"/>
              <a:t>Centralized Reporting System User Guide </a:t>
            </a:r>
            <a:r>
              <a:rPr lang="en-US" dirty="0"/>
              <a:t>or view the training module</a:t>
            </a:r>
            <a:r>
              <a:rPr lang="en-US" i="1" dirty="0"/>
              <a:t> How to Print and Export Data You Can See in Your Reports.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3D153C-AC91-4B2D-A0B8-DBF176D63563}" type="slidenum">
              <a:rPr lang="en-US" smtClean="0"/>
              <a:t>11</a:t>
            </a:fld>
            <a:endParaRPr lang="en-US"/>
          </a:p>
        </p:txBody>
      </p:sp>
    </p:spTree>
    <p:extLst>
      <p:ext uri="{BB962C8B-B14F-4D97-AF65-F5344CB8AC3E}">
        <p14:creationId xmlns:p14="http://schemas.microsoft.com/office/powerpoint/2010/main" val="1936942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lgn="just" defTabSz="933237">
              <a:defRPr/>
            </a:pPr>
            <a:r>
              <a:rPr lang="en-US" dirty="0"/>
              <a:t>Thank you for viewing this training module on printing Individual Student Reports and Student Data Files. More training modules are posted on the Aloha HSAP Portal. You may also consult the </a:t>
            </a:r>
            <a:r>
              <a:rPr lang="en-US" i="1" dirty="0"/>
              <a:t>Centralized Reporting System User Guide </a:t>
            </a:r>
            <a:r>
              <a:rPr lang="en-US" i="0" dirty="0"/>
              <a:t>for more information on these functions.</a:t>
            </a:r>
          </a:p>
          <a:p>
            <a:endParaRPr lang="en-US" dirty="0"/>
          </a:p>
        </p:txBody>
      </p:sp>
      <p:sp>
        <p:nvSpPr>
          <p:cNvPr id="4" name="Slide Number Placeholder 3"/>
          <p:cNvSpPr>
            <a:spLocks noGrp="1"/>
          </p:cNvSpPr>
          <p:nvPr>
            <p:ph type="sldNum" sz="quarter" idx="10"/>
          </p:nvPr>
        </p:nvSpPr>
        <p:spPr/>
        <p:txBody>
          <a:bodyPr/>
          <a:lstStyle/>
          <a:p>
            <a:pPr defTabSz="933208">
              <a:defRPr/>
            </a:pPr>
            <a:fld id="{DBA2C2E2-0E08-480B-A22D-C2F2EBF6A27D}" type="slidenum">
              <a:rPr lang="en-US">
                <a:solidFill>
                  <a:prstClr val="black"/>
                </a:solidFill>
                <a:latin typeface="Calibri" panose="020F0502020204030204"/>
              </a:rPr>
              <a:pPr defTabSz="933208">
                <a:defRPr/>
              </a:pPr>
              <a:t>12</a:t>
            </a:fld>
            <a:endParaRPr lang="en-US" dirty="0">
              <a:solidFill>
                <a:prstClr val="black"/>
              </a:solidFill>
              <a:latin typeface="Calibri" panose="020F0502020204030204"/>
            </a:endParaRPr>
          </a:p>
        </p:txBody>
      </p:sp>
      <p:sp>
        <p:nvSpPr>
          <p:cNvPr id="7" name="Slide Image Placeholder 6"/>
          <p:cNvSpPr>
            <a:spLocks noGrp="1" noRot="1" noChangeAspect="1"/>
          </p:cNvSpPr>
          <p:nvPr>
            <p:ph type="sldImg"/>
          </p:nvPr>
        </p:nvSpPr>
        <p:spPr>
          <a:xfrm>
            <a:off x="465138" y="722313"/>
            <a:ext cx="6437312" cy="3621087"/>
          </a:xfrm>
        </p:spPr>
      </p:sp>
    </p:spTree>
    <p:extLst>
      <p:ext uri="{BB962C8B-B14F-4D97-AF65-F5344CB8AC3E}">
        <p14:creationId xmlns:p14="http://schemas.microsoft.com/office/powerpoint/2010/main" val="419041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a:t>
            </a:r>
            <a:r>
              <a:rPr lang="en-US" b="1" dirty="0"/>
              <a:t>(1) Student Results Generator button </a:t>
            </a:r>
            <a:r>
              <a:rPr lang="en-US" dirty="0"/>
              <a:t>is the “head and shoulders” icon located in the top-right corner of the dashboard and report pages. When you click on it the </a:t>
            </a:r>
            <a:r>
              <a:rPr lang="en-US" b="1" dirty="0"/>
              <a:t>(2) Student Results Generator </a:t>
            </a:r>
            <a:r>
              <a:rPr lang="en-US" dirty="0"/>
              <a:t>pop-up window displays. Both reports, the ISR and the Data File, are built by completing </a:t>
            </a:r>
            <a:r>
              <a:rPr lang="en-US" b="1" dirty="0"/>
              <a:t>(3)</a:t>
            </a:r>
            <a:r>
              <a:rPr lang="en-US" dirty="0"/>
              <a:t> </a:t>
            </a:r>
            <a:r>
              <a:rPr lang="en-US" b="1" dirty="0"/>
              <a:t>three numbered and colored sections</a:t>
            </a:r>
            <a:r>
              <a:rPr lang="en-US" dirty="0"/>
              <a:t>, #1 Select Test Reasons, #2 Select Assessments, and #3 Select Students. In this training module we show you several sample ISRs and then take you through the steps of generating an ISR. You construct the Student Data File in the same way, but your report will be in the form of an Excel or CSV spreadsheet. What you see in your Student Results Generator pop-up window may vary slightly from these images depending on the type of assessments administered in your state or complex.</a:t>
            </a:r>
          </a:p>
        </p:txBody>
      </p:sp>
      <p:sp>
        <p:nvSpPr>
          <p:cNvPr id="4" name="Slide Number Placeholder 3"/>
          <p:cNvSpPr>
            <a:spLocks noGrp="1"/>
          </p:cNvSpPr>
          <p:nvPr>
            <p:ph type="sldNum" sz="quarter" idx="5"/>
          </p:nvPr>
        </p:nvSpPr>
        <p:spPr/>
        <p:txBody>
          <a:bodyPr/>
          <a:lstStyle/>
          <a:p>
            <a:fld id="{7F3D153C-AC91-4B2D-A0B8-DBF176D63563}" type="slidenum">
              <a:rPr lang="en-US" smtClean="0"/>
              <a:t>2</a:t>
            </a:fld>
            <a:endParaRPr lang="en-US"/>
          </a:p>
        </p:txBody>
      </p:sp>
    </p:spTree>
    <p:extLst>
      <p:ext uri="{BB962C8B-B14F-4D97-AF65-F5344CB8AC3E}">
        <p14:creationId xmlns:p14="http://schemas.microsoft.com/office/powerpoint/2010/main" val="286269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 ISR is a PDF that displays the performance results of one test taken by one student. It may consist of a single page, called the “simple report,” or multiple pages, called a “detailed report.” ISR layouts vary according to the type of test. This is a</a:t>
            </a:r>
            <a:r>
              <a:rPr lang="en-US" b="0" dirty="0"/>
              <a:t> simple ISR, </a:t>
            </a:r>
            <a:r>
              <a:rPr lang="en-US" dirty="0"/>
              <a:t>showing the results for a Grade 6 Interim Math assessment. </a:t>
            </a:r>
          </a:p>
          <a:p>
            <a:pPr algn="just"/>
            <a:r>
              <a:rPr lang="en-US" b="1" dirty="0"/>
              <a:t>(1) Student, test, and school information </a:t>
            </a:r>
            <a:r>
              <a:rPr lang="en-US" dirty="0"/>
              <a:t>is located at the top, followed by a </a:t>
            </a:r>
            <a:r>
              <a:rPr lang="en-US" b="1" dirty="0"/>
              <a:t>(2) summary of performance</a:t>
            </a:r>
            <a:r>
              <a:rPr lang="en-US" dirty="0"/>
              <a:t>. A </a:t>
            </a:r>
            <a:r>
              <a:rPr lang="en-US" b="1" dirty="0"/>
              <a:t>(3) vertical scale </a:t>
            </a:r>
            <a:r>
              <a:rPr lang="en-US" dirty="0"/>
              <a:t>of cut scores and performance levels features prominently on the report page. </a:t>
            </a:r>
            <a:r>
              <a:rPr lang="en-US" b="1" dirty="0"/>
              <a:t>(4) State, complex area, complex, and school aggregate scores </a:t>
            </a:r>
            <a:r>
              <a:rPr lang="en-US" dirty="0"/>
              <a:t>are included, if available. If the test is structured with </a:t>
            </a:r>
            <a:r>
              <a:rPr lang="en-US" b="1" dirty="0"/>
              <a:t>(5) reporting categories, levels and descriptors </a:t>
            </a:r>
            <a:r>
              <a:rPr lang="en-US" dirty="0"/>
              <a:t>for those are reported, as well. Other data are displayed depending on the state and type of test. </a:t>
            </a:r>
          </a:p>
        </p:txBody>
      </p:sp>
      <p:sp>
        <p:nvSpPr>
          <p:cNvPr id="4" name="Slide Number Placeholder 3"/>
          <p:cNvSpPr>
            <a:spLocks noGrp="1"/>
          </p:cNvSpPr>
          <p:nvPr>
            <p:ph type="sldNum" sz="quarter" idx="5"/>
          </p:nvPr>
        </p:nvSpPr>
        <p:spPr/>
        <p:txBody>
          <a:bodyPr/>
          <a:lstStyle/>
          <a:p>
            <a:fld id="{7F3D153C-AC91-4B2D-A0B8-DBF176D63563}" type="slidenum">
              <a:rPr lang="en-US" smtClean="0"/>
              <a:t>3</a:t>
            </a:fld>
            <a:endParaRPr lang="en-US"/>
          </a:p>
        </p:txBody>
      </p:sp>
    </p:spTree>
    <p:extLst>
      <p:ext uri="{BB962C8B-B14F-4D97-AF65-F5344CB8AC3E}">
        <p14:creationId xmlns:p14="http://schemas.microsoft.com/office/powerpoint/2010/main" val="402450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a test report is for an Interim Comprehensive Assessment, you will have the option of printing a detailed ISR. This report is for the Interim Comprehensive Assessment in English Language Arts Literacy. The third page of the report, shown here, groups the test items into the four </a:t>
            </a:r>
            <a:r>
              <a:rPr lang="en-US" b="1" dirty="0"/>
              <a:t>(1) reporting categories</a:t>
            </a:r>
            <a:r>
              <a:rPr lang="en-US" dirty="0"/>
              <a:t>: Writing, Conducting Research, Speaking and Listening, and Reading Analytically. You see an </a:t>
            </a:r>
            <a:r>
              <a:rPr lang="en-US" b="1" dirty="0"/>
              <a:t>(2) item difficulty column </a:t>
            </a:r>
            <a:r>
              <a:rPr lang="en-US" dirty="0"/>
              <a:t>and a </a:t>
            </a:r>
          </a:p>
          <a:p>
            <a:pPr algn="just"/>
            <a:r>
              <a:rPr lang="en-US" b="1" dirty="0"/>
              <a:t>(3) points earned column </a:t>
            </a:r>
            <a:r>
              <a:rPr lang="en-US" dirty="0"/>
              <a:t>for each test item.</a:t>
            </a:r>
          </a:p>
        </p:txBody>
      </p:sp>
      <p:sp>
        <p:nvSpPr>
          <p:cNvPr id="4" name="Slide Number Placeholder 3"/>
          <p:cNvSpPr>
            <a:spLocks noGrp="1"/>
          </p:cNvSpPr>
          <p:nvPr>
            <p:ph type="sldNum" sz="quarter" idx="5"/>
          </p:nvPr>
        </p:nvSpPr>
        <p:spPr/>
        <p:txBody>
          <a:bodyPr/>
          <a:lstStyle/>
          <a:p>
            <a:fld id="{7F3D153C-AC91-4B2D-A0B8-DBF176D63563}" type="slidenum">
              <a:rPr lang="en-US" smtClean="0"/>
              <a:t>4</a:t>
            </a:fld>
            <a:endParaRPr lang="en-US"/>
          </a:p>
        </p:txBody>
      </p:sp>
    </p:spTree>
    <p:extLst>
      <p:ext uri="{BB962C8B-B14F-4D97-AF65-F5344CB8AC3E}">
        <p14:creationId xmlns:p14="http://schemas.microsoft.com/office/powerpoint/2010/main" val="126826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On the left is a sample of a detailed ISR for the grade 5 Science Interim test. It includes nine scoring assertions associated with item #1 on the test. Each numbered assertion describes the required task and the outcome indicates if the student fulfilled the expectation or not. On the right is a sample of a detailed ISR showing a trend report. A trend report is the same Longitudinal Report accessed in the </a:t>
            </a:r>
            <a:r>
              <a:rPr lang="en-US" i="1" dirty="0"/>
              <a:t>Centralized Reporting System</a:t>
            </a:r>
            <a:r>
              <a:rPr lang="en-US" dirty="0"/>
              <a:t>. This report shows that the student’s scores on the three instances of this test have risen over time. Now we show you how to build the ISRs you need.</a:t>
            </a:r>
          </a:p>
        </p:txBody>
      </p:sp>
      <p:sp>
        <p:nvSpPr>
          <p:cNvPr id="4" name="Slide Number Placeholder 3"/>
          <p:cNvSpPr>
            <a:spLocks noGrp="1"/>
          </p:cNvSpPr>
          <p:nvPr>
            <p:ph type="sldNum" sz="quarter" idx="5"/>
          </p:nvPr>
        </p:nvSpPr>
        <p:spPr/>
        <p:txBody>
          <a:bodyPr/>
          <a:lstStyle/>
          <a:p>
            <a:fld id="{7F3D153C-AC91-4B2D-A0B8-DBF176D63563}" type="slidenum">
              <a:rPr lang="en-US" smtClean="0"/>
              <a:t>5</a:t>
            </a:fld>
            <a:endParaRPr lang="en-US"/>
          </a:p>
        </p:txBody>
      </p:sp>
    </p:spTree>
    <p:extLst>
      <p:ext uri="{BB962C8B-B14F-4D97-AF65-F5344CB8AC3E}">
        <p14:creationId xmlns:p14="http://schemas.microsoft.com/office/powerpoint/2010/main" val="386414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You can build your ISRs from scratch or you can build them using pre-populated data. If you click the Student</a:t>
            </a:r>
            <a:r>
              <a:rPr lang="en-US" baseline="0" dirty="0"/>
              <a:t> Results</a:t>
            </a:r>
            <a:r>
              <a:rPr lang="en-US" dirty="0"/>
              <a:t> </a:t>
            </a:r>
            <a:r>
              <a:rPr lang="en-US" b="0" dirty="0"/>
              <a:t>Generator button from the dashboard, </a:t>
            </a:r>
            <a:r>
              <a:rPr lang="en-US" dirty="0"/>
              <a:t>as shown here, the Student Results Generator window opens with all the selection choices unpopulated. You generate the ISR or ISRs by selecting the </a:t>
            </a:r>
            <a:r>
              <a:rPr lang="en-US" b="1" dirty="0"/>
              <a:t>(1) test reasons</a:t>
            </a:r>
            <a:r>
              <a:rPr lang="en-US" dirty="0"/>
              <a:t>, </a:t>
            </a:r>
            <a:r>
              <a:rPr lang="en-US" b="1" dirty="0"/>
              <a:t>(2) assessments</a:t>
            </a:r>
            <a:r>
              <a:rPr lang="en-US" dirty="0"/>
              <a:t>, and </a:t>
            </a:r>
            <a:r>
              <a:rPr lang="en-US" b="1" dirty="0"/>
              <a:t>(3) students </a:t>
            </a:r>
            <a:r>
              <a:rPr lang="en-US" dirty="0"/>
              <a:t>that match your ISR needs. You can choose any combination of test reasons, assessments, and students. The pop-up window displays with column #1 open. </a:t>
            </a:r>
          </a:p>
        </p:txBody>
      </p:sp>
      <p:sp>
        <p:nvSpPr>
          <p:cNvPr id="4" name="Slide Number Placeholder 3"/>
          <p:cNvSpPr>
            <a:spLocks noGrp="1"/>
          </p:cNvSpPr>
          <p:nvPr>
            <p:ph type="sldNum" sz="quarter" idx="5"/>
          </p:nvPr>
        </p:nvSpPr>
        <p:spPr/>
        <p:txBody>
          <a:bodyPr/>
          <a:lstStyle/>
          <a:p>
            <a:fld id="{7F3D153C-AC91-4B2D-A0B8-DBF176D63563}" type="slidenum">
              <a:rPr lang="en-US" smtClean="0"/>
              <a:t>6</a:t>
            </a:fld>
            <a:endParaRPr lang="en-US"/>
          </a:p>
        </p:txBody>
      </p:sp>
    </p:spTree>
    <p:extLst>
      <p:ext uri="{BB962C8B-B14F-4D97-AF65-F5344CB8AC3E}">
        <p14:creationId xmlns:p14="http://schemas.microsoft.com/office/powerpoint/2010/main" val="269949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open the generator from a report page the Student Results Generator is pre-populated with data associated with the specific test report. The selections are made for you and you only need to confirm them or change them to generate the ISR or ISRs you need. Here is the Student Results Generator window showing pre-populated selections. Typically, when the generator button is clicked on from a test report page, the </a:t>
            </a:r>
            <a:r>
              <a:rPr lang="en-US" b="1" dirty="0"/>
              <a:t>(1) Select Students column</a:t>
            </a:r>
            <a:r>
              <a:rPr lang="en-US" dirty="0"/>
              <a:t>, #3 displays in the open position. This slide shows the window for a school-level user who is viewing the roster results of Kula </a:t>
            </a:r>
            <a:r>
              <a:rPr lang="en-US" dirty="0" err="1"/>
              <a:t>a’o</a:t>
            </a:r>
            <a:r>
              <a:rPr lang="en-US" dirty="0"/>
              <a:t> Hawai’i (a demo school) on a School Performance on Test report. The Select Students column will display the rosters for all the teachers in the school. Each roster can be expanded to show the students on that roster, by clicking on the </a:t>
            </a:r>
            <a:r>
              <a:rPr lang="en-US" b="1" dirty="0"/>
              <a:t>(2) down arrow </a:t>
            </a:r>
            <a:r>
              <a:rPr lang="en-US" dirty="0"/>
              <a:t>next to the roster name. Depending on the ISRs you need to generate, confirm that the pre-selections are those that you want or mark the checkboxes for the rosters and/or students you need. Now go to the </a:t>
            </a:r>
            <a:r>
              <a:rPr lang="en-US" b="1" dirty="0"/>
              <a:t>(3) other two sections </a:t>
            </a:r>
            <a:r>
              <a:rPr lang="en-US" dirty="0"/>
              <a:t>and confirm or change the selections. You open and close each column by clicking the </a:t>
            </a:r>
            <a:r>
              <a:rPr lang="en-US" b="1" dirty="0"/>
              <a:t>(4) + or - </a:t>
            </a:r>
            <a:r>
              <a:rPr lang="en-US" dirty="0"/>
              <a:t>symbols at the top of the columns, or you can click the </a:t>
            </a:r>
            <a:r>
              <a:rPr lang="en-US" b="1" dirty="0"/>
              <a:t>(5) Previous </a:t>
            </a:r>
            <a:r>
              <a:rPr lang="en-US" dirty="0"/>
              <a:t>and Next buttons at the top of each open column. We explain the sections on the next slide.</a:t>
            </a:r>
          </a:p>
          <a:p>
            <a:endParaRPr lang="en-US" dirty="0"/>
          </a:p>
        </p:txBody>
      </p:sp>
      <p:sp>
        <p:nvSpPr>
          <p:cNvPr id="4" name="Slide Number Placeholder 3"/>
          <p:cNvSpPr>
            <a:spLocks noGrp="1"/>
          </p:cNvSpPr>
          <p:nvPr>
            <p:ph type="sldNum" sz="quarter" idx="5"/>
          </p:nvPr>
        </p:nvSpPr>
        <p:spPr/>
        <p:txBody>
          <a:bodyPr/>
          <a:lstStyle/>
          <a:p>
            <a:fld id="{7F3D153C-AC91-4B2D-A0B8-DBF176D63563}" type="slidenum">
              <a:rPr lang="en-US" smtClean="0"/>
              <a:t>7</a:t>
            </a:fld>
            <a:endParaRPr lang="en-US"/>
          </a:p>
        </p:txBody>
      </p:sp>
    </p:spTree>
    <p:extLst>
      <p:ext uri="{BB962C8B-B14F-4D97-AF65-F5344CB8AC3E}">
        <p14:creationId xmlns:p14="http://schemas.microsoft.com/office/powerpoint/2010/main" val="400775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dirty="0"/>
              <a:t>The first column is </a:t>
            </a:r>
            <a:r>
              <a:rPr lang="en-US" b="1" dirty="0"/>
              <a:t>(1) Select Test Reasons</a:t>
            </a:r>
            <a:r>
              <a:rPr lang="en-US" dirty="0"/>
              <a:t>. Test reasons are the test administration windows for summative tests. Test reasons for interim, benchmark, and modular tests can be categories, like Pre-test or Post-test, or a numbered opportunity. Mark the boxes for the reasons that apply to the ISRs you need to generate. </a:t>
            </a:r>
            <a:r>
              <a:rPr lang="en-US" b="0" dirty="0"/>
              <a:t>The second column is </a:t>
            </a:r>
            <a:r>
              <a:rPr lang="en-US" b="1" dirty="0"/>
              <a:t>(2) Select Assessments</a:t>
            </a:r>
            <a:r>
              <a:rPr lang="en-US" dirty="0"/>
              <a:t> by type of test, subject, and grade. Select individual assessments or mark All Subjects. You can generate ISRs for any test in the list. The third column is </a:t>
            </a:r>
            <a:r>
              <a:rPr lang="en-US" b="1" dirty="0"/>
              <a:t>(3) Select Students</a:t>
            </a:r>
            <a:r>
              <a:rPr lang="en-US" dirty="0"/>
              <a:t>, will load results depending on the user’s role. Teachers and school-level users will see a list of rosters with student names below.  District users will see a list of schools. The </a:t>
            </a:r>
            <a:r>
              <a:rPr lang="en-US" b="1" dirty="0"/>
              <a:t>Selections panel </a:t>
            </a:r>
            <a:r>
              <a:rPr lang="en-US" dirty="0"/>
              <a:t>on the right displays a count indicating the total number of students selected and the number of ISRs you have ordered. A </a:t>
            </a:r>
            <a:r>
              <a:rPr lang="en-US" b="1" dirty="0"/>
              <a:t>(4) fourth customizing option </a:t>
            </a:r>
            <a:r>
              <a:rPr lang="en-US" dirty="0"/>
              <a:t>is accessed via the </a:t>
            </a:r>
            <a:r>
              <a:rPr lang="en-US" b="1" dirty="0"/>
              <a:t>filter button </a:t>
            </a:r>
            <a:r>
              <a:rPr lang="en-US" dirty="0"/>
              <a:t>which is located to the left of the Next and Previous buttons. You can select a range of dates to be included in the ISR by using the calendar to enter a start date and an end date. Click </a:t>
            </a:r>
            <a:r>
              <a:rPr lang="en-US" b="1" dirty="0"/>
              <a:t>(5) Apply. </a:t>
            </a:r>
            <a:r>
              <a:rPr lang="en-US" dirty="0"/>
              <a:t>After making your customizations, click the </a:t>
            </a:r>
            <a:r>
              <a:rPr lang="en-US" b="1" dirty="0"/>
              <a:t>(6) ISR radio button </a:t>
            </a:r>
            <a:r>
              <a:rPr lang="en-US" dirty="0"/>
              <a:t>under Report Type in the Selections Panel. We now explain the Print Options available.</a:t>
            </a:r>
            <a:endParaRPr lang="en-US" u="none" dirty="0"/>
          </a:p>
        </p:txBody>
      </p:sp>
      <p:sp>
        <p:nvSpPr>
          <p:cNvPr id="4" name="Slide Number Placeholder 3"/>
          <p:cNvSpPr>
            <a:spLocks noGrp="1"/>
          </p:cNvSpPr>
          <p:nvPr>
            <p:ph type="sldNum" sz="quarter" idx="5"/>
          </p:nvPr>
        </p:nvSpPr>
        <p:spPr/>
        <p:txBody>
          <a:bodyPr/>
          <a:lstStyle/>
          <a:p>
            <a:fld id="{7F3D153C-AC91-4B2D-A0B8-DBF176D63563}" type="slidenum">
              <a:rPr lang="en-US" smtClean="0"/>
              <a:t>8</a:t>
            </a:fld>
            <a:endParaRPr lang="en-US"/>
          </a:p>
        </p:txBody>
      </p:sp>
    </p:spTree>
    <p:extLst>
      <p:ext uri="{BB962C8B-B14F-4D97-AF65-F5344CB8AC3E}">
        <p14:creationId xmlns:p14="http://schemas.microsoft.com/office/powerpoint/2010/main" val="53568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3237">
              <a:defRPr/>
            </a:pPr>
            <a:r>
              <a:rPr lang="en-US" dirty="0"/>
              <a:t>After selecting your customization options for the ISRs you choose how to print the reports. </a:t>
            </a:r>
            <a:r>
              <a:rPr lang="en-US" b="1" dirty="0"/>
              <a:t>(1) Print options </a:t>
            </a:r>
            <a:r>
              <a:rPr lang="en-US" dirty="0"/>
              <a:t>for the ISR are listed under that heading in the Selections panel to the right. You can print simple single-page reports or detailed, multiple-page ISRs. After you have made your selections, click the </a:t>
            </a:r>
            <a:r>
              <a:rPr lang="en-US" b="1" dirty="0"/>
              <a:t>(2) green Generate button</a:t>
            </a:r>
            <a:r>
              <a:rPr lang="en-US" dirty="0"/>
              <a:t>. The ISR file, or multiple PDFs in a zip file, will be sent to your </a:t>
            </a:r>
            <a:r>
              <a:rPr lang="en-US" b="1" dirty="0"/>
              <a:t>(3) Inbox</a:t>
            </a:r>
            <a:r>
              <a:rPr lang="en-US" dirty="0"/>
              <a:t>, accessed via the banner on all pages in Centralized Reporting. We will explain how to print from the Inbox after we explain the Student Data File.</a:t>
            </a:r>
          </a:p>
        </p:txBody>
      </p:sp>
      <p:sp>
        <p:nvSpPr>
          <p:cNvPr id="4" name="Slide Number Placeholder 3"/>
          <p:cNvSpPr>
            <a:spLocks noGrp="1"/>
          </p:cNvSpPr>
          <p:nvPr>
            <p:ph type="sldNum" sz="quarter" idx="5"/>
          </p:nvPr>
        </p:nvSpPr>
        <p:spPr/>
        <p:txBody>
          <a:bodyPr/>
          <a:lstStyle/>
          <a:p>
            <a:fld id="{7F3D153C-AC91-4B2D-A0B8-DBF176D63563}" type="slidenum">
              <a:rPr lang="en-US" smtClean="0"/>
              <a:t>9</a:t>
            </a:fld>
            <a:endParaRPr lang="en-US"/>
          </a:p>
        </p:txBody>
      </p:sp>
    </p:spTree>
    <p:extLst>
      <p:ext uri="{BB962C8B-B14F-4D97-AF65-F5344CB8AC3E}">
        <p14:creationId xmlns:p14="http://schemas.microsoft.com/office/powerpoint/2010/main" val="295593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D7592-F9A8-4750-9489-A5B0C0768A62}"/>
              </a:ext>
            </a:extLst>
          </p:cNvPr>
          <p:cNvSpPr>
            <a:spLocks noGrp="1"/>
          </p:cNvSpPr>
          <p:nvPr>
            <p:ph type="dt" sz="half" idx="10"/>
          </p:nvPr>
        </p:nvSpPr>
        <p:spPr/>
        <p:txBody>
          <a:bodyPr/>
          <a:lstStyle/>
          <a:p>
            <a:fld id="{0699DD3A-3535-4695-BDC4-D284F8A47979}" type="datetimeFigureOut">
              <a:rPr lang="en-US" smtClean="0"/>
              <a:t>5/14/2020</a:t>
            </a:fld>
            <a:endParaRPr lang="en-US"/>
          </a:p>
        </p:txBody>
      </p:sp>
      <p:sp>
        <p:nvSpPr>
          <p:cNvPr id="3" name="Footer Placeholder 2">
            <a:extLst>
              <a:ext uri="{FF2B5EF4-FFF2-40B4-BE49-F238E27FC236}">
                <a16:creationId xmlns:a16="http://schemas.microsoft.com/office/drawing/2014/main" id="{91805277-7755-4758-8721-A23283E39C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F948A2-50BB-4F1B-BE66-1959606C3D34}"/>
              </a:ext>
            </a:extLst>
          </p:cNvPr>
          <p:cNvSpPr>
            <a:spLocks noGrp="1"/>
          </p:cNvSpPr>
          <p:nvPr>
            <p:ph type="sldNum" sz="quarter" idx="12"/>
          </p:nvPr>
        </p:nvSpPr>
        <p:spPr/>
        <p:txBody>
          <a:bodyPr/>
          <a:lstStyle/>
          <a:p>
            <a:fld id="{4D987DC4-6B7A-465A-BCB2-DC5C3D2E42AF}" type="slidenum">
              <a:rPr lang="en-US" smtClean="0"/>
              <a:t>‹#›</a:t>
            </a:fld>
            <a:endParaRPr lang="en-US"/>
          </a:p>
        </p:txBody>
      </p:sp>
    </p:spTree>
    <p:extLst>
      <p:ext uri="{BB962C8B-B14F-4D97-AF65-F5344CB8AC3E}">
        <p14:creationId xmlns:p14="http://schemas.microsoft.com/office/powerpoint/2010/main" val="3204042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66255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491" y="1885438"/>
            <a:ext cx="9412009" cy="1124462"/>
          </a:xfrm>
        </p:spPr>
        <p:txBody>
          <a:bodyPr>
            <a:normAutofit fontScale="90000"/>
          </a:bodyPr>
          <a:lstStyle/>
          <a:p>
            <a:pPr algn="l"/>
            <a:r>
              <a:rPr lang="en-US" cap="none" dirty="0"/>
              <a:t>How to Print Individual Student Reports (ISRs) and Student Data Files</a:t>
            </a:r>
          </a:p>
        </p:txBody>
      </p:sp>
      <p:sp>
        <p:nvSpPr>
          <p:cNvPr id="3" name="Subtitle 2"/>
          <p:cNvSpPr>
            <a:spLocks noGrp="1"/>
          </p:cNvSpPr>
          <p:nvPr>
            <p:ph type="subTitle" idx="1"/>
          </p:nvPr>
        </p:nvSpPr>
        <p:spPr>
          <a:xfrm>
            <a:off x="2589491" y="3543301"/>
            <a:ext cx="9412008" cy="552449"/>
          </a:xfrm>
        </p:spPr>
        <p:txBody>
          <a:bodyPr>
            <a:noAutofit/>
          </a:bodyPr>
          <a:lstStyle/>
          <a:p>
            <a:pPr algn="l"/>
            <a:r>
              <a:rPr lang="en-US" sz="2800" cap="none" dirty="0"/>
              <a:t>Centralized Reporting System Training Module Series #1</a:t>
            </a:r>
          </a:p>
        </p:txBody>
      </p:sp>
      <p:sp>
        <p:nvSpPr>
          <p:cNvPr id="2" name="Rectangle 1">
            <a:extLst>
              <a:ext uri="{FF2B5EF4-FFF2-40B4-BE49-F238E27FC236}">
                <a16:creationId xmlns:a16="http://schemas.microsoft.com/office/drawing/2014/main" id="{8B420651-B147-4DF6-AF47-456D03F2BF5B}"/>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a:t>
            </a:r>
            <a:r>
              <a:rPr lang="en-US" sz="800">
                <a:solidFill>
                  <a:schemeClr val="bg1"/>
                </a:solidFill>
              </a:rPr>
              <a:t>© 2020 </a:t>
            </a:r>
            <a:r>
              <a:rPr lang="en-US" sz="800" dirty="0">
                <a:solidFill>
                  <a:schemeClr val="bg1"/>
                </a:solidFill>
              </a:rPr>
              <a:t>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08532B5-0B06-49F4-938B-F8B933C00266}"/>
              </a:ext>
            </a:extLst>
          </p:cNvPr>
          <p:cNvSpPr/>
          <p:nvPr/>
        </p:nvSpPr>
        <p:spPr>
          <a:xfrm rot="5400000">
            <a:off x="7499752" y="2038192"/>
            <a:ext cx="3398103" cy="582425"/>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Generating a Student Data File</a:t>
            </a:r>
          </a:p>
        </p:txBody>
      </p:sp>
      <p:sp>
        <p:nvSpPr>
          <p:cNvPr id="5" name="Rectangle: Rounded Corners 4">
            <a:extLst>
              <a:ext uri="{FF2B5EF4-FFF2-40B4-BE49-F238E27FC236}">
                <a16:creationId xmlns:a16="http://schemas.microsoft.com/office/drawing/2014/main" id="{72670D5F-381C-480E-B352-3753634E05A2}"/>
              </a:ext>
            </a:extLst>
          </p:cNvPr>
          <p:cNvSpPr/>
          <p:nvPr/>
        </p:nvSpPr>
        <p:spPr>
          <a:xfrm>
            <a:off x="9508901" y="4028456"/>
            <a:ext cx="2356895" cy="756794"/>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Student Data File—Excel Worksheet</a:t>
            </a:r>
          </a:p>
        </p:txBody>
      </p:sp>
      <p:pic>
        <p:nvPicPr>
          <p:cNvPr id="2" name="Picture 1">
            <a:extLst>
              <a:ext uri="{FF2B5EF4-FFF2-40B4-BE49-F238E27FC236}">
                <a16:creationId xmlns:a16="http://schemas.microsoft.com/office/drawing/2014/main" id="{972F825D-3694-409A-941D-5152E8E9AD3D}"/>
              </a:ext>
            </a:extLst>
          </p:cNvPr>
          <p:cNvPicPr>
            <a:picLocks noChangeAspect="1"/>
          </p:cNvPicPr>
          <p:nvPr/>
        </p:nvPicPr>
        <p:blipFill rotWithShape="1">
          <a:blip r:embed="rId3">
            <a:extLst>
              <a:ext uri="{28A0092B-C50C-407E-A947-70E740481C1C}">
                <a14:useLocalDpi xmlns:a14="http://schemas.microsoft.com/office/drawing/2010/main" val="0"/>
              </a:ext>
            </a:extLst>
          </a:blip>
          <a:srcRect l="2138" t="5301" r="2103" b="4848"/>
          <a:stretch/>
        </p:blipFill>
        <p:spPr>
          <a:xfrm>
            <a:off x="326204" y="434050"/>
            <a:ext cx="8415223" cy="3790708"/>
          </a:xfrm>
          <a:prstGeom prst="rect">
            <a:avLst/>
          </a:prstGeom>
          <a:ln w="38100">
            <a:solidFill>
              <a:schemeClr val="accent1">
                <a:lumMod val="75000"/>
              </a:schemeClr>
            </a:solidFill>
          </a:ln>
        </p:spPr>
      </p:pic>
      <p:pic>
        <p:nvPicPr>
          <p:cNvPr id="6" name="Picture 5">
            <a:extLst>
              <a:ext uri="{FF2B5EF4-FFF2-40B4-BE49-F238E27FC236}">
                <a16:creationId xmlns:a16="http://schemas.microsoft.com/office/drawing/2014/main" id="{5C3C76A8-77D9-45AD-ADF1-51FB91E694B1}"/>
              </a:ext>
            </a:extLst>
          </p:cNvPr>
          <p:cNvPicPr>
            <a:picLocks noChangeAspect="1"/>
          </p:cNvPicPr>
          <p:nvPr/>
        </p:nvPicPr>
        <p:blipFill>
          <a:blip r:embed="rId4"/>
          <a:stretch>
            <a:fillRect/>
          </a:stretch>
        </p:blipFill>
        <p:spPr>
          <a:xfrm>
            <a:off x="172544" y="4996211"/>
            <a:ext cx="11846911" cy="1114629"/>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7" name="Flowchart: Connector 6">
            <a:extLst>
              <a:ext uri="{FF2B5EF4-FFF2-40B4-BE49-F238E27FC236}">
                <a16:creationId xmlns:a16="http://schemas.microsoft.com/office/drawing/2014/main" id="{611FCF06-3583-4A36-A4F9-500E56EC0316}"/>
              </a:ext>
            </a:extLst>
          </p:cNvPr>
          <p:cNvSpPr/>
          <p:nvPr/>
        </p:nvSpPr>
        <p:spPr>
          <a:xfrm>
            <a:off x="156376" y="4563103"/>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Flowchart: Connector 7">
            <a:extLst>
              <a:ext uri="{FF2B5EF4-FFF2-40B4-BE49-F238E27FC236}">
                <a16:creationId xmlns:a16="http://schemas.microsoft.com/office/drawing/2014/main" id="{549C5BFB-AFEA-4DE0-A0BA-C606B614CDBB}"/>
              </a:ext>
            </a:extLst>
          </p:cNvPr>
          <p:cNvSpPr/>
          <p:nvPr/>
        </p:nvSpPr>
        <p:spPr>
          <a:xfrm>
            <a:off x="706677" y="747160"/>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Flowchart: Connector 8">
            <a:extLst>
              <a:ext uri="{FF2B5EF4-FFF2-40B4-BE49-F238E27FC236}">
                <a16:creationId xmlns:a16="http://schemas.microsoft.com/office/drawing/2014/main" id="{444E1A2A-110E-414E-9BC1-69C0F35F60FB}"/>
              </a:ext>
            </a:extLst>
          </p:cNvPr>
          <p:cNvSpPr/>
          <p:nvPr/>
        </p:nvSpPr>
        <p:spPr>
          <a:xfrm>
            <a:off x="4110277" y="747160"/>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 name="Rectangle 3">
            <a:extLst>
              <a:ext uri="{FF2B5EF4-FFF2-40B4-BE49-F238E27FC236}">
                <a16:creationId xmlns:a16="http://schemas.microsoft.com/office/drawing/2014/main" id="{7E17625E-C414-47B9-A38F-CFA4C815D132}"/>
              </a:ext>
            </a:extLst>
          </p:cNvPr>
          <p:cNvSpPr/>
          <p:nvPr/>
        </p:nvSpPr>
        <p:spPr>
          <a:xfrm>
            <a:off x="4015408" y="1181100"/>
            <a:ext cx="556591" cy="4290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46AA01-03C7-46AA-B8FA-8875A316E9E3}"/>
              </a:ext>
            </a:extLst>
          </p:cNvPr>
          <p:cNvSpPr/>
          <p:nvPr/>
        </p:nvSpPr>
        <p:spPr>
          <a:xfrm>
            <a:off x="6146798" y="1610139"/>
            <a:ext cx="1219202" cy="3109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a:extLst>
              <a:ext uri="{FF2B5EF4-FFF2-40B4-BE49-F238E27FC236}">
                <a16:creationId xmlns:a16="http://schemas.microsoft.com/office/drawing/2014/main" id="{1587F8BB-607A-4E1F-89CC-EFE5AD0FB455}"/>
              </a:ext>
            </a:extLst>
          </p:cNvPr>
          <p:cNvSpPr/>
          <p:nvPr/>
        </p:nvSpPr>
        <p:spPr>
          <a:xfrm>
            <a:off x="7403324" y="1619189"/>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Flowchart: Connector 11">
            <a:extLst>
              <a:ext uri="{FF2B5EF4-FFF2-40B4-BE49-F238E27FC236}">
                <a16:creationId xmlns:a16="http://schemas.microsoft.com/office/drawing/2014/main" id="{AFD7D4D7-D70A-4A35-9972-EB158F2A6A69}"/>
              </a:ext>
            </a:extLst>
          </p:cNvPr>
          <p:cNvSpPr/>
          <p:nvPr/>
        </p:nvSpPr>
        <p:spPr>
          <a:xfrm>
            <a:off x="5807142" y="3705095"/>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3" name="Rectangle 12">
            <a:extLst>
              <a:ext uri="{FF2B5EF4-FFF2-40B4-BE49-F238E27FC236}">
                <a16:creationId xmlns:a16="http://schemas.microsoft.com/office/drawing/2014/main" id="{52FCA9CA-0B51-45AA-A238-7898F9FDC795}"/>
              </a:ext>
            </a:extLst>
          </p:cNvPr>
          <p:cNvSpPr/>
          <p:nvPr/>
        </p:nvSpPr>
        <p:spPr>
          <a:xfrm>
            <a:off x="6312962" y="3740726"/>
            <a:ext cx="732074" cy="2753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C198886F-A684-4FFC-BA56-A387AE2FCABA}"/>
              </a:ext>
            </a:extLst>
          </p:cNvPr>
          <p:cNvSpPr/>
          <p:nvPr/>
        </p:nvSpPr>
        <p:spPr>
          <a:xfrm>
            <a:off x="7409204" y="2329404"/>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16" name="Straight Arrow Connector 15">
            <a:extLst>
              <a:ext uri="{FF2B5EF4-FFF2-40B4-BE49-F238E27FC236}">
                <a16:creationId xmlns:a16="http://schemas.microsoft.com/office/drawing/2014/main" id="{B8CC6C4E-F1FE-459B-88AE-104502565B59}"/>
              </a:ext>
            </a:extLst>
          </p:cNvPr>
          <p:cNvCxnSpPr/>
          <p:nvPr/>
        </p:nvCxnSpPr>
        <p:spPr>
          <a:xfrm>
            <a:off x="7045036" y="4224758"/>
            <a:ext cx="0" cy="665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81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FF312F-85A7-47BC-B573-CE191EEFC136}"/>
              </a:ext>
            </a:extLst>
          </p:cNvPr>
          <p:cNvPicPr>
            <a:picLocks noChangeAspect="1"/>
          </p:cNvPicPr>
          <p:nvPr/>
        </p:nvPicPr>
        <p:blipFill>
          <a:blip r:embed="rId3"/>
          <a:stretch>
            <a:fillRect/>
          </a:stretch>
        </p:blipFill>
        <p:spPr>
          <a:xfrm>
            <a:off x="217714" y="602734"/>
            <a:ext cx="11756571" cy="5652532"/>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id="{01DDE13C-E493-4897-A54A-B89FF82128E8}"/>
              </a:ext>
            </a:extLst>
          </p:cNvPr>
          <p:cNvSpPr/>
          <p:nvPr/>
        </p:nvSpPr>
        <p:spPr>
          <a:xfrm>
            <a:off x="3840480" y="2852928"/>
            <a:ext cx="2706624"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0E09578-E54C-4887-AB1A-CC9A9B288F01}"/>
              </a:ext>
            </a:extLst>
          </p:cNvPr>
          <p:cNvSpPr/>
          <p:nvPr/>
        </p:nvSpPr>
        <p:spPr>
          <a:xfrm>
            <a:off x="5449824" y="1627632"/>
            <a:ext cx="1444752" cy="713232"/>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File Name</a:t>
            </a:r>
          </a:p>
        </p:txBody>
      </p:sp>
      <p:cxnSp>
        <p:nvCxnSpPr>
          <p:cNvPr id="6" name="Straight Arrow Connector 5">
            <a:extLst>
              <a:ext uri="{FF2B5EF4-FFF2-40B4-BE49-F238E27FC236}">
                <a16:creationId xmlns:a16="http://schemas.microsoft.com/office/drawing/2014/main" id="{1D43B936-7375-44B9-8128-0B96A680FBFD}"/>
              </a:ext>
            </a:extLst>
          </p:cNvPr>
          <p:cNvCxnSpPr/>
          <p:nvPr/>
        </p:nvCxnSpPr>
        <p:spPr>
          <a:xfrm flipH="1">
            <a:off x="5449824" y="2340864"/>
            <a:ext cx="512064" cy="512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00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
            <a:ext cx="11215455" cy="548640"/>
          </a:xfrm>
        </p:spPr>
        <p:txBody>
          <a:bodyPr>
            <a:noAutofit/>
          </a:bodyPr>
          <a:lstStyle/>
          <a:p>
            <a:r>
              <a:rPr lang="en-US" dirty="0"/>
              <a:t>Centralized Reporting System Training Module Series</a:t>
            </a:r>
          </a:p>
        </p:txBody>
      </p:sp>
      <p:sp>
        <p:nvSpPr>
          <p:cNvPr id="2" name="Rectangle 1">
            <a:extLst>
              <a:ext uri="{FF2B5EF4-FFF2-40B4-BE49-F238E27FC236}">
                <a16:creationId xmlns:a16="http://schemas.microsoft.com/office/drawing/2014/main" id="{1DDC7640-7610-4305-B6FE-9AF138E89D1D}"/>
              </a:ext>
            </a:extLst>
          </p:cNvPr>
          <p:cNvSpPr/>
          <p:nvPr/>
        </p:nvSpPr>
        <p:spPr>
          <a:xfrm>
            <a:off x="667512" y="1345562"/>
            <a:ext cx="10427208" cy="2409574"/>
          </a:xfrm>
          <a:prstGeom prst="rect">
            <a:avLst/>
          </a:prstGeom>
          <a:solidFill>
            <a:srgbClr val="005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rPr>
              <a:t>1</a:t>
            </a:r>
            <a:r>
              <a:rPr kumimoji="0" lang="en-US" sz="2000" b="0" i="0" u="none" strike="noStrike" kern="1200" cap="none" spc="0" normalizeH="0" baseline="0" noProof="0" dirty="0">
                <a:ln>
                  <a:noFill/>
                </a:ln>
                <a:solidFill>
                  <a:srgbClr val="FFFFFF"/>
                </a:solidFill>
                <a:effectLst/>
                <a:uLnTx/>
                <a:uFillTx/>
                <a:ea typeface="+mn-ea"/>
                <a:cs typeface="+mn-cs"/>
              </a:rPr>
              <a:t>. How to Print ISRs and Student Data Files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FFFF"/>
                </a:solidFill>
              </a:rPr>
              <a:t>2</a:t>
            </a:r>
            <a:r>
              <a:rPr kumimoji="0" lang="en-US" sz="2000" b="0" i="0" u="none" strike="noStrike" kern="1200" cap="none" spc="0" normalizeH="0" baseline="0" noProof="0" dirty="0">
                <a:ln>
                  <a:noFill/>
                </a:ln>
                <a:solidFill>
                  <a:srgbClr val="FFFFFF"/>
                </a:solidFill>
                <a:effectLst/>
                <a:uLnTx/>
                <a:uFillTx/>
                <a:ea typeface="+mn-ea"/>
                <a:cs typeface="+mn-cs"/>
              </a:rPr>
              <a:t>. How to Print and Export Data You Can See in Your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3. How to Use the Roster Manager to Add, Modify, and Upload Rosters</a:t>
            </a:r>
          </a:p>
          <a:p>
            <a:pPr lvl="0">
              <a:defRPr/>
            </a:pPr>
            <a:r>
              <a:rPr lang="en-US" sz="2000" dirty="0">
                <a:solidFill>
                  <a:srgbClr val="FFFFFF"/>
                </a:solidFill>
              </a:rPr>
              <a:t>4. How to Analyze Item-Level Reports</a:t>
            </a:r>
          </a:p>
          <a:p>
            <a:pPr lvl="0">
              <a:defRPr/>
            </a:pPr>
            <a:r>
              <a:rPr lang="en-US" sz="2000" dirty="0">
                <a:solidFill>
                  <a:srgbClr val="FFFFFF"/>
                </a:solidFill>
              </a:rPr>
              <a:t>5. How to Hand-Score Unscored Items and Modify Machine Scores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72752257"/>
      </p:ext>
    </p:extLst>
  </p:cSld>
  <p:clrMapOvr>
    <a:masterClrMapping/>
  </p:clrMapOvr>
  <mc:AlternateContent xmlns:mc="http://schemas.openxmlformats.org/markup-compatibility/2006" xmlns:p14="http://schemas.microsoft.com/office/powerpoint/2010/main">
    <mc:Choice Requires="p14">
      <p:transition spd="slow" p14:dur="2000" advTm="36470"/>
    </mc:Choice>
    <mc:Fallback xmlns="">
      <p:transition spd="slow" advTm="36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632F7-3CAE-4E4E-9EEC-596A53703694}"/>
              </a:ext>
            </a:extLst>
          </p:cNvPr>
          <p:cNvPicPr>
            <a:picLocks noChangeAspect="1"/>
          </p:cNvPicPr>
          <p:nvPr/>
        </p:nvPicPr>
        <p:blipFill rotWithShape="1">
          <a:blip r:embed="rId3"/>
          <a:srcRect t="7679"/>
          <a:stretch/>
        </p:blipFill>
        <p:spPr>
          <a:xfrm>
            <a:off x="154488" y="520860"/>
            <a:ext cx="7172325" cy="4361605"/>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8" name="Rectangle: Rounded Corners 7">
            <a:extLst>
              <a:ext uri="{FF2B5EF4-FFF2-40B4-BE49-F238E27FC236}">
                <a16:creationId xmlns:a16="http://schemas.microsoft.com/office/drawing/2014/main" id="{4E35FB22-37B9-4FC3-B0A2-113A283548A2}"/>
              </a:ext>
            </a:extLst>
          </p:cNvPr>
          <p:cNvSpPr/>
          <p:nvPr/>
        </p:nvSpPr>
        <p:spPr>
          <a:xfrm>
            <a:off x="425465" y="5962994"/>
            <a:ext cx="4674192" cy="611884"/>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Student Results Generator Page</a:t>
            </a:r>
          </a:p>
        </p:txBody>
      </p:sp>
      <p:pic>
        <p:nvPicPr>
          <p:cNvPr id="13" name="Picture 12">
            <a:extLst>
              <a:ext uri="{FF2B5EF4-FFF2-40B4-BE49-F238E27FC236}">
                <a16:creationId xmlns:a16="http://schemas.microsoft.com/office/drawing/2014/main" id="{CA2BFE37-4369-4760-84A9-2B9DE0CC974C}"/>
              </a:ext>
            </a:extLst>
          </p:cNvPr>
          <p:cNvPicPr>
            <a:picLocks noChangeAspect="1"/>
          </p:cNvPicPr>
          <p:nvPr/>
        </p:nvPicPr>
        <p:blipFill>
          <a:blip r:embed="rId4"/>
          <a:stretch>
            <a:fillRect/>
          </a:stretch>
        </p:blipFill>
        <p:spPr>
          <a:xfrm>
            <a:off x="5370634" y="2260904"/>
            <a:ext cx="6666878" cy="4439030"/>
          </a:xfrm>
          <a:prstGeom prst="rect">
            <a:avLst/>
          </a:prstGeom>
          <a:ln w="38100">
            <a:solidFill>
              <a:schemeClr val="accent1">
                <a:lumMod val="50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AABA2042-5725-4567-9724-0D5788412D27}"/>
              </a:ext>
            </a:extLst>
          </p:cNvPr>
          <p:cNvSpPr/>
          <p:nvPr/>
        </p:nvSpPr>
        <p:spPr>
          <a:xfrm>
            <a:off x="6522720" y="609600"/>
            <a:ext cx="416560" cy="441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CBADB98-9F6B-4DE5-A5D7-A05B9031F8B9}"/>
              </a:ext>
            </a:extLst>
          </p:cNvPr>
          <p:cNvPicPr>
            <a:picLocks noChangeAspect="1"/>
          </p:cNvPicPr>
          <p:nvPr/>
        </p:nvPicPr>
        <p:blipFill rotWithShape="1">
          <a:blip r:embed="rId5"/>
          <a:srcRect l="5805" t="3652" r="43697"/>
          <a:stretch/>
        </p:blipFill>
        <p:spPr>
          <a:xfrm>
            <a:off x="7826059" y="837217"/>
            <a:ext cx="906463" cy="7030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7B5C63B8-8FD3-49C7-809A-6FA2D88D04B3}"/>
              </a:ext>
            </a:extLst>
          </p:cNvPr>
          <p:cNvSpPr txBox="1"/>
          <p:nvPr/>
        </p:nvSpPr>
        <p:spPr>
          <a:xfrm>
            <a:off x="7792861" y="158066"/>
            <a:ext cx="972860" cy="553998"/>
          </a:xfrm>
          <a:prstGeom prst="rect">
            <a:avLst/>
          </a:prstGeom>
          <a:noFill/>
          <a:ln w="38100">
            <a:solidFill>
              <a:srgbClr val="043364"/>
            </a:solidFill>
          </a:ln>
        </p:spPr>
        <p:txBody>
          <a:bodyPr wrap="square" rtlCol="0">
            <a:spAutoFit/>
          </a:bodyPr>
          <a:lstStyle/>
          <a:p>
            <a:pPr algn="ctr"/>
            <a:r>
              <a:rPr lang="en-US" sz="1000" b="1" dirty="0">
                <a:solidFill>
                  <a:schemeClr val="bg1"/>
                </a:solidFill>
              </a:rPr>
              <a:t>Student Results Generator</a:t>
            </a:r>
          </a:p>
        </p:txBody>
      </p:sp>
      <p:cxnSp>
        <p:nvCxnSpPr>
          <p:cNvPr id="12" name="Straight Arrow Connector 11">
            <a:extLst>
              <a:ext uri="{FF2B5EF4-FFF2-40B4-BE49-F238E27FC236}">
                <a16:creationId xmlns:a16="http://schemas.microsoft.com/office/drawing/2014/main" id="{8C07F9BC-19BD-4532-B90E-874973D5E711}"/>
              </a:ext>
            </a:extLst>
          </p:cNvPr>
          <p:cNvCxnSpPr>
            <a:cxnSpLocks/>
          </p:cNvCxnSpPr>
          <p:nvPr/>
        </p:nvCxnSpPr>
        <p:spPr>
          <a:xfrm flipH="1">
            <a:off x="8279291" y="1540268"/>
            <a:ext cx="1" cy="7206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289BC0-F51B-4686-9A2C-4805DE0F14FD}"/>
              </a:ext>
            </a:extLst>
          </p:cNvPr>
          <p:cNvCxnSpPr>
            <a:cxnSpLocks/>
          </p:cNvCxnSpPr>
          <p:nvPr/>
        </p:nvCxnSpPr>
        <p:spPr>
          <a:xfrm>
            <a:off x="6948218" y="931710"/>
            <a:ext cx="877841" cy="3937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lowchart: Connector 2">
            <a:extLst>
              <a:ext uri="{FF2B5EF4-FFF2-40B4-BE49-F238E27FC236}">
                <a16:creationId xmlns:a16="http://schemas.microsoft.com/office/drawing/2014/main" id="{6991E5BD-896E-4713-9AEC-5C849C087923}"/>
              </a:ext>
            </a:extLst>
          </p:cNvPr>
          <p:cNvSpPr/>
          <p:nvPr/>
        </p:nvSpPr>
        <p:spPr>
          <a:xfrm>
            <a:off x="8851900" y="188100"/>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5" name="Flowchart: Connector 14">
            <a:extLst>
              <a:ext uri="{FF2B5EF4-FFF2-40B4-BE49-F238E27FC236}">
                <a16:creationId xmlns:a16="http://schemas.microsoft.com/office/drawing/2014/main" id="{6A9FDBF6-F8D9-451D-9C0B-DDAA27F8644C}"/>
              </a:ext>
            </a:extLst>
          </p:cNvPr>
          <p:cNvSpPr/>
          <p:nvPr/>
        </p:nvSpPr>
        <p:spPr>
          <a:xfrm>
            <a:off x="11417300" y="1666127"/>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6" name="Flowchart: Connector 15">
            <a:extLst>
              <a:ext uri="{FF2B5EF4-FFF2-40B4-BE49-F238E27FC236}">
                <a16:creationId xmlns:a16="http://schemas.microsoft.com/office/drawing/2014/main" id="{711A16E9-343D-43D0-BF89-2F9FD95F46E9}"/>
              </a:ext>
            </a:extLst>
          </p:cNvPr>
          <p:cNvSpPr/>
          <p:nvPr/>
        </p:nvSpPr>
        <p:spPr>
          <a:xfrm>
            <a:off x="5505950" y="4011502"/>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65466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AB4695FE-E199-45B3-B978-8C34C2B47BE3}"/>
              </a:ext>
            </a:extLst>
          </p:cNvPr>
          <p:cNvSpPr/>
          <p:nvPr/>
        </p:nvSpPr>
        <p:spPr>
          <a:xfrm rot="16200000">
            <a:off x="7729724" y="2471498"/>
            <a:ext cx="5252627" cy="486229"/>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Simple ISR with Reporting Categories</a:t>
            </a:r>
          </a:p>
        </p:txBody>
      </p:sp>
      <p:sp>
        <p:nvSpPr>
          <p:cNvPr id="7" name="Flowchart: Connector 6">
            <a:extLst>
              <a:ext uri="{FF2B5EF4-FFF2-40B4-BE49-F238E27FC236}">
                <a16:creationId xmlns:a16="http://schemas.microsoft.com/office/drawing/2014/main" id="{BE05C416-3CDD-4E7D-AD1C-8DA447EFDD49}"/>
              </a:ext>
            </a:extLst>
          </p:cNvPr>
          <p:cNvSpPr/>
          <p:nvPr/>
        </p:nvSpPr>
        <p:spPr>
          <a:xfrm>
            <a:off x="7461963" y="577365"/>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Flowchart: Connector 7">
            <a:extLst>
              <a:ext uri="{FF2B5EF4-FFF2-40B4-BE49-F238E27FC236}">
                <a16:creationId xmlns:a16="http://schemas.microsoft.com/office/drawing/2014/main" id="{4FABECEE-1AB7-4AF3-B78E-74C86B970076}"/>
              </a:ext>
            </a:extLst>
          </p:cNvPr>
          <p:cNvSpPr/>
          <p:nvPr/>
        </p:nvSpPr>
        <p:spPr>
          <a:xfrm>
            <a:off x="1744388" y="952508"/>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Flowchart: Connector 10">
            <a:extLst>
              <a:ext uri="{FF2B5EF4-FFF2-40B4-BE49-F238E27FC236}">
                <a16:creationId xmlns:a16="http://schemas.microsoft.com/office/drawing/2014/main" id="{633EFEA4-D177-490F-ADDA-CDE39FCD778E}"/>
              </a:ext>
            </a:extLst>
          </p:cNvPr>
          <p:cNvSpPr/>
          <p:nvPr/>
        </p:nvSpPr>
        <p:spPr>
          <a:xfrm>
            <a:off x="2506388" y="3060708"/>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2" name="Flowchart: Connector 11">
            <a:extLst>
              <a:ext uri="{FF2B5EF4-FFF2-40B4-BE49-F238E27FC236}">
                <a16:creationId xmlns:a16="http://schemas.microsoft.com/office/drawing/2014/main" id="{5754F304-A221-49BE-93A5-3BF2463A8E1D}"/>
              </a:ext>
            </a:extLst>
          </p:cNvPr>
          <p:cNvSpPr/>
          <p:nvPr/>
        </p:nvSpPr>
        <p:spPr>
          <a:xfrm>
            <a:off x="9211988" y="1892308"/>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3" name="Flowchart: Connector 12">
            <a:extLst>
              <a:ext uri="{FF2B5EF4-FFF2-40B4-BE49-F238E27FC236}">
                <a16:creationId xmlns:a16="http://schemas.microsoft.com/office/drawing/2014/main" id="{E7615FCE-CCB4-473D-B6A4-D1626F6427A5}"/>
              </a:ext>
            </a:extLst>
          </p:cNvPr>
          <p:cNvSpPr/>
          <p:nvPr/>
        </p:nvSpPr>
        <p:spPr>
          <a:xfrm>
            <a:off x="1744388" y="5422900"/>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4" name="Group 3">
            <a:extLst>
              <a:ext uri="{FF2B5EF4-FFF2-40B4-BE49-F238E27FC236}">
                <a16:creationId xmlns:a16="http://schemas.microsoft.com/office/drawing/2014/main" id="{6ADC05F1-95BE-4C89-8D24-0AE45DB051D9}"/>
              </a:ext>
            </a:extLst>
          </p:cNvPr>
          <p:cNvGrpSpPr/>
          <p:nvPr/>
        </p:nvGrpSpPr>
        <p:grpSpPr>
          <a:xfrm>
            <a:off x="2324100" y="88299"/>
            <a:ext cx="7543799" cy="6681402"/>
            <a:chOff x="2324100" y="88299"/>
            <a:chExt cx="7543799" cy="6681402"/>
          </a:xfrm>
        </p:grpSpPr>
        <p:grpSp>
          <p:nvGrpSpPr>
            <p:cNvPr id="3" name="Group 2">
              <a:extLst>
                <a:ext uri="{FF2B5EF4-FFF2-40B4-BE49-F238E27FC236}">
                  <a16:creationId xmlns:a16="http://schemas.microsoft.com/office/drawing/2014/main" id="{B3F1B993-0D55-4CB4-8374-7179491BA32C}"/>
                </a:ext>
              </a:extLst>
            </p:cNvPr>
            <p:cNvGrpSpPr/>
            <p:nvPr/>
          </p:nvGrpSpPr>
          <p:grpSpPr>
            <a:xfrm>
              <a:off x="2324100" y="88299"/>
              <a:ext cx="7543799" cy="6681402"/>
              <a:chOff x="2324100" y="88299"/>
              <a:chExt cx="7543799" cy="6681402"/>
            </a:xfrm>
          </p:grpSpPr>
          <p:pic>
            <p:nvPicPr>
              <p:cNvPr id="9" name="Picture 8">
                <a:extLst>
                  <a:ext uri="{FF2B5EF4-FFF2-40B4-BE49-F238E27FC236}">
                    <a16:creationId xmlns:a16="http://schemas.microsoft.com/office/drawing/2014/main" id="{1E7EA26F-B8A5-44E6-A0C1-97D1B0118BEE}"/>
                  </a:ext>
                </a:extLst>
              </p:cNvPr>
              <p:cNvPicPr>
                <a:picLocks noChangeAspect="1"/>
              </p:cNvPicPr>
              <p:nvPr/>
            </p:nvPicPr>
            <p:blipFill>
              <a:blip r:embed="rId3"/>
              <a:stretch>
                <a:fillRect/>
              </a:stretch>
            </p:blipFill>
            <p:spPr>
              <a:xfrm>
                <a:off x="2324100" y="88299"/>
                <a:ext cx="7543799" cy="6681402"/>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99D4E5CB-77B1-4B52-8F56-B1A54E8C3BEC}"/>
                  </a:ext>
                </a:extLst>
              </p:cNvPr>
              <p:cNvSpPr/>
              <p:nvPr/>
            </p:nvSpPr>
            <p:spPr>
              <a:xfrm>
                <a:off x="2324100" y="88299"/>
                <a:ext cx="345948" cy="34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4" name="Rectangle 13">
              <a:extLst>
                <a:ext uri="{FF2B5EF4-FFF2-40B4-BE49-F238E27FC236}">
                  <a16:creationId xmlns:a16="http://schemas.microsoft.com/office/drawing/2014/main" id="{A65D39F1-EF38-48A9-8229-0DCBD65DB1C4}"/>
                </a:ext>
              </a:extLst>
            </p:cNvPr>
            <p:cNvSpPr/>
            <p:nvPr/>
          </p:nvSpPr>
          <p:spPr>
            <a:xfrm>
              <a:off x="2506388" y="88299"/>
              <a:ext cx="163660" cy="344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32721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A6C5ECA-65FA-47D7-9424-0EA7A1507FF4}"/>
              </a:ext>
            </a:extLst>
          </p:cNvPr>
          <p:cNvSpPr/>
          <p:nvPr/>
        </p:nvSpPr>
        <p:spPr>
          <a:xfrm>
            <a:off x="6744041" y="219334"/>
            <a:ext cx="5169692" cy="489918"/>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3rd Page of a Detailed ISR with Item-Level Data</a:t>
            </a:r>
          </a:p>
        </p:txBody>
      </p:sp>
      <p:pic>
        <p:nvPicPr>
          <p:cNvPr id="10" name="Picture 9">
            <a:extLst>
              <a:ext uri="{FF2B5EF4-FFF2-40B4-BE49-F238E27FC236}">
                <a16:creationId xmlns:a16="http://schemas.microsoft.com/office/drawing/2014/main" id="{5D5A5B6C-9F0A-45BB-864C-E4DD112BC2F8}"/>
              </a:ext>
            </a:extLst>
          </p:cNvPr>
          <p:cNvPicPr>
            <a:picLocks noChangeAspect="1"/>
          </p:cNvPicPr>
          <p:nvPr/>
        </p:nvPicPr>
        <p:blipFill>
          <a:blip r:embed="rId3"/>
          <a:stretch>
            <a:fillRect/>
          </a:stretch>
        </p:blipFill>
        <p:spPr>
          <a:xfrm>
            <a:off x="2075015" y="933210"/>
            <a:ext cx="8117456" cy="5624297"/>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7" name="Flowchart: Connector 6">
            <a:extLst>
              <a:ext uri="{FF2B5EF4-FFF2-40B4-BE49-F238E27FC236}">
                <a16:creationId xmlns:a16="http://schemas.microsoft.com/office/drawing/2014/main" id="{BE05C416-3CDD-4E7D-AD1C-8DA447EFDD49}"/>
              </a:ext>
            </a:extLst>
          </p:cNvPr>
          <p:cNvSpPr/>
          <p:nvPr/>
        </p:nvSpPr>
        <p:spPr>
          <a:xfrm>
            <a:off x="1306704" y="2540609"/>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8" name="Flowchart: Connector 7">
            <a:extLst>
              <a:ext uri="{FF2B5EF4-FFF2-40B4-BE49-F238E27FC236}">
                <a16:creationId xmlns:a16="http://schemas.microsoft.com/office/drawing/2014/main" id="{4FABECEE-1AB7-4AF3-B78E-74C86B970076}"/>
              </a:ext>
            </a:extLst>
          </p:cNvPr>
          <p:cNvSpPr/>
          <p:nvPr/>
        </p:nvSpPr>
        <p:spPr>
          <a:xfrm>
            <a:off x="10565476" y="843445"/>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 name="Rectangle 1">
            <a:extLst>
              <a:ext uri="{FF2B5EF4-FFF2-40B4-BE49-F238E27FC236}">
                <a16:creationId xmlns:a16="http://schemas.microsoft.com/office/drawing/2014/main" id="{6A39504B-9BA5-4A95-A5AF-77A0372E905E}"/>
              </a:ext>
            </a:extLst>
          </p:cNvPr>
          <p:cNvSpPr/>
          <p:nvPr/>
        </p:nvSpPr>
        <p:spPr>
          <a:xfrm>
            <a:off x="2162802" y="2403722"/>
            <a:ext cx="3860192" cy="273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20E9E9-1E91-4131-AB8E-4FC3E37A86E0}"/>
              </a:ext>
            </a:extLst>
          </p:cNvPr>
          <p:cNvSpPr/>
          <p:nvPr/>
        </p:nvSpPr>
        <p:spPr>
          <a:xfrm>
            <a:off x="6177636" y="2403722"/>
            <a:ext cx="3860192" cy="273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193B033-3E9E-42C7-9ED6-82DC41BCDDB7}"/>
              </a:ext>
            </a:extLst>
          </p:cNvPr>
          <p:cNvSpPr/>
          <p:nvPr/>
        </p:nvSpPr>
        <p:spPr>
          <a:xfrm>
            <a:off x="2162802" y="4286364"/>
            <a:ext cx="3860192" cy="273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A25E97-0DC0-4DE6-AFD4-83B8C0985CF9}"/>
              </a:ext>
            </a:extLst>
          </p:cNvPr>
          <p:cNvSpPr/>
          <p:nvPr/>
        </p:nvSpPr>
        <p:spPr>
          <a:xfrm>
            <a:off x="6177636" y="4642268"/>
            <a:ext cx="3860192" cy="2737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D72135B2-50CC-42A7-856B-1D97CDD2A054}"/>
              </a:ext>
            </a:extLst>
          </p:cNvPr>
          <p:cNvCxnSpPr>
            <a:cxnSpLocks/>
            <a:stCxn id="7" idx="7"/>
            <a:endCxn id="2" idx="1"/>
          </p:cNvCxnSpPr>
          <p:nvPr/>
        </p:nvCxnSpPr>
        <p:spPr>
          <a:xfrm flipV="1">
            <a:off x="1696949" y="2540609"/>
            <a:ext cx="465853" cy="686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874CB3-6382-4E1C-AAAC-E8D6C481E332}"/>
              </a:ext>
            </a:extLst>
          </p:cNvPr>
          <p:cNvCxnSpPr>
            <a:cxnSpLocks/>
            <a:stCxn id="7" idx="4"/>
          </p:cNvCxnSpPr>
          <p:nvPr/>
        </p:nvCxnSpPr>
        <p:spPr>
          <a:xfrm>
            <a:off x="1535304" y="3009526"/>
            <a:ext cx="747958" cy="1276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68CF25-2D63-4D13-9BAD-91733026C992}"/>
              </a:ext>
            </a:extLst>
          </p:cNvPr>
          <p:cNvCxnSpPr>
            <a:cxnSpLocks/>
            <a:stCxn id="7" idx="5"/>
          </p:cNvCxnSpPr>
          <p:nvPr/>
        </p:nvCxnSpPr>
        <p:spPr>
          <a:xfrm>
            <a:off x="1696949" y="2940855"/>
            <a:ext cx="4472059" cy="1701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30D8C1-CDE2-45A9-AB14-696B20BB94D0}"/>
              </a:ext>
            </a:extLst>
          </p:cNvPr>
          <p:cNvCxnSpPr>
            <a:cxnSpLocks/>
          </p:cNvCxnSpPr>
          <p:nvPr/>
        </p:nvCxnSpPr>
        <p:spPr>
          <a:xfrm flipV="1">
            <a:off x="1763904" y="2677496"/>
            <a:ext cx="4566749" cy="1657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3BD9AB4-7CE9-4A27-B25C-1674468E505A}"/>
              </a:ext>
            </a:extLst>
          </p:cNvPr>
          <p:cNvCxnSpPr>
            <a:cxnSpLocks/>
            <a:stCxn id="8" idx="3"/>
          </p:cNvCxnSpPr>
          <p:nvPr/>
        </p:nvCxnSpPr>
        <p:spPr>
          <a:xfrm flipH="1">
            <a:off x="8412481" y="1243691"/>
            <a:ext cx="2219950" cy="15166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Flowchart: Connector 32">
            <a:extLst>
              <a:ext uri="{FF2B5EF4-FFF2-40B4-BE49-F238E27FC236}">
                <a16:creationId xmlns:a16="http://schemas.microsoft.com/office/drawing/2014/main" id="{A8C941F9-BEDF-497A-A4E6-E450FF7AA253}"/>
              </a:ext>
            </a:extLst>
          </p:cNvPr>
          <p:cNvSpPr/>
          <p:nvPr/>
        </p:nvSpPr>
        <p:spPr>
          <a:xfrm>
            <a:off x="10565476" y="1934805"/>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cxnSp>
        <p:nvCxnSpPr>
          <p:cNvPr id="37" name="Straight Arrow Connector 36">
            <a:extLst>
              <a:ext uri="{FF2B5EF4-FFF2-40B4-BE49-F238E27FC236}">
                <a16:creationId xmlns:a16="http://schemas.microsoft.com/office/drawing/2014/main" id="{02A7C597-25EE-4B54-823F-3BC0422F0E33}"/>
              </a:ext>
            </a:extLst>
          </p:cNvPr>
          <p:cNvCxnSpPr>
            <a:cxnSpLocks/>
          </p:cNvCxnSpPr>
          <p:nvPr/>
        </p:nvCxnSpPr>
        <p:spPr>
          <a:xfrm flipH="1">
            <a:off x="9890760" y="2352998"/>
            <a:ext cx="741671" cy="4902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3766D-D2FA-40AA-8DE8-BB351EA3CAB9}"/>
              </a:ext>
            </a:extLst>
          </p:cNvPr>
          <p:cNvSpPr/>
          <p:nvPr/>
        </p:nvSpPr>
        <p:spPr>
          <a:xfrm>
            <a:off x="2110288" y="1047939"/>
            <a:ext cx="320396" cy="27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626299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F2C9F0-3188-41B8-8CD4-007B5AFBD7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863" y="3181829"/>
            <a:ext cx="5992740" cy="3386373"/>
          </a:xfrm>
          <a:prstGeom prst="rect">
            <a:avLst/>
          </a:prstGeom>
          <a:noFill/>
          <a:ln w="38100">
            <a:solidFill>
              <a:schemeClr val="accent1">
                <a:lumMod val="50000"/>
              </a:schemeClr>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Rectangle: Rounded Corners 12">
            <a:extLst>
              <a:ext uri="{FF2B5EF4-FFF2-40B4-BE49-F238E27FC236}">
                <a16:creationId xmlns:a16="http://schemas.microsoft.com/office/drawing/2014/main" id="{1FB012D4-2F73-49C8-82FD-D8B9F027529B}"/>
              </a:ext>
            </a:extLst>
          </p:cNvPr>
          <p:cNvSpPr/>
          <p:nvPr/>
        </p:nvSpPr>
        <p:spPr>
          <a:xfrm>
            <a:off x="6301417" y="2254852"/>
            <a:ext cx="5289631" cy="617399"/>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Sample ISR with Trend (Longitudinal) Report</a:t>
            </a:r>
          </a:p>
        </p:txBody>
      </p:sp>
      <p:sp>
        <p:nvSpPr>
          <p:cNvPr id="14" name="Rectangle: Rounded Corners 13">
            <a:extLst>
              <a:ext uri="{FF2B5EF4-FFF2-40B4-BE49-F238E27FC236}">
                <a16:creationId xmlns:a16="http://schemas.microsoft.com/office/drawing/2014/main" id="{1C1B0E68-B505-4F91-A7F8-EF5126B71D15}"/>
              </a:ext>
            </a:extLst>
          </p:cNvPr>
          <p:cNvSpPr/>
          <p:nvPr/>
        </p:nvSpPr>
        <p:spPr>
          <a:xfrm>
            <a:off x="424384" y="3838263"/>
            <a:ext cx="5103494" cy="676629"/>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Sample ISR with Scoring Assertions and Item-Level Data</a:t>
            </a:r>
          </a:p>
        </p:txBody>
      </p:sp>
      <p:sp>
        <p:nvSpPr>
          <p:cNvPr id="7" name="TextBox 6">
            <a:extLst>
              <a:ext uri="{FF2B5EF4-FFF2-40B4-BE49-F238E27FC236}">
                <a16:creationId xmlns:a16="http://schemas.microsoft.com/office/drawing/2014/main" id="{EC17B1EE-6070-4E6B-A203-FCC0D2D0BAC7}"/>
              </a:ext>
            </a:extLst>
          </p:cNvPr>
          <p:cNvSpPr txBox="1"/>
          <p:nvPr/>
        </p:nvSpPr>
        <p:spPr>
          <a:xfrm>
            <a:off x="729343" y="1774370"/>
            <a:ext cx="4593771" cy="646331"/>
          </a:xfrm>
          <a:prstGeom prst="rect">
            <a:avLst/>
          </a:prstGeom>
          <a:noFill/>
        </p:spPr>
        <p:txBody>
          <a:bodyPr wrap="square" rtlCol="0">
            <a:spAutoFit/>
          </a:bodyPr>
          <a:lstStyle/>
          <a:p>
            <a:r>
              <a:rPr lang="en-US" dirty="0"/>
              <a:t>All scoring assertions that were assessed are listed here along with the outcome of each.</a:t>
            </a:r>
          </a:p>
        </p:txBody>
      </p:sp>
      <p:grpSp>
        <p:nvGrpSpPr>
          <p:cNvPr id="2" name="Group 1">
            <a:extLst>
              <a:ext uri="{FF2B5EF4-FFF2-40B4-BE49-F238E27FC236}">
                <a16:creationId xmlns:a16="http://schemas.microsoft.com/office/drawing/2014/main" id="{8426D65E-347A-4E2D-B959-0AE8E263AA9B}"/>
              </a:ext>
            </a:extLst>
          </p:cNvPr>
          <p:cNvGrpSpPr/>
          <p:nvPr/>
        </p:nvGrpSpPr>
        <p:grpSpPr>
          <a:xfrm>
            <a:off x="206448" y="177221"/>
            <a:ext cx="5684136" cy="3423909"/>
            <a:chOff x="206448" y="177221"/>
            <a:chExt cx="5684136" cy="3423909"/>
          </a:xfrm>
        </p:grpSpPr>
        <p:pic>
          <p:nvPicPr>
            <p:cNvPr id="6" name="Picture 5">
              <a:extLst>
                <a:ext uri="{FF2B5EF4-FFF2-40B4-BE49-F238E27FC236}">
                  <a16:creationId xmlns:a16="http://schemas.microsoft.com/office/drawing/2014/main" id="{0537E22F-E072-427C-AE7B-CA4C0ECA29FB}"/>
                </a:ext>
              </a:extLst>
            </p:cNvPr>
            <p:cNvPicPr>
              <a:picLocks noChangeAspect="1"/>
            </p:cNvPicPr>
            <p:nvPr/>
          </p:nvPicPr>
          <p:blipFill>
            <a:blip r:embed="rId4"/>
            <a:stretch>
              <a:fillRect/>
            </a:stretch>
          </p:blipFill>
          <p:spPr>
            <a:xfrm>
              <a:off x="206448" y="177221"/>
              <a:ext cx="5684136" cy="3423909"/>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267C066D-95AE-4136-B474-A619037D3EA9}"/>
                </a:ext>
              </a:extLst>
            </p:cNvPr>
            <p:cNvSpPr/>
            <p:nvPr/>
          </p:nvSpPr>
          <p:spPr>
            <a:xfrm>
              <a:off x="236928" y="207701"/>
              <a:ext cx="217936" cy="249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71041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DA333D-BCD7-47A9-98B1-86DFD4EF60E9}"/>
              </a:ext>
            </a:extLst>
          </p:cNvPr>
          <p:cNvPicPr>
            <a:picLocks noChangeAspect="1"/>
          </p:cNvPicPr>
          <p:nvPr/>
        </p:nvPicPr>
        <p:blipFill>
          <a:blip r:embed="rId3"/>
          <a:stretch>
            <a:fillRect/>
          </a:stretch>
        </p:blipFill>
        <p:spPr>
          <a:xfrm>
            <a:off x="5283145" y="225343"/>
            <a:ext cx="6600444" cy="6235864"/>
          </a:xfrm>
          <a:prstGeom prst="rect">
            <a:avLst/>
          </a:prstGeom>
          <a:ln w="38100">
            <a:solidFill>
              <a:schemeClr val="accent1">
                <a:lumMod val="50000"/>
              </a:schemeClr>
            </a:solidFill>
          </a:ln>
        </p:spPr>
      </p:pic>
      <p:pic>
        <p:nvPicPr>
          <p:cNvPr id="8" name="Picture 7">
            <a:extLst>
              <a:ext uri="{FF2B5EF4-FFF2-40B4-BE49-F238E27FC236}">
                <a16:creationId xmlns:a16="http://schemas.microsoft.com/office/drawing/2014/main" id="{5FCEF5FB-B549-4491-809B-A4DFDFC99B71}"/>
              </a:ext>
            </a:extLst>
          </p:cNvPr>
          <p:cNvPicPr>
            <a:picLocks noChangeAspect="1"/>
          </p:cNvPicPr>
          <p:nvPr/>
        </p:nvPicPr>
        <p:blipFill>
          <a:blip r:embed="rId4"/>
          <a:stretch>
            <a:fillRect/>
          </a:stretch>
        </p:blipFill>
        <p:spPr>
          <a:xfrm>
            <a:off x="127272" y="3120939"/>
            <a:ext cx="3943190" cy="203297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7" name="Rectangle 6">
            <a:extLst>
              <a:ext uri="{FF2B5EF4-FFF2-40B4-BE49-F238E27FC236}">
                <a16:creationId xmlns:a16="http://schemas.microsoft.com/office/drawing/2014/main" id="{376BFEA4-54E3-48F9-92CF-4C2425B75DB9}"/>
              </a:ext>
            </a:extLst>
          </p:cNvPr>
          <p:cNvSpPr/>
          <p:nvPr/>
        </p:nvSpPr>
        <p:spPr>
          <a:xfrm>
            <a:off x="3673990" y="3120939"/>
            <a:ext cx="164893" cy="2323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8F85803-D3A4-4B75-A495-64FB1C3F33DA}"/>
              </a:ext>
            </a:extLst>
          </p:cNvPr>
          <p:cNvPicPr>
            <a:picLocks noChangeAspect="1"/>
          </p:cNvPicPr>
          <p:nvPr/>
        </p:nvPicPr>
        <p:blipFill rotWithShape="1">
          <a:blip r:embed="rId5"/>
          <a:srcRect l="5805" t="3652" r="43697"/>
          <a:stretch/>
        </p:blipFill>
        <p:spPr>
          <a:xfrm>
            <a:off x="3259617" y="2012293"/>
            <a:ext cx="906463" cy="7030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01DEBA2F-D9AB-4BA8-9AFC-CFD6127C21A2}"/>
              </a:ext>
            </a:extLst>
          </p:cNvPr>
          <p:cNvSpPr txBox="1"/>
          <p:nvPr/>
        </p:nvSpPr>
        <p:spPr>
          <a:xfrm>
            <a:off x="3232124" y="1320314"/>
            <a:ext cx="972860" cy="553998"/>
          </a:xfrm>
          <a:prstGeom prst="rect">
            <a:avLst/>
          </a:prstGeom>
          <a:noFill/>
          <a:ln w="38100">
            <a:solidFill>
              <a:srgbClr val="043364"/>
            </a:solidFill>
          </a:ln>
        </p:spPr>
        <p:txBody>
          <a:bodyPr wrap="square" rtlCol="0">
            <a:spAutoFit/>
          </a:bodyPr>
          <a:lstStyle/>
          <a:p>
            <a:pPr algn="ctr"/>
            <a:r>
              <a:rPr lang="en-US" sz="1000" b="1" dirty="0"/>
              <a:t>Student Results Generator</a:t>
            </a:r>
          </a:p>
        </p:txBody>
      </p:sp>
      <p:cxnSp>
        <p:nvCxnSpPr>
          <p:cNvPr id="11" name="Straight Arrow Connector 10">
            <a:extLst>
              <a:ext uri="{FF2B5EF4-FFF2-40B4-BE49-F238E27FC236}">
                <a16:creationId xmlns:a16="http://schemas.microsoft.com/office/drawing/2014/main" id="{6B439536-EF85-4936-A695-1F132EDCD1D6}"/>
              </a:ext>
            </a:extLst>
          </p:cNvPr>
          <p:cNvCxnSpPr>
            <a:cxnSpLocks/>
          </p:cNvCxnSpPr>
          <p:nvPr/>
        </p:nvCxnSpPr>
        <p:spPr>
          <a:xfrm flipV="1">
            <a:off x="3756436" y="2715344"/>
            <a:ext cx="0" cy="4055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A770790-FFF0-4216-968E-DFB7EC782DB6}"/>
              </a:ext>
            </a:extLst>
          </p:cNvPr>
          <p:cNvCxnSpPr>
            <a:cxnSpLocks/>
          </p:cNvCxnSpPr>
          <p:nvPr/>
        </p:nvCxnSpPr>
        <p:spPr>
          <a:xfrm flipV="1">
            <a:off x="4204984" y="396793"/>
            <a:ext cx="996360" cy="18832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91EFF4A3-A8A9-4FBF-9559-4AB687569375}"/>
              </a:ext>
            </a:extLst>
          </p:cNvPr>
          <p:cNvSpPr/>
          <p:nvPr/>
        </p:nvSpPr>
        <p:spPr>
          <a:xfrm>
            <a:off x="5341667" y="506522"/>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Flowchart: Connector 23">
            <a:extLst>
              <a:ext uri="{FF2B5EF4-FFF2-40B4-BE49-F238E27FC236}">
                <a16:creationId xmlns:a16="http://schemas.microsoft.com/office/drawing/2014/main" id="{D5429AFF-B08F-48D3-930B-14BD6DD2D14C}"/>
              </a:ext>
            </a:extLst>
          </p:cNvPr>
          <p:cNvSpPr/>
          <p:nvPr/>
        </p:nvSpPr>
        <p:spPr>
          <a:xfrm>
            <a:off x="8408587" y="506522"/>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5" name="Flowchart: Connector 24">
            <a:extLst>
              <a:ext uri="{FF2B5EF4-FFF2-40B4-BE49-F238E27FC236}">
                <a16:creationId xmlns:a16="http://schemas.microsoft.com/office/drawing/2014/main" id="{63AC06C8-0E22-4CDB-9386-558B4002ACB2}"/>
              </a:ext>
            </a:extLst>
          </p:cNvPr>
          <p:cNvSpPr/>
          <p:nvPr/>
        </p:nvSpPr>
        <p:spPr>
          <a:xfrm>
            <a:off x="8839947" y="506522"/>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330785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4E7EE2-D528-48A2-AAB1-FF9E89B06078}"/>
              </a:ext>
            </a:extLst>
          </p:cNvPr>
          <p:cNvSpPr/>
          <p:nvPr/>
        </p:nvSpPr>
        <p:spPr>
          <a:xfrm>
            <a:off x="2405603" y="198725"/>
            <a:ext cx="7380792" cy="544637"/>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Student Results Generator—Pre-Populated from Report Page</a:t>
            </a:r>
          </a:p>
        </p:txBody>
      </p:sp>
      <p:pic>
        <p:nvPicPr>
          <p:cNvPr id="6" name="Picture 5">
            <a:extLst>
              <a:ext uri="{FF2B5EF4-FFF2-40B4-BE49-F238E27FC236}">
                <a16:creationId xmlns:a16="http://schemas.microsoft.com/office/drawing/2014/main" id="{B77E38AB-FB45-4C64-BE50-A5C6A98F1AFE}"/>
              </a:ext>
            </a:extLst>
          </p:cNvPr>
          <p:cNvPicPr>
            <a:picLocks noChangeAspect="1"/>
          </p:cNvPicPr>
          <p:nvPr/>
        </p:nvPicPr>
        <p:blipFill>
          <a:blip r:embed="rId3"/>
          <a:stretch>
            <a:fillRect/>
          </a:stretch>
        </p:blipFill>
        <p:spPr>
          <a:xfrm>
            <a:off x="2405603" y="888634"/>
            <a:ext cx="9484970" cy="5080731"/>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44CBF053-1ECA-48EB-BF2C-861441FF4B06}"/>
              </a:ext>
            </a:extLst>
          </p:cNvPr>
          <p:cNvPicPr>
            <a:picLocks noChangeAspect="1"/>
          </p:cNvPicPr>
          <p:nvPr/>
        </p:nvPicPr>
        <p:blipFill>
          <a:blip r:embed="rId4"/>
          <a:stretch>
            <a:fillRect/>
          </a:stretch>
        </p:blipFill>
        <p:spPr>
          <a:xfrm>
            <a:off x="180272" y="4416264"/>
            <a:ext cx="3912199" cy="2125267"/>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ACB03545-3AA0-4C49-B59D-3F2CC350F997}"/>
              </a:ext>
            </a:extLst>
          </p:cNvPr>
          <p:cNvSpPr/>
          <p:nvPr/>
        </p:nvSpPr>
        <p:spPr>
          <a:xfrm>
            <a:off x="3715096" y="4566575"/>
            <a:ext cx="164893" cy="2323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4AD73B37-E3B7-4484-A590-246DBAF56A04}"/>
              </a:ext>
            </a:extLst>
          </p:cNvPr>
          <p:cNvPicPr>
            <a:picLocks noChangeAspect="1"/>
          </p:cNvPicPr>
          <p:nvPr/>
        </p:nvPicPr>
        <p:blipFill rotWithShape="1">
          <a:blip r:embed="rId5"/>
          <a:srcRect l="5805" t="3652" r="43697"/>
          <a:stretch/>
        </p:blipFill>
        <p:spPr>
          <a:xfrm>
            <a:off x="4310284" y="4654447"/>
            <a:ext cx="906463" cy="703051"/>
          </a:xfrm>
          <a:prstGeom prst="rect">
            <a:avLst/>
          </a:prstGeom>
          <a:ln w="38100" cap="sq">
            <a:solidFill>
              <a:srgbClr val="043364"/>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91889CC2-F4C5-4B50-A57F-37BC0AE86733}"/>
              </a:ext>
            </a:extLst>
          </p:cNvPr>
          <p:cNvSpPr txBox="1"/>
          <p:nvPr/>
        </p:nvSpPr>
        <p:spPr>
          <a:xfrm>
            <a:off x="4277086" y="4012577"/>
            <a:ext cx="972860" cy="553998"/>
          </a:xfrm>
          <a:prstGeom prst="rect">
            <a:avLst/>
          </a:prstGeom>
          <a:noFill/>
          <a:ln w="38100">
            <a:solidFill>
              <a:srgbClr val="043364"/>
            </a:solidFill>
          </a:ln>
        </p:spPr>
        <p:txBody>
          <a:bodyPr wrap="square" rtlCol="0">
            <a:spAutoFit/>
          </a:bodyPr>
          <a:lstStyle/>
          <a:p>
            <a:pPr algn="ctr"/>
            <a:r>
              <a:rPr lang="en-US" sz="1000" b="1" dirty="0"/>
              <a:t>Student Results Generator</a:t>
            </a:r>
          </a:p>
        </p:txBody>
      </p:sp>
      <p:cxnSp>
        <p:nvCxnSpPr>
          <p:cNvPr id="9" name="Straight Arrow Connector 8">
            <a:extLst>
              <a:ext uri="{FF2B5EF4-FFF2-40B4-BE49-F238E27FC236}">
                <a16:creationId xmlns:a16="http://schemas.microsoft.com/office/drawing/2014/main" id="{79928DC1-C62C-4B73-8797-CA8E6A0507C7}"/>
              </a:ext>
            </a:extLst>
          </p:cNvPr>
          <p:cNvCxnSpPr>
            <a:cxnSpLocks/>
            <a:endCxn id="7" idx="1"/>
          </p:cNvCxnSpPr>
          <p:nvPr/>
        </p:nvCxnSpPr>
        <p:spPr>
          <a:xfrm>
            <a:off x="3885675" y="4709690"/>
            <a:ext cx="424609" cy="296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BEADC1A-88FE-4590-9461-9DF4BF94934A}"/>
              </a:ext>
            </a:extLst>
          </p:cNvPr>
          <p:cNvCxnSpPr>
            <a:cxnSpLocks/>
          </p:cNvCxnSpPr>
          <p:nvPr/>
        </p:nvCxnSpPr>
        <p:spPr>
          <a:xfrm flipV="1">
            <a:off x="5249946" y="3678621"/>
            <a:ext cx="1140416" cy="12930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69A4D9E8-B908-4691-B674-518F7B6C84AB}"/>
              </a:ext>
            </a:extLst>
          </p:cNvPr>
          <p:cNvSpPr/>
          <p:nvPr/>
        </p:nvSpPr>
        <p:spPr>
          <a:xfrm>
            <a:off x="3365537" y="1343101"/>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Flowchart: Connector 12">
            <a:extLst>
              <a:ext uri="{FF2B5EF4-FFF2-40B4-BE49-F238E27FC236}">
                <a16:creationId xmlns:a16="http://schemas.microsoft.com/office/drawing/2014/main" id="{D469ABA2-9B43-4E97-A4D7-AD1372106942}"/>
              </a:ext>
            </a:extLst>
          </p:cNvPr>
          <p:cNvSpPr/>
          <p:nvPr/>
        </p:nvSpPr>
        <p:spPr>
          <a:xfrm>
            <a:off x="3652995" y="2544956"/>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Flowchart: Connector 13">
            <a:extLst>
              <a:ext uri="{FF2B5EF4-FFF2-40B4-BE49-F238E27FC236}">
                <a16:creationId xmlns:a16="http://schemas.microsoft.com/office/drawing/2014/main" id="{C290969A-5D16-45FE-8369-26FAB6F0FD37}"/>
              </a:ext>
            </a:extLst>
          </p:cNvPr>
          <p:cNvSpPr/>
          <p:nvPr/>
        </p:nvSpPr>
        <p:spPr>
          <a:xfrm>
            <a:off x="2553157" y="1175738"/>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pic>
        <p:nvPicPr>
          <p:cNvPr id="15" name="Picture 14">
            <a:extLst>
              <a:ext uri="{FF2B5EF4-FFF2-40B4-BE49-F238E27FC236}">
                <a16:creationId xmlns:a16="http://schemas.microsoft.com/office/drawing/2014/main" id="{9EE503B3-E2FC-4581-B16B-E25947C0D963}"/>
              </a:ext>
            </a:extLst>
          </p:cNvPr>
          <p:cNvPicPr>
            <a:picLocks noChangeAspect="1"/>
          </p:cNvPicPr>
          <p:nvPr/>
        </p:nvPicPr>
        <p:blipFill>
          <a:blip r:embed="rId6"/>
          <a:stretch>
            <a:fillRect/>
          </a:stretch>
        </p:blipFill>
        <p:spPr>
          <a:xfrm>
            <a:off x="301428" y="1735646"/>
            <a:ext cx="1525438" cy="2397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6" name="Straight Arrow Connector 15">
            <a:extLst>
              <a:ext uri="{FF2B5EF4-FFF2-40B4-BE49-F238E27FC236}">
                <a16:creationId xmlns:a16="http://schemas.microsoft.com/office/drawing/2014/main" id="{9D0B320B-2851-4EDA-A4B0-5563D242B010}"/>
              </a:ext>
            </a:extLst>
          </p:cNvPr>
          <p:cNvCxnSpPr>
            <a:cxnSpLocks/>
          </p:cNvCxnSpPr>
          <p:nvPr/>
        </p:nvCxnSpPr>
        <p:spPr>
          <a:xfrm flipH="1">
            <a:off x="1860065" y="1952670"/>
            <a:ext cx="61964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50C5FDA9-92E8-4050-B9EB-37750694241A}"/>
              </a:ext>
            </a:extLst>
          </p:cNvPr>
          <p:cNvSpPr/>
          <p:nvPr/>
        </p:nvSpPr>
        <p:spPr>
          <a:xfrm>
            <a:off x="882429" y="1137169"/>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20" name="Flowchart: Connector 19">
            <a:extLst>
              <a:ext uri="{FF2B5EF4-FFF2-40B4-BE49-F238E27FC236}">
                <a16:creationId xmlns:a16="http://schemas.microsoft.com/office/drawing/2014/main" id="{B1960E5E-F45A-4CAB-B02F-849260EB7D6F}"/>
              </a:ext>
            </a:extLst>
          </p:cNvPr>
          <p:cNvSpPr/>
          <p:nvPr/>
        </p:nvSpPr>
        <p:spPr>
          <a:xfrm>
            <a:off x="7901263" y="1362433"/>
            <a:ext cx="349559" cy="334726"/>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35267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0AC277-883F-4545-870A-9829FA7F4C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16" t="4669" r="2101" b="4001"/>
          <a:stretch/>
        </p:blipFill>
        <p:spPr>
          <a:xfrm>
            <a:off x="549748" y="675009"/>
            <a:ext cx="5033135" cy="2607182"/>
          </a:xfrm>
          <a:prstGeom prst="rect">
            <a:avLst/>
          </a:prstGeom>
          <a:ln w="38100">
            <a:solidFill>
              <a:schemeClr val="accent1">
                <a:lumMod val="50000"/>
              </a:schemeClr>
            </a:solidFill>
          </a:ln>
        </p:spPr>
      </p:pic>
      <p:pic>
        <p:nvPicPr>
          <p:cNvPr id="3" name="Picture 2">
            <a:extLst>
              <a:ext uri="{FF2B5EF4-FFF2-40B4-BE49-F238E27FC236}">
                <a16:creationId xmlns:a16="http://schemas.microsoft.com/office/drawing/2014/main" id="{B01058FC-3FE3-473F-A793-DBDF61E35B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7" t="4669" r="2201" b="4001"/>
          <a:stretch/>
        </p:blipFill>
        <p:spPr>
          <a:xfrm>
            <a:off x="6609115" y="675009"/>
            <a:ext cx="5033135" cy="2607182"/>
          </a:xfrm>
          <a:prstGeom prst="rect">
            <a:avLst/>
          </a:prstGeom>
          <a:ln w="38100">
            <a:solidFill>
              <a:schemeClr val="accent1">
                <a:lumMod val="50000"/>
              </a:schemeClr>
            </a:solidFill>
          </a:ln>
        </p:spPr>
      </p:pic>
      <p:pic>
        <p:nvPicPr>
          <p:cNvPr id="4" name="Picture 3">
            <a:extLst>
              <a:ext uri="{FF2B5EF4-FFF2-40B4-BE49-F238E27FC236}">
                <a16:creationId xmlns:a16="http://schemas.microsoft.com/office/drawing/2014/main" id="{8A90EC62-C33A-42E9-893E-D2E10D614F8C}"/>
              </a:ext>
            </a:extLst>
          </p:cNvPr>
          <p:cNvPicPr/>
          <p:nvPr/>
        </p:nvPicPr>
        <p:blipFill rotWithShape="1">
          <a:blip r:embed="rId5" cstate="print">
            <a:extLst>
              <a:ext uri="{28A0092B-C50C-407E-A947-70E740481C1C}">
                <a14:useLocalDpi xmlns:a14="http://schemas.microsoft.com/office/drawing/2010/main" val="0"/>
              </a:ext>
            </a:extLst>
          </a:blip>
          <a:srcRect l="2216" t="3917" r="2101" b="4753"/>
          <a:stretch/>
        </p:blipFill>
        <p:spPr>
          <a:xfrm>
            <a:off x="549749" y="4015695"/>
            <a:ext cx="5033134" cy="2607183"/>
          </a:xfrm>
          <a:prstGeom prst="rect">
            <a:avLst/>
          </a:prstGeom>
          <a:ln w="38100">
            <a:solidFill>
              <a:schemeClr val="accent1">
                <a:lumMod val="50000"/>
              </a:schemeClr>
            </a:solidFill>
          </a:ln>
        </p:spPr>
      </p:pic>
      <p:sp>
        <p:nvSpPr>
          <p:cNvPr id="5" name="Rectangle: Rounded Corners 4">
            <a:extLst>
              <a:ext uri="{FF2B5EF4-FFF2-40B4-BE49-F238E27FC236}">
                <a16:creationId xmlns:a16="http://schemas.microsoft.com/office/drawing/2014/main" id="{83A0C9BE-EC70-4BCF-8BC6-B207E4E3FFE1}"/>
              </a:ext>
            </a:extLst>
          </p:cNvPr>
          <p:cNvSpPr/>
          <p:nvPr/>
        </p:nvSpPr>
        <p:spPr>
          <a:xfrm>
            <a:off x="549750" y="3491408"/>
            <a:ext cx="2951845" cy="315073"/>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accent1">
                    <a:lumMod val="50000"/>
                  </a:schemeClr>
                </a:solidFill>
              </a:rPr>
              <a:t>3. Select Students</a:t>
            </a:r>
          </a:p>
        </p:txBody>
      </p:sp>
      <p:sp>
        <p:nvSpPr>
          <p:cNvPr id="8" name="Rectangle: Rounded Corners 7">
            <a:extLst>
              <a:ext uri="{FF2B5EF4-FFF2-40B4-BE49-F238E27FC236}">
                <a16:creationId xmlns:a16="http://schemas.microsoft.com/office/drawing/2014/main" id="{A5930B3C-442D-45DE-A119-DEB89E0761CA}"/>
              </a:ext>
            </a:extLst>
          </p:cNvPr>
          <p:cNvSpPr/>
          <p:nvPr/>
        </p:nvSpPr>
        <p:spPr>
          <a:xfrm>
            <a:off x="549748" y="150719"/>
            <a:ext cx="2509971" cy="315073"/>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lumMod val="50000"/>
                  </a:schemeClr>
                </a:solidFill>
              </a:rPr>
              <a:t>1. Select Test Reasons</a:t>
            </a:r>
          </a:p>
        </p:txBody>
      </p:sp>
      <p:sp>
        <p:nvSpPr>
          <p:cNvPr id="9" name="Rectangle: Rounded Corners 8">
            <a:extLst>
              <a:ext uri="{FF2B5EF4-FFF2-40B4-BE49-F238E27FC236}">
                <a16:creationId xmlns:a16="http://schemas.microsoft.com/office/drawing/2014/main" id="{7D67A092-4709-4387-A8A6-EA33FD8D71C0}"/>
              </a:ext>
            </a:extLst>
          </p:cNvPr>
          <p:cNvSpPr/>
          <p:nvPr/>
        </p:nvSpPr>
        <p:spPr>
          <a:xfrm>
            <a:off x="9160728" y="150719"/>
            <a:ext cx="2481522" cy="315073"/>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accent1">
                    <a:lumMod val="50000"/>
                  </a:schemeClr>
                </a:solidFill>
              </a:rPr>
              <a:t>2. Select Assessments</a:t>
            </a:r>
          </a:p>
        </p:txBody>
      </p:sp>
      <p:pic>
        <p:nvPicPr>
          <p:cNvPr id="10" name="Picture 9">
            <a:extLst>
              <a:ext uri="{FF2B5EF4-FFF2-40B4-BE49-F238E27FC236}">
                <a16:creationId xmlns:a16="http://schemas.microsoft.com/office/drawing/2014/main" id="{3F8EA8DF-768D-42C2-8615-545128FEC323}"/>
              </a:ext>
            </a:extLst>
          </p:cNvPr>
          <p:cNvPicPr/>
          <p:nvPr/>
        </p:nvPicPr>
        <p:blipFill rotWithShape="1">
          <a:blip r:embed="rId6">
            <a:extLst>
              <a:ext uri="{28A0092B-C50C-407E-A947-70E740481C1C}">
                <a14:useLocalDpi xmlns:a14="http://schemas.microsoft.com/office/drawing/2010/main" val="0"/>
              </a:ext>
            </a:extLst>
          </a:blip>
          <a:srcRect l="2286" t="5850" r="2173" b="5444"/>
          <a:stretch/>
        </p:blipFill>
        <p:spPr bwMode="auto">
          <a:xfrm>
            <a:off x="6609115" y="4015696"/>
            <a:ext cx="5033136" cy="2607182"/>
          </a:xfrm>
          <a:prstGeom prst="rect">
            <a:avLst/>
          </a:prstGeom>
          <a:ln w="38100">
            <a:solidFill>
              <a:schemeClr val="accent1">
                <a:lumMod val="50000"/>
              </a:schemeClr>
            </a:solidFill>
          </a:ln>
          <a:extLst>
            <a:ext uri="{53640926-AAD7-44d8-BBD7-CCE9431645EC}">
              <a14:shadowObscured xmlns:a14="http://schemas.microsoft.com/office/drawing/2010/main" xmlns=""/>
            </a:ext>
          </a:extLst>
        </p:spPr>
      </p:pic>
      <p:sp>
        <p:nvSpPr>
          <p:cNvPr id="11" name="Rectangle: Rounded Corners 10">
            <a:extLst>
              <a:ext uri="{FF2B5EF4-FFF2-40B4-BE49-F238E27FC236}">
                <a16:creationId xmlns:a16="http://schemas.microsoft.com/office/drawing/2014/main" id="{BECB87B4-AF92-4E60-A0B9-81B164E02510}"/>
              </a:ext>
            </a:extLst>
          </p:cNvPr>
          <p:cNvSpPr/>
          <p:nvPr/>
        </p:nvSpPr>
        <p:spPr>
          <a:xfrm>
            <a:off x="8690407" y="3491407"/>
            <a:ext cx="2951845" cy="315073"/>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solidFill>
                  <a:schemeClr val="accent1">
                    <a:lumMod val="50000"/>
                  </a:schemeClr>
                </a:solidFill>
              </a:rPr>
              <a:t>4. Set Date Range</a:t>
            </a:r>
          </a:p>
        </p:txBody>
      </p:sp>
      <p:sp>
        <p:nvSpPr>
          <p:cNvPr id="12" name="Flowchart: Connector 11">
            <a:extLst>
              <a:ext uri="{FF2B5EF4-FFF2-40B4-BE49-F238E27FC236}">
                <a16:creationId xmlns:a16="http://schemas.microsoft.com/office/drawing/2014/main" id="{7EC5B937-9D82-4877-9A4B-423DD04DD88E}"/>
              </a:ext>
            </a:extLst>
          </p:cNvPr>
          <p:cNvSpPr/>
          <p:nvPr/>
        </p:nvSpPr>
        <p:spPr>
          <a:xfrm>
            <a:off x="5125683" y="101483"/>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Flowchart: Connector 12">
            <a:extLst>
              <a:ext uri="{FF2B5EF4-FFF2-40B4-BE49-F238E27FC236}">
                <a16:creationId xmlns:a16="http://schemas.microsoft.com/office/drawing/2014/main" id="{F4F8892D-8ACF-452C-ADD0-221A1A077973}"/>
              </a:ext>
            </a:extLst>
          </p:cNvPr>
          <p:cNvSpPr/>
          <p:nvPr/>
        </p:nvSpPr>
        <p:spPr>
          <a:xfrm>
            <a:off x="6686005" y="73796"/>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Flowchart: Connector 13">
            <a:extLst>
              <a:ext uri="{FF2B5EF4-FFF2-40B4-BE49-F238E27FC236}">
                <a16:creationId xmlns:a16="http://schemas.microsoft.com/office/drawing/2014/main" id="{5EF96EDF-A7F7-42E3-8CC8-B3A9F61ACCDC}"/>
              </a:ext>
            </a:extLst>
          </p:cNvPr>
          <p:cNvSpPr/>
          <p:nvPr/>
        </p:nvSpPr>
        <p:spPr>
          <a:xfrm>
            <a:off x="5106743" y="3442171"/>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Flowchart: Connector 14">
            <a:extLst>
              <a:ext uri="{FF2B5EF4-FFF2-40B4-BE49-F238E27FC236}">
                <a16:creationId xmlns:a16="http://schemas.microsoft.com/office/drawing/2014/main" id="{4A24691D-3CE8-434A-982D-C9772798806C}"/>
              </a:ext>
            </a:extLst>
          </p:cNvPr>
          <p:cNvSpPr/>
          <p:nvPr/>
        </p:nvSpPr>
        <p:spPr>
          <a:xfrm>
            <a:off x="6609115" y="3442171"/>
            <a:ext cx="457200" cy="46891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6" name="Rectangle 5">
            <a:extLst>
              <a:ext uri="{FF2B5EF4-FFF2-40B4-BE49-F238E27FC236}">
                <a16:creationId xmlns:a16="http://schemas.microsoft.com/office/drawing/2014/main" id="{EC18B56D-4097-43EC-9364-9322A274A2DA}"/>
              </a:ext>
            </a:extLst>
          </p:cNvPr>
          <p:cNvSpPr/>
          <p:nvPr/>
        </p:nvSpPr>
        <p:spPr>
          <a:xfrm>
            <a:off x="3681909" y="4497859"/>
            <a:ext cx="1863094" cy="21250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D7B09D1-B949-444E-8B8E-AC072E86429C}"/>
              </a:ext>
            </a:extLst>
          </p:cNvPr>
          <p:cNvSpPr/>
          <p:nvPr/>
        </p:nvSpPr>
        <p:spPr>
          <a:xfrm>
            <a:off x="5682048" y="4504037"/>
            <a:ext cx="827903" cy="413952"/>
          </a:xfrm>
          <a:prstGeom prst="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Selections Panel</a:t>
            </a:r>
          </a:p>
        </p:txBody>
      </p:sp>
      <p:cxnSp>
        <p:nvCxnSpPr>
          <p:cNvPr id="17" name="Straight Arrow Connector 16">
            <a:extLst>
              <a:ext uri="{FF2B5EF4-FFF2-40B4-BE49-F238E27FC236}">
                <a16:creationId xmlns:a16="http://schemas.microsoft.com/office/drawing/2014/main" id="{04A94D2A-185D-49A8-93D1-DFB20167C9F9}"/>
              </a:ext>
            </a:extLst>
          </p:cNvPr>
          <p:cNvCxnSpPr>
            <a:cxnSpLocks/>
            <a:stCxn id="7" idx="1"/>
          </p:cNvCxnSpPr>
          <p:nvPr/>
        </p:nvCxnSpPr>
        <p:spPr>
          <a:xfrm flipH="1">
            <a:off x="5214551" y="4711013"/>
            <a:ext cx="46749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D4098A7-1DF7-4624-AD91-832C2F631795}"/>
              </a:ext>
            </a:extLst>
          </p:cNvPr>
          <p:cNvSpPr/>
          <p:nvPr/>
        </p:nvSpPr>
        <p:spPr>
          <a:xfrm>
            <a:off x="8798011" y="4497859"/>
            <a:ext cx="362717" cy="2131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4A82C0-29A6-47DC-ADE7-2585C258AC7B}"/>
              </a:ext>
            </a:extLst>
          </p:cNvPr>
          <p:cNvSpPr/>
          <p:nvPr/>
        </p:nvSpPr>
        <p:spPr>
          <a:xfrm>
            <a:off x="8565417" y="3894075"/>
            <a:ext cx="827903" cy="413952"/>
          </a:xfrm>
          <a:prstGeom prst="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Filter Button</a:t>
            </a:r>
          </a:p>
        </p:txBody>
      </p:sp>
      <p:cxnSp>
        <p:nvCxnSpPr>
          <p:cNvPr id="21" name="Straight Arrow Connector 20">
            <a:extLst>
              <a:ext uri="{FF2B5EF4-FFF2-40B4-BE49-F238E27FC236}">
                <a16:creationId xmlns:a16="http://schemas.microsoft.com/office/drawing/2014/main" id="{623A0D4E-3BB3-441C-9E16-7D0DE2B05003}"/>
              </a:ext>
            </a:extLst>
          </p:cNvPr>
          <p:cNvCxnSpPr>
            <a:cxnSpLocks/>
          </p:cNvCxnSpPr>
          <p:nvPr/>
        </p:nvCxnSpPr>
        <p:spPr>
          <a:xfrm flipH="1">
            <a:off x="8979368" y="4308027"/>
            <a:ext cx="1" cy="1898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CD3E6C24-F3A1-4B12-A772-F2E3881F6618}"/>
              </a:ext>
            </a:extLst>
          </p:cNvPr>
          <p:cNvSpPr/>
          <p:nvPr/>
        </p:nvSpPr>
        <p:spPr>
          <a:xfrm>
            <a:off x="8322276" y="5560368"/>
            <a:ext cx="525162" cy="327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35E134-0E87-45DC-B0A6-A29BE383395A}"/>
              </a:ext>
            </a:extLst>
          </p:cNvPr>
          <p:cNvSpPr/>
          <p:nvPr/>
        </p:nvSpPr>
        <p:spPr>
          <a:xfrm>
            <a:off x="9753600" y="4604436"/>
            <a:ext cx="433360" cy="327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93B01F61-F7F9-4C67-8251-53B075C6370F}"/>
              </a:ext>
            </a:extLst>
          </p:cNvPr>
          <p:cNvSpPr/>
          <p:nvPr/>
        </p:nvSpPr>
        <p:spPr>
          <a:xfrm>
            <a:off x="7933038" y="5661101"/>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26" name="Flowchart: Connector 25">
            <a:extLst>
              <a:ext uri="{FF2B5EF4-FFF2-40B4-BE49-F238E27FC236}">
                <a16:creationId xmlns:a16="http://schemas.microsoft.com/office/drawing/2014/main" id="{4DB46558-2791-440C-902C-DC52BFB87DD7}"/>
              </a:ext>
            </a:extLst>
          </p:cNvPr>
          <p:cNvSpPr/>
          <p:nvPr/>
        </p:nvSpPr>
        <p:spPr>
          <a:xfrm>
            <a:off x="9467615" y="4276809"/>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Tree>
    <p:extLst>
      <p:ext uri="{BB962C8B-B14F-4D97-AF65-F5344CB8AC3E}">
        <p14:creationId xmlns:p14="http://schemas.microsoft.com/office/powerpoint/2010/main" val="228412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1064A8C-0ABD-44F5-8972-9A33795BF9B5}"/>
              </a:ext>
            </a:extLst>
          </p:cNvPr>
          <p:cNvSpPr/>
          <p:nvPr/>
        </p:nvSpPr>
        <p:spPr>
          <a:xfrm>
            <a:off x="9566481" y="149131"/>
            <a:ext cx="2182822" cy="496486"/>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Print Options</a:t>
            </a:r>
          </a:p>
        </p:txBody>
      </p:sp>
      <p:sp>
        <p:nvSpPr>
          <p:cNvPr id="6" name="Rectangle: Rounded Corners 5">
            <a:extLst>
              <a:ext uri="{FF2B5EF4-FFF2-40B4-BE49-F238E27FC236}">
                <a16:creationId xmlns:a16="http://schemas.microsoft.com/office/drawing/2014/main" id="{54C3060B-EB88-4D73-A9DA-2716250E3445}"/>
              </a:ext>
            </a:extLst>
          </p:cNvPr>
          <p:cNvSpPr/>
          <p:nvPr/>
        </p:nvSpPr>
        <p:spPr>
          <a:xfrm>
            <a:off x="10163067" y="4804500"/>
            <a:ext cx="1586236" cy="496486"/>
          </a:xfrm>
          <a:prstGeom prst="roundRect">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Inbox Button</a:t>
            </a:r>
          </a:p>
        </p:txBody>
      </p:sp>
      <p:pic>
        <p:nvPicPr>
          <p:cNvPr id="2" name="Picture 1">
            <a:extLst>
              <a:ext uri="{FF2B5EF4-FFF2-40B4-BE49-F238E27FC236}">
                <a16:creationId xmlns:a16="http://schemas.microsoft.com/office/drawing/2014/main" id="{80853EAC-24D2-495E-A3F8-11E9F0B90B55}"/>
              </a:ext>
            </a:extLst>
          </p:cNvPr>
          <p:cNvPicPr>
            <a:picLocks noChangeAspect="1"/>
          </p:cNvPicPr>
          <p:nvPr/>
        </p:nvPicPr>
        <p:blipFill>
          <a:blip r:embed="rId3"/>
          <a:stretch>
            <a:fillRect/>
          </a:stretch>
        </p:blipFill>
        <p:spPr>
          <a:xfrm>
            <a:off x="127837" y="101807"/>
            <a:ext cx="5350387" cy="4192056"/>
          </a:xfrm>
          <a:prstGeom prst="rect">
            <a:avLst/>
          </a:prstGeom>
        </p:spPr>
      </p:pic>
      <p:pic>
        <p:nvPicPr>
          <p:cNvPr id="4" name="Picture 3">
            <a:extLst>
              <a:ext uri="{FF2B5EF4-FFF2-40B4-BE49-F238E27FC236}">
                <a16:creationId xmlns:a16="http://schemas.microsoft.com/office/drawing/2014/main" id="{262E4841-81CA-4743-BCB0-FBE8FB0BCCA4}"/>
              </a:ext>
            </a:extLst>
          </p:cNvPr>
          <p:cNvPicPr>
            <a:picLocks noChangeAspect="1"/>
          </p:cNvPicPr>
          <p:nvPr/>
        </p:nvPicPr>
        <p:blipFill>
          <a:blip r:embed="rId4"/>
          <a:stretch>
            <a:fillRect/>
          </a:stretch>
        </p:blipFill>
        <p:spPr>
          <a:xfrm>
            <a:off x="5362916" y="4804500"/>
            <a:ext cx="4626658" cy="1858670"/>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
        <p:nvSpPr>
          <p:cNvPr id="10" name="Rectangle 9">
            <a:extLst>
              <a:ext uri="{FF2B5EF4-FFF2-40B4-BE49-F238E27FC236}">
                <a16:creationId xmlns:a16="http://schemas.microsoft.com/office/drawing/2014/main" id="{D245ACFA-00E8-4D26-A30E-E0670DC0B7BB}"/>
              </a:ext>
            </a:extLst>
          </p:cNvPr>
          <p:cNvSpPr/>
          <p:nvPr/>
        </p:nvSpPr>
        <p:spPr>
          <a:xfrm>
            <a:off x="8865542" y="4851824"/>
            <a:ext cx="236749" cy="2336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A244EB9-9767-43C9-AE20-A5F29ECAF7F1}"/>
              </a:ext>
            </a:extLst>
          </p:cNvPr>
          <p:cNvSpPr/>
          <p:nvPr/>
        </p:nvSpPr>
        <p:spPr>
          <a:xfrm>
            <a:off x="3564924" y="500450"/>
            <a:ext cx="1809049" cy="1501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85CC3CC5-6F7C-41B9-B148-05DB6E9CF73E}"/>
              </a:ext>
            </a:extLst>
          </p:cNvPr>
          <p:cNvCxnSpPr>
            <a:cxnSpLocks/>
          </p:cNvCxnSpPr>
          <p:nvPr/>
        </p:nvCxnSpPr>
        <p:spPr>
          <a:xfrm flipV="1">
            <a:off x="5150703" y="548640"/>
            <a:ext cx="1208441" cy="1579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AA3E78B-23B7-4DF2-9826-0106A0AF1175}"/>
              </a:ext>
            </a:extLst>
          </p:cNvPr>
          <p:cNvPicPr>
            <a:picLocks noChangeAspect="1"/>
          </p:cNvPicPr>
          <p:nvPr/>
        </p:nvPicPr>
        <p:blipFill>
          <a:blip r:embed="rId5"/>
          <a:stretch>
            <a:fillRect/>
          </a:stretch>
        </p:blipFill>
        <p:spPr>
          <a:xfrm>
            <a:off x="6465872" y="149131"/>
            <a:ext cx="2984850" cy="4192056"/>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89E5E07A-75EC-42DE-B61A-81A033DB37DF}"/>
              </a:ext>
            </a:extLst>
          </p:cNvPr>
          <p:cNvPicPr>
            <a:picLocks noChangeAspect="1"/>
          </p:cNvPicPr>
          <p:nvPr/>
        </p:nvPicPr>
        <p:blipFill rotWithShape="1">
          <a:blip r:embed="rId6"/>
          <a:srcRect l="8216" t="1515"/>
          <a:stretch/>
        </p:blipFill>
        <p:spPr>
          <a:xfrm>
            <a:off x="9687842" y="3796396"/>
            <a:ext cx="1820166" cy="849155"/>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5" name="Rectangle 14">
            <a:extLst>
              <a:ext uri="{FF2B5EF4-FFF2-40B4-BE49-F238E27FC236}">
                <a16:creationId xmlns:a16="http://schemas.microsoft.com/office/drawing/2014/main" id="{73E07297-E9F7-4F45-8937-0A6F5F5665E2}"/>
              </a:ext>
            </a:extLst>
          </p:cNvPr>
          <p:cNvSpPr/>
          <p:nvPr/>
        </p:nvSpPr>
        <p:spPr>
          <a:xfrm>
            <a:off x="7182997" y="3981598"/>
            <a:ext cx="711794" cy="269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84AE6820-BB48-4B27-BCEE-C90115C57B4C}"/>
              </a:ext>
            </a:extLst>
          </p:cNvPr>
          <p:cNvCxnSpPr>
            <a:cxnSpLocks/>
            <a:stCxn id="15" idx="2"/>
            <a:endCxn id="10" idx="1"/>
          </p:cNvCxnSpPr>
          <p:nvPr/>
        </p:nvCxnSpPr>
        <p:spPr>
          <a:xfrm>
            <a:off x="7538894" y="4251573"/>
            <a:ext cx="1326648" cy="7170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32D38D8-B7B8-4CC0-B496-8234D749FF56}"/>
              </a:ext>
            </a:extLst>
          </p:cNvPr>
          <p:cNvCxnSpPr>
            <a:cxnSpLocks/>
          </p:cNvCxnSpPr>
          <p:nvPr/>
        </p:nvCxnSpPr>
        <p:spPr>
          <a:xfrm flipV="1">
            <a:off x="9106568" y="4543124"/>
            <a:ext cx="550779" cy="3993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Connector 22">
            <a:extLst>
              <a:ext uri="{FF2B5EF4-FFF2-40B4-BE49-F238E27FC236}">
                <a16:creationId xmlns:a16="http://schemas.microsoft.com/office/drawing/2014/main" id="{1044986C-8E76-4C8A-9D91-2F8BB2089C6F}"/>
              </a:ext>
            </a:extLst>
          </p:cNvPr>
          <p:cNvSpPr/>
          <p:nvPr/>
        </p:nvSpPr>
        <p:spPr>
          <a:xfrm>
            <a:off x="3191151" y="172823"/>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4" name="Flowchart: Connector 23">
            <a:extLst>
              <a:ext uri="{FF2B5EF4-FFF2-40B4-BE49-F238E27FC236}">
                <a16:creationId xmlns:a16="http://schemas.microsoft.com/office/drawing/2014/main" id="{BA8DD643-3FF0-4D05-816E-766ECC466531}"/>
              </a:ext>
            </a:extLst>
          </p:cNvPr>
          <p:cNvSpPr/>
          <p:nvPr/>
        </p:nvSpPr>
        <p:spPr>
          <a:xfrm>
            <a:off x="6058924" y="116726"/>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5" name="Flowchart: Connector 24">
            <a:extLst>
              <a:ext uri="{FF2B5EF4-FFF2-40B4-BE49-F238E27FC236}">
                <a16:creationId xmlns:a16="http://schemas.microsoft.com/office/drawing/2014/main" id="{B398B412-1AC2-4055-AFB8-35CB93C87684}"/>
              </a:ext>
            </a:extLst>
          </p:cNvPr>
          <p:cNvSpPr/>
          <p:nvPr/>
        </p:nvSpPr>
        <p:spPr>
          <a:xfrm>
            <a:off x="6774091" y="3929589"/>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6" name="Flowchart: Connector 25">
            <a:extLst>
              <a:ext uri="{FF2B5EF4-FFF2-40B4-BE49-F238E27FC236}">
                <a16:creationId xmlns:a16="http://schemas.microsoft.com/office/drawing/2014/main" id="{5FBBC988-6ABB-467B-B36C-96018AE896DB}"/>
              </a:ext>
            </a:extLst>
          </p:cNvPr>
          <p:cNvSpPr/>
          <p:nvPr/>
        </p:nvSpPr>
        <p:spPr>
          <a:xfrm>
            <a:off x="8814193" y="4393427"/>
            <a:ext cx="339656" cy="327627"/>
          </a:xfrm>
          <a:prstGeom prst="flowChartConnector">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 name="Rectangle 2">
            <a:extLst>
              <a:ext uri="{FF2B5EF4-FFF2-40B4-BE49-F238E27FC236}">
                <a16:creationId xmlns:a16="http://schemas.microsoft.com/office/drawing/2014/main" id="{59CAB00C-E4E4-41B7-AC80-A1A1CF8E6F7D}"/>
              </a:ext>
            </a:extLst>
          </p:cNvPr>
          <p:cNvSpPr/>
          <p:nvPr/>
        </p:nvSpPr>
        <p:spPr>
          <a:xfrm>
            <a:off x="5373973" y="4838700"/>
            <a:ext cx="203867" cy="188000"/>
          </a:xfrm>
          <a:prstGeom prst="rect">
            <a:avLst/>
          </a:prstGeom>
          <a:solidFill>
            <a:srgbClr val="ECB0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84244546"/>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http://purl.org/dc/terms/"/>
    <ds:schemaRef ds:uri="3c8d6406-deae-4a0d-a95e-fe53ed4a1ace"/>
    <ds:schemaRef ds:uri="http://schemas.microsoft.com/office/infopath/2007/PartnerControls"/>
    <ds:schemaRef ds:uri="http://schemas.microsoft.com/office/2006/documentManagement/types"/>
    <ds:schemaRef ds:uri="http://schemas.openxmlformats.org/package/2006/metadata/core-properti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4368</TotalTime>
  <Words>1877</Words>
  <Application>Microsoft Office PowerPoint</Application>
  <PresentationFormat>Widescreen</PresentationFormat>
  <Paragraphs>93</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Franklin Gothic Book</vt:lpstr>
      <vt:lpstr>Franklin Gothic Medium</vt:lpstr>
      <vt:lpstr>Gill Sans MT</vt:lpstr>
      <vt:lpstr>Times New Roman</vt:lpstr>
      <vt:lpstr>Cambium Assessment PPT</vt:lpstr>
      <vt:lpstr>How to Print Individual Student Reports (ISRs) and Student Data Files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Centralized Reporting System Training Module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Strittmatter, Jennifer G.</cp:lastModifiedBy>
  <cp:revision>64</cp:revision>
  <cp:lastPrinted>2017-10-19T00:36:21Z</cp:lastPrinted>
  <dcterms:created xsi:type="dcterms:W3CDTF">2020-02-03T21:37:34Z</dcterms:created>
  <dcterms:modified xsi:type="dcterms:W3CDTF">2020-05-14T22:57:38Z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