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5"/>
    <p:sldMasterId id="2147484321" r:id="rId6"/>
    <p:sldMasterId id="2147483674" r:id="rId7"/>
    <p:sldMasterId id="2147484042" r:id="rId8"/>
  </p:sldMasterIdLst>
  <p:notesMasterIdLst>
    <p:notesMasterId r:id="rId64"/>
  </p:notesMasterIdLst>
  <p:handoutMasterIdLst>
    <p:handoutMasterId r:id="rId65"/>
  </p:handoutMasterIdLst>
  <p:sldIdLst>
    <p:sldId id="330" r:id="rId9"/>
    <p:sldId id="424" r:id="rId10"/>
    <p:sldId id="460" r:id="rId11"/>
    <p:sldId id="442" r:id="rId12"/>
    <p:sldId id="441" r:id="rId13"/>
    <p:sldId id="482" r:id="rId14"/>
    <p:sldId id="481" r:id="rId15"/>
    <p:sldId id="483" r:id="rId16"/>
    <p:sldId id="461" r:id="rId17"/>
    <p:sldId id="516" r:id="rId18"/>
    <p:sldId id="525" r:id="rId19"/>
    <p:sldId id="527" r:id="rId20"/>
    <p:sldId id="463" r:id="rId21"/>
    <p:sldId id="486" r:id="rId22"/>
    <p:sldId id="462" r:id="rId23"/>
    <p:sldId id="459" r:id="rId24"/>
    <p:sldId id="444" r:id="rId25"/>
    <p:sldId id="484" r:id="rId26"/>
    <p:sldId id="521" r:id="rId27"/>
    <p:sldId id="465" r:id="rId28"/>
    <p:sldId id="464" r:id="rId29"/>
    <p:sldId id="426" r:id="rId30"/>
    <p:sldId id="443" r:id="rId31"/>
    <p:sldId id="526" r:id="rId32"/>
    <p:sldId id="436" r:id="rId33"/>
    <p:sldId id="504" r:id="rId34"/>
    <p:sldId id="505" r:id="rId35"/>
    <p:sldId id="517" r:id="rId36"/>
    <p:sldId id="518" r:id="rId37"/>
    <p:sldId id="519" r:id="rId38"/>
    <p:sldId id="524" r:id="rId39"/>
    <p:sldId id="520" r:id="rId40"/>
    <p:sldId id="335" r:id="rId41"/>
    <p:sldId id="452" r:id="rId42"/>
    <p:sldId id="487" r:id="rId43"/>
    <p:sldId id="451" r:id="rId44"/>
    <p:sldId id="468" r:id="rId45"/>
    <p:sldId id="429" r:id="rId46"/>
    <p:sldId id="489" r:id="rId47"/>
    <p:sldId id="470" r:id="rId48"/>
    <p:sldId id="431" r:id="rId49"/>
    <p:sldId id="490" r:id="rId50"/>
    <p:sldId id="337" r:id="rId51"/>
    <p:sldId id="498" r:id="rId52"/>
    <p:sldId id="499" r:id="rId53"/>
    <p:sldId id="506" r:id="rId54"/>
    <p:sldId id="500" r:id="rId55"/>
    <p:sldId id="501" r:id="rId56"/>
    <p:sldId id="503" r:id="rId57"/>
    <p:sldId id="507" r:id="rId58"/>
    <p:sldId id="476" r:id="rId59"/>
    <p:sldId id="508" r:id="rId60"/>
    <p:sldId id="509" r:id="rId61"/>
    <p:sldId id="528" r:id="rId62"/>
    <p:sldId id="457" r:id="rId63"/>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Default Section" id="{812B2BAE-654F-431F-86B2-3FF649D0F739}">
          <p14:sldIdLst>
            <p14:sldId id="330"/>
            <p14:sldId id="424"/>
          </p14:sldIdLst>
        </p14:section>
        <p14:section name="Accessing TIDE" id="{300B0DF5-DE28-49F1-B5D3-71DF276E987F}">
          <p14:sldIdLst>
            <p14:sldId id="460"/>
            <p14:sldId id="442"/>
          </p14:sldIdLst>
        </p14:section>
        <p14:section name="TIDE Interface" id="{67825A95-26FA-4E62-8925-68A15500A352}">
          <p14:sldIdLst>
            <p14:sldId id="441"/>
            <p14:sldId id="482"/>
            <p14:sldId id="481"/>
            <p14:sldId id="483"/>
            <p14:sldId id="461"/>
            <p14:sldId id="516"/>
            <p14:sldId id="525"/>
            <p14:sldId id="527"/>
            <p14:sldId id="463"/>
            <p14:sldId id="486"/>
          </p14:sldIdLst>
        </p14:section>
        <p14:section name="Users" id="{3453655B-C7BC-40D2-A288-30274EFB1C3D}">
          <p14:sldIdLst>
            <p14:sldId id="462"/>
            <p14:sldId id="459"/>
            <p14:sldId id="444"/>
            <p14:sldId id="484"/>
            <p14:sldId id="521"/>
            <p14:sldId id="465"/>
            <p14:sldId id="464"/>
          </p14:sldIdLst>
        </p14:section>
        <p14:section name="Students" id="{6BD36CCE-52CC-458C-AE54-2FC784BD4C68}">
          <p14:sldIdLst>
            <p14:sldId id="426"/>
            <p14:sldId id="443"/>
            <p14:sldId id="526"/>
            <p14:sldId id="436"/>
            <p14:sldId id="504"/>
            <p14:sldId id="505"/>
          </p14:sldIdLst>
        </p14:section>
        <p14:section name="Test Settings and Tools" id="{C23832C8-E91D-4D36-8261-637CBA75A224}">
          <p14:sldIdLst>
            <p14:sldId id="517"/>
            <p14:sldId id="518"/>
            <p14:sldId id="519"/>
            <p14:sldId id="524"/>
            <p14:sldId id="520"/>
          </p14:sldIdLst>
        </p14:section>
        <p14:section name="Rosters" id="{C22BCD60-C076-4F5A-AD9D-74BBCE0A55D6}">
          <p14:sldIdLst>
            <p14:sldId id="335"/>
            <p14:sldId id="452"/>
            <p14:sldId id="487"/>
            <p14:sldId id="451"/>
            <p14:sldId id="468"/>
          </p14:sldIdLst>
        </p14:section>
        <p14:section name="Testing Incidents" id="{3454D858-B702-4286-881D-44BB3A82CD38}">
          <p14:sldIdLst>
            <p14:sldId id="429"/>
            <p14:sldId id="489"/>
            <p14:sldId id="470"/>
            <p14:sldId id="431"/>
            <p14:sldId id="490"/>
            <p14:sldId id="337"/>
          </p14:sldIdLst>
        </p14:section>
        <p14:section name="Monitoring Test Progress" id="{8348D52B-22E5-42C9-8783-752054E6EF95}">
          <p14:sldIdLst>
            <p14:sldId id="498"/>
            <p14:sldId id="499"/>
            <p14:sldId id="506"/>
            <p14:sldId id="500"/>
            <p14:sldId id="501"/>
            <p14:sldId id="503"/>
          </p14:sldIdLst>
        </p14:section>
        <p14:section name="Data Management" id="{802F196B-DA4C-4AD0-91DB-5D45C559933B}">
          <p14:sldIdLst>
            <p14:sldId id="507"/>
            <p14:sldId id="476"/>
            <p14:sldId id="508"/>
            <p14:sldId id="509"/>
          </p14:sldIdLst>
        </p14:section>
        <p14:section name="Troubleshooting" id="{2150CDE9-A3FE-417F-AC61-FCBAAE0FD7C5}">
          <p14:sldIdLst>
            <p14:sldId id="528"/>
          </p14:sldIdLst>
        </p14:section>
        <p14:section name="Thank You" id="{E86D4BD7-82DB-4437-99AA-81338630942C}">
          <p14:sldIdLst>
            <p14:sldId id="457"/>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Mortimer" initials="EM" lastIdx="16" clrIdx="0"/>
  <p:cmAuthor id="7" name="Dianne Morada" initials="DM" lastIdx="2" clrIdx="7">
    <p:extLst>
      <p:ext uri="{19B8F6BF-5375-455C-9EA6-DF929625EA0E}">
        <p15:presenceInfo xmlns:p15="http://schemas.microsoft.com/office/powerpoint/2012/main" userId="Dianne Morada" providerId="None"/>
      </p:ext>
    </p:extLst>
  </p:cmAuthor>
  <p:cmAuthor id="1" name="Birdsall, Emilia" initials="BE" lastIdx="23" clrIdx="1"/>
  <p:cmAuthor id="2" name="Lautman, Mark" initials="ML" lastIdx="28" clrIdx="2"/>
  <p:cmAuthor id="3" name="Moran, Elizabeth" initials="ESM" lastIdx="6" clrIdx="3"/>
  <p:cmAuthor id="4" name="Cassiday, Daniel" initials="DC" lastIdx="44" clrIdx="4"/>
  <p:cmAuthor id="5" name="Cassiday, Daniel" initials="CD" lastIdx="7" clrIdx="5">
    <p:extLst>
      <p:ext uri="{19B8F6BF-5375-455C-9EA6-DF929625EA0E}">
        <p15:presenceInfo xmlns:p15="http://schemas.microsoft.com/office/powerpoint/2012/main" userId="S-1-5-21-1472932569-214068005-926709054-65810" providerId="AD"/>
      </p:ext>
    </p:extLst>
  </p:cmAuthor>
  <p:cmAuthor id="6" name="MacGillivray, Emily" initials="EM" lastIdx="8"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7D7D"/>
    <a:srgbClr val="00FFFF"/>
    <a:srgbClr val="FF8B25"/>
    <a:srgbClr val="000000"/>
    <a:srgbClr val="C8D2C6"/>
    <a:srgbClr val="2E4488"/>
    <a:srgbClr val="FDB813"/>
    <a:srgbClr val="FFC425"/>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6" autoAdjust="0"/>
    <p:restoredTop sz="61294" autoAdjust="0"/>
  </p:normalViewPr>
  <p:slideViewPr>
    <p:cSldViewPr snapToGrid="0">
      <p:cViewPr varScale="1">
        <p:scale>
          <a:sx n="67" d="100"/>
          <a:sy n="67" d="100"/>
        </p:scale>
        <p:origin x="1974" y="48"/>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80" d="100"/>
        <a:sy n="80" d="100"/>
      </p:scale>
      <p:origin x="0" y="8820"/>
    </p:cViewPr>
  </p:sorterViewPr>
  <p:notesViewPr>
    <p:cSldViewPr snapToGrid="0">
      <p:cViewPr varScale="1">
        <p:scale>
          <a:sx n="52" d="100"/>
          <a:sy n="52" d="100"/>
        </p:scale>
        <p:origin x="-798"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Master" Target="slideMasters/slideMaster4.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3027466" cy="326125"/>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57535" y="1"/>
            <a:ext cx="3027466" cy="326125"/>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11929"/>
            <a:ext cx="3027466" cy="271772"/>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57535" y="9011929"/>
            <a:ext cx="3027466" cy="271772"/>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27466" cy="46450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57535" y="0"/>
            <a:ext cx="3027466" cy="46450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73163" y="695325"/>
            <a:ext cx="4640262" cy="34813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1651" y="4410394"/>
            <a:ext cx="5121701" cy="417734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3" y="8819202"/>
            <a:ext cx="3027466" cy="464502"/>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57535" y="8819202"/>
            <a:ext cx="3027466" cy="464502"/>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solidFill>
                  <a:schemeClr val="tx1"/>
                </a:solidFill>
                <a:latin typeface="Arial" panose="020B0604020202020204" pitchFamily="34" charset="0"/>
                <a:cs typeface="Arial" panose="020B0604020202020204" pitchFamily="34" charset="0"/>
              </a:rPr>
              <a:t>Welcome</a:t>
            </a:r>
            <a:r>
              <a:rPr lang="en-US" sz="1200" baseline="0" dirty="0" smtClean="0">
                <a:solidFill>
                  <a:schemeClr val="tx1"/>
                </a:solidFill>
                <a:latin typeface="Arial" panose="020B0604020202020204" pitchFamily="34" charset="0"/>
                <a:cs typeface="Arial" panose="020B0604020202020204" pitchFamily="34" charset="0"/>
              </a:rPr>
              <a:t> to the online training module for the Test Information Distribution Engine, also known as TIDE. This training module </a:t>
            </a:r>
            <a:r>
              <a:rPr lang="en-US" sz="1200" u="none" baseline="0" dirty="0" smtClean="0">
                <a:solidFill>
                  <a:schemeClr val="tx1"/>
                </a:solidFill>
                <a:latin typeface="Arial" panose="020B0604020202020204" pitchFamily="34" charset="0"/>
                <a:cs typeface="Arial" panose="020B0604020202020204" pitchFamily="34" charset="0"/>
              </a:rPr>
              <a:t>includes many examples of TIDE’s features. </a:t>
            </a:r>
            <a:r>
              <a:rPr lang="en-US" dirty="0" smtClean="0"/>
              <a:t>The </a:t>
            </a:r>
            <a:r>
              <a:rPr lang="en-US" i="1" dirty="0" smtClean="0"/>
              <a:t>TIDE User Guide </a:t>
            </a:r>
            <a:r>
              <a:rPr lang="en-US" dirty="0" smtClean="0"/>
              <a:t>on alohahsap.org has additional information about features in TIDE.</a:t>
            </a:r>
          </a:p>
          <a:p>
            <a:endParaRPr lang="en-US" sz="1200"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1403416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To download </a:t>
            </a:r>
            <a:r>
              <a:rPr lang="en-US" b="0" baseline="0" dirty="0" smtClean="0">
                <a:latin typeface="Arial" panose="020B0604020202020204" pitchFamily="34" charset="0"/>
                <a:cs typeface="Arial" panose="020B0604020202020204" pitchFamily="34" charset="0"/>
              </a:rPr>
              <a:t>resources that may be needed for online testing, such as voice packs, forms, and secure materials used for hand scoring, click the </a:t>
            </a:r>
            <a:r>
              <a:rPr lang="en-US" b="1" baseline="0" dirty="0" smtClean="0">
                <a:latin typeface="Arial" panose="020B0604020202020204" pitchFamily="34" charset="0"/>
                <a:cs typeface="Arial" panose="020B0604020202020204" pitchFamily="34" charset="0"/>
              </a:rPr>
              <a:t>General Resources </a:t>
            </a:r>
            <a:r>
              <a:rPr lang="en-US" b="0" baseline="0" dirty="0" smtClean="0">
                <a:latin typeface="Arial" panose="020B0604020202020204" pitchFamily="34" charset="0"/>
                <a:cs typeface="Arial" panose="020B0604020202020204" pitchFamily="34" charset="0"/>
              </a:rPr>
              <a:t>drop-down list in the banner.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106371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latin typeface="Arial" panose="020B0604020202020204" pitchFamily="34" charset="0"/>
                <a:cs typeface="Arial" panose="020B0604020202020204" pitchFamily="34" charset="0"/>
              </a:rPr>
              <a:t>To access secure documents and student data files you have previously exported in TIDE, click the </a:t>
            </a:r>
            <a:r>
              <a:rPr lang="en-US" b="1" baseline="0" dirty="0" smtClean="0">
                <a:latin typeface="Arial" panose="020B0604020202020204" pitchFamily="34" charset="0"/>
                <a:cs typeface="Arial" panose="020B0604020202020204" pitchFamily="34" charset="0"/>
              </a:rPr>
              <a:t>Inbox </a:t>
            </a:r>
            <a:r>
              <a:rPr lang="en-US" b="0" baseline="0" dirty="0" smtClean="0">
                <a:latin typeface="Arial" panose="020B0604020202020204" pitchFamily="34" charset="0"/>
                <a:cs typeface="Arial" panose="020B0604020202020204" pitchFamily="34" charset="0"/>
              </a:rPr>
              <a:t>button in the banner. From the inbox you can download, archive, or delete previously exported files. For more information on this feature, see the </a:t>
            </a:r>
            <a:r>
              <a:rPr lang="en-US" b="0" i="1" baseline="0" dirty="0" smtClean="0">
                <a:latin typeface="Arial" panose="020B0604020202020204" pitchFamily="34" charset="0"/>
                <a:cs typeface="Arial" panose="020B0604020202020204" pitchFamily="34" charset="0"/>
              </a:rPr>
              <a:t>TIDE User Guide</a:t>
            </a:r>
            <a:r>
              <a:rPr lang="en-US" b="0" baseline="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409781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latin typeface="Arial" panose="020B0604020202020204" pitchFamily="34" charset="0"/>
                <a:cs typeface="Arial" panose="020B0604020202020204" pitchFamily="34" charset="0"/>
              </a:rPr>
              <a:t>The </a:t>
            </a:r>
            <a:r>
              <a:rPr lang="en-US" b="1" baseline="0" dirty="0" smtClean="0">
                <a:latin typeface="Arial" panose="020B0604020202020204" pitchFamily="34" charset="0"/>
                <a:cs typeface="Arial" panose="020B0604020202020204" pitchFamily="34" charset="0"/>
              </a:rPr>
              <a:t>Manage Account </a:t>
            </a:r>
            <a:r>
              <a:rPr lang="en-US" b="0" baseline="0" dirty="0" smtClean="0">
                <a:latin typeface="Arial" panose="020B0604020202020204" pitchFamily="34" charset="0"/>
                <a:cs typeface="Arial" panose="020B0604020202020204" pitchFamily="34" charset="0"/>
              </a:rPr>
              <a:t>drop-down list allows you to change the role you are using in TIDE (if you have been assigned multiple roles), update your contact information, or reset your password.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1373899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smtClean="0"/>
          </a:p>
          <a:p>
            <a:r>
              <a:rPr lang="en-US" baseline="0" dirty="0" smtClean="0"/>
              <a:t>Some pages in TIDE are divided into multiple </a:t>
            </a:r>
            <a:r>
              <a:rPr lang="en-US" dirty="0" smtClean="0"/>
              <a:t>panels. Each panel contains a group of related settings and fields that you can edit. You can click the</a:t>
            </a:r>
            <a:r>
              <a:rPr lang="en-US" baseline="0" dirty="0" smtClean="0"/>
              <a:t> minus sign</a:t>
            </a:r>
            <a:r>
              <a:rPr lang="en-US" dirty="0" smtClean="0"/>
              <a:t> in the upper-left corner of a panel to collapse it, or click the</a:t>
            </a:r>
            <a:r>
              <a:rPr lang="en-US" baseline="0" dirty="0" smtClean="0"/>
              <a:t> plus sign</a:t>
            </a:r>
            <a:r>
              <a:rPr lang="en-US" dirty="0" smtClean="0"/>
              <a:t> in a collapsed panel to expand it.</a:t>
            </a:r>
            <a:r>
              <a:rPr lang="en-US" baseline="0" dirty="0" smtClean="0"/>
              <a:t> </a:t>
            </a:r>
            <a:r>
              <a:rPr lang="en-US" dirty="0" smtClean="0"/>
              <a:t>Additionally, a floating </a:t>
            </a:r>
            <a:r>
              <a:rPr lang="en-US" b="1" dirty="0" smtClean="0"/>
              <a:t>Go To Section </a:t>
            </a:r>
            <a:r>
              <a:rPr lang="en-US" dirty="0" smtClean="0"/>
              <a:t>toolbar appears on the left side of pages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Most pages</a:t>
            </a:r>
            <a:r>
              <a:rPr lang="en-US" baseline="0" dirty="0" smtClean="0"/>
              <a:t> in TIDE have help text that describes the page and how to use it. To show or hide help text on a page, click the gray </a:t>
            </a:r>
            <a:r>
              <a:rPr lang="en-US" b="1" baseline="0" dirty="0" smtClean="0"/>
              <a:t>more info</a:t>
            </a:r>
            <a:r>
              <a:rPr lang="en-US" baseline="0" dirty="0" smtClean="0"/>
              <a:t> link under the page title.</a:t>
            </a:r>
          </a:p>
          <a:p>
            <a:endParaRPr lang="en-US" dirty="0" smtClean="0"/>
          </a:p>
          <a:p>
            <a:r>
              <a:rPr lang="en-US" dirty="0" smtClean="0"/>
              <a:t>To read more detailed information about the page that you are currently viewing, click the </a:t>
            </a:r>
            <a:r>
              <a:rPr lang="en-US" b="1" dirty="0" smtClean="0"/>
              <a:t>Help </a:t>
            </a:r>
            <a:r>
              <a:rPr lang="en-US" dirty="0" smtClean="0"/>
              <a:t>button in the banner.</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ITC Franklin Gothic Std Bk Cd"/>
                <a:ea typeface="ＭＳ Ｐゴシック" pitchFamily="-48" charset="-128"/>
                <a:cs typeface="ＭＳ Ｐゴシック"/>
              </a:rPr>
              <a:t>Your TIDE account is assigned a role, and that role has certain permissions. This table gives an example of the permissions associated with</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roles in Hawaii. For example, a Principal (PR)</a:t>
            </a:r>
            <a:r>
              <a:rPr lang="en-US" sz="1200" kern="1200" baseline="0" dirty="0" smtClean="0">
                <a:solidFill>
                  <a:schemeClr val="tx1"/>
                </a:solidFill>
                <a:effectLst/>
                <a:latin typeface="ITC Franklin Gothic Std Bk Cd"/>
                <a:ea typeface="ＭＳ Ｐゴシック" pitchFamily="-48" charset="-128"/>
                <a:cs typeface="ＭＳ Ｐゴシック"/>
              </a:rPr>
              <a:t> may be able to perform tasks that are not available to a Test Coordinator (TC) or Test Administrator (TA).</a:t>
            </a:r>
            <a:endParaRPr lang="en-US" sz="1200" kern="1200" dirty="0" smtClean="0">
              <a:solidFill>
                <a:schemeClr val="tx1"/>
              </a:solidFill>
              <a:effectLst/>
              <a:latin typeface="ITC Franklin Gothic Std Bk Cd"/>
              <a:ea typeface="ＭＳ Ｐゴシック" pitchFamily="-48" charset="-128"/>
              <a:cs typeface="ＭＳ Ｐゴシック"/>
            </a:endParaRPr>
          </a:p>
          <a:p>
            <a:pPr marL="0" indent="0">
              <a:buFont typeface="Arial" panose="020B0604020202020204" pitchFamily="34" charset="0"/>
              <a:buNone/>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indent="0">
              <a:buFont typeface="Arial" panose="020B0604020202020204" pitchFamily="34" charset="0"/>
              <a:buNone/>
            </a:pPr>
            <a:r>
              <a:rPr lang="en-US" sz="1200" kern="1200" baseline="0" dirty="0" smtClean="0">
                <a:solidFill>
                  <a:schemeClr val="tx1"/>
                </a:solidFill>
                <a:effectLst/>
                <a:latin typeface="ITC Franklin Gothic Std Bk Cd"/>
                <a:ea typeface="ＭＳ Ｐゴシック" pitchFamily="-48" charset="-128"/>
                <a:cs typeface="ＭＳ Ｐゴシック"/>
              </a:rPr>
              <a:t>Permissions also limit the scope of data access. </a:t>
            </a:r>
            <a:r>
              <a:rPr lang="en-US" sz="1200" kern="1200" baseline="0" smtClean="0">
                <a:solidFill>
                  <a:schemeClr val="tx1"/>
                </a:solidFill>
                <a:effectLst/>
                <a:latin typeface="ITC Franklin Gothic Std Bk Cd"/>
                <a:ea typeface="ＭＳ Ｐゴシック" pitchFamily="-48" charset="-128"/>
                <a:cs typeface="ＭＳ Ｐゴシック"/>
              </a:rPr>
              <a:t>A complex-level user can work with data pertaining to that complex, and a school-level user can work with data pertaining to that school.</a:t>
            </a:r>
            <a:endParaRPr lang="en-US" sz="1200" kern="1200" baseline="0" dirty="0" smtClean="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Before testing begins, and throughout the school year, TIDE is used to manage user accounts for TIDE itself, the TA Interface, the Online Reporting System (referred to as ORS), and other AIR systems. </a:t>
            </a:r>
            <a:r>
              <a:rPr lang="en-US" dirty="0" smtClean="0">
                <a:solidFill>
                  <a:schemeClr val="tx1"/>
                </a:solidFill>
                <a:latin typeface="Arial" panose="020B0604020202020204" pitchFamily="34" charset="0"/>
                <a:cs typeface="Arial" panose="020B0604020202020204" pitchFamily="34" charset="0"/>
              </a:rPr>
              <a:t>The</a:t>
            </a:r>
            <a:r>
              <a:rPr lang="en-US" baseline="0" dirty="0" smtClean="0">
                <a:solidFill>
                  <a:schemeClr val="tx1"/>
                </a:solidFill>
                <a:latin typeface="Arial" panose="020B0604020202020204" pitchFamily="34" charset="0"/>
                <a:cs typeface="Arial" panose="020B0604020202020204" pitchFamily="34" charset="0"/>
              </a:rPr>
              <a:t> </a:t>
            </a:r>
            <a:r>
              <a:rPr lang="en-US" b="1" baseline="0" dirty="0" smtClean="0">
                <a:solidFill>
                  <a:schemeClr val="tx1"/>
                </a:solidFill>
                <a:latin typeface="Arial" panose="020B0604020202020204" pitchFamily="34" charset="0"/>
                <a:cs typeface="Arial" panose="020B0604020202020204" pitchFamily="34" charset="0"/>
              </a:rPr>
              <a:t>Users</a:t>
            </a:r>
            <a:r>
              <a:rPr lang="en-US" baseline="0" dirty="0" smtClean="0">
                <a:solidFill>
                  <a:schemeClr val="tx1"/>
                </a:solidFill>
                <a:latin typeface="Arial" panose="020B0604020202020204" pitchFamily="34" charset="0"/>
                <a:cs typeface="Arial" panose="020B0604020202020204" pitchFamily="34" charset="0"/>
              </a:rPr>
              <a:t> task menu allows you to add users; view, edit, or export users; and upload users from an external file.</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dirty="0" smtClean="0">
                <a:solidFill>
                  <a:schemeClr val="tx1"/>
                </a:solidFill>
                <a:latin typeface="Arial" panose="020B0604020202020204" pitchFamily="34" charset="0"/>
                <a:cs typeface="Arial" panose="020B0604020202020204" pitchFamily="34" charset="0"/>
              </a:rPr>
              <a:t>You can manually add new users </a:t>
            </a:r>
            <a:r>
              <a:rPr lang="en-US" altLang="en-US" baseline="0" dirty="0" smtClean="0">
                <a:solidFill>
                  <a:schemeClr val="tx1"/>
                </a:solidFill>
                <a:latin typeface="Arial" panose="020B0604020202020204" pitchFamily="34" charset="0"/>
                <a:cs typeface="Arial" panose="020B0604020202020204" pitchFamily="34" charset="0"/>
              </a:rPr>
              <a:t>from the </a:t>
            </a:r>
            <a:r>
              <a:rPr lang="en-US" altLang="en-US" b="1" baseline="0" dirty="0" smtClean="0">
                <a:solidFill>
                  <a:schemeClr val="tx1"/>
                </a:solidFill>
                <a:latin typeface="Arial" panose="020B0604020202020204" pitchFamily="34" charset="0"/>
                <a:cs typeface="Arial" panose="020B0604020202020204" pitchFamily="34" charset="0"/>
              </a:rPr>
              <a:t>Add User </a:t>
            </a:r>
            <a:r>
              <a:rPr lang="en-US" altLang="en-US" u="none" strike="noStrike" baseline="0" dirty="0" smtClean="0">
                <a:solidFill>
                  <a:schemeClr val="tx1"/>
                </a:solidFill>
                <a:latin typeface="Arial" panose="020B0604020202020204" pitchFamily="34" charset="0"/>
                <a:cs typeface="Arial" panose="020B0604020202020204" pitchFamily="34" charset="0"/>
              </a:rPr>
              <a:t>page.</a:t>
            </a:r>
            <a:r>
              <a:rPr lang="en-US" altLang="en-US" baseline="0" dirty="0" smtClean="0">
                <a:solidFill>
                  <a:schemeClr val="tx1"/>
                </a:solidFill>
                <a:latin typeface="Arial" panose="020B0604020202020204" pitchFamily="34" charset="0"/>
                <a:cs typeface="Arial" panose="020B0604020202020204" pitchFamily="34" charset="0"/>
              </a:rPr>
              <a:t> Fill out the information in the form, and click </a:t>
            </a:r>
            <a:r>
              <a:rPr lang="en-US" altLang="en-US" b="1" baseline="0" dirty="0" smtClean="0">
                <a:solidFill>
                  <a:schemeClr val="tx1"/>
                </a:solidFill>
                <a:latin typeface="Arial" panose="020B0604020202020204" pitchFamily="34" charset="0"/>
                <a:cs typeface="Arial" panose="020B0604020202020204" pitchFamily="34" charset="0"/>
              </a:rPr>
              <a:t>Save</a:t>
            </a:r>
            <a:r>
              <a:rPr lang="en-US" altLang="en-US" b="0" baseline="0" dirty="0" smtClean="0">
                <a:solidFill>
                  <a:schemeClr val="tx1"/>
                </a:solidFill>
                <a:latin typeface="Arial" panose="020B0604020202020204" pitchFamily="34" charset="0"/>
                <a:cs typeface="Arial" panose="020B0604020202020204" pitchFamily="34" charset="0"/>
              </a:rPr>
              <a:t>.</a:t>
            </a:r>
            <a:r>
              <a:rPr lang="en-US" altLang="en-US" b="1" baseline="0" dirty="0" smtClean="0">
                <a:solidFill>
                  <a:schemeClr val="tx1"/>
                </a:solidFill>
                <a:latin typeface="Arial" panose="020B0604020202020204" pitchFamily="34" charset="0"/>
                <a:cs typeface="Arial" panose="020B0604020202020204" pitchFamily="34" charset="0"/>
              </a:rPr>
              <a:t> </a:t>
            </a:r>
            <a:r>
              <a:rPr lang="en-US" altLang="en-US" baseline="0" dirty="0" smtClean="0">
                <a:solidFill>
                  <a:schemeClr val="tx1"/>
                </a:solidFill>
                <a:latin typeface="Arial" panose="020B0604020202020204" pitchFamily="34" charset="0"/>
                <a:cs typeface="Arial" panose="020B0604020202020204" pitchFamily="34" charset="0"/>
              </a:rPr>
              <a:t>The fields marked with an asterisk are mandatory. The new user’s email address will serve as their username when logging in to any AIR system.</a:t>
            </a:r>
            <a:endParaRPr lang="en-US" alt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58541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A second way </a:t>
            </a:r>
            <a:r>
              <a:rPr lang="en-US" baseline="0" dirty="0" smtClean="0">
                <a:solidFill>
                  <a:schemeClr val="tx1"/>
                </a:solidFill>
                <a:latin typeface="Arial" panose="020B0604020202020204" pitchFamily="34" charset="0"/>
                <a:cs typeface="Arial" panose="020B0604020202020204" pitchFamily="34" charset="0"/>
              </a:rPr>
              <a:t>to add new users to TIDE is to use the </a:t>
            </a:r>
            <a:r>
              <a:rPr lang="en-US" b="1" baseline="0" dirty="0" smtClean="0">
                <a:solidFill>
                  <a:schemeClr val="tx1"/>
                </a:solidFill>
                <a:latin typeface="Arial" panose="020B0604020202020204" pitchFamily="34" charset="0"/>
                <a:cs typeface="Arial" panose="020B0604020202020204" pitchFamily="34" charset="0"/>
              </a:rPr>
              <a:t>Upload Users </a:t>
            </a:r>
            <a:r>
              <a:rPr lang="en-US" baseline="0" dirty="0" smtClean="0">
                <a:solidFill>
                  <a:schemeClr val="tx1"/>
                </a:solidFill>
                <a:latin typeface="Arial" panose="020B0604020202020204" pitchFamily="34" charset="0"/>
                <a:cs typeface="Arial" panose="020B0604020202020204" pitchFamily="34" charset="0"/>
              </a:rPr>
              <a:t>page to compose an upload file in Excel or CSV format and then upload that file. This method is easiest if you have many new users and you don’t want to add them one at a time from the </a:t>
            </a:r>
            <a:r>
              <a:rPr lang="en-US" b="1" baseline="0" dirty="0" smtClean="0">
                <a:solidFill>
                  <a:schemeClr val="tx1"/>
                </a:solidFill>
                <a:latin typeface="Arial" panose="020B0604020202020204" pitchFamily="34" charset="0"/>
                <a:cs typeface="Arial" panose="020B0604020202020204" pitchFamily="34" charset="0"/>
              </a:rPr>
              <a:t>Add User</a:t>
            </a:r>
            <a:r>
              <a:rPr lang="en-US" b="0" baseline="0" dirty="0" smtClean="0">
                <a:solidFill>
                  <a:schemeClr val="tx1"/>
                </a:solidFill>
                <a:latin typeface="Arial" panose="020B0604020202020204" pitchFamily="34" charset="0"/>
                <a:cs typeface="Arial" panose="020B0604020202020204" pitchFamily="34" charset="0"/>
              </a:rPr>
              <a:t> </a:t>
            </a:r>
            <a:r>
              <a:rPr lang="en-US" baseline="0" dirty="0" smtClean="0">
                <a:solidFill>
                  <a:schemeClr val="tx1"/>
                </a:solidFill>
                <a:latin typeface="Arial" panose="020B0604020202020204" pitchFamily="34" charset="0"/>
                <a:cs typeface="Arial" panose="020B0604020202020204" pitchFamily="34" charset="0"/>
              </a:rPr>
              <a:t>page.</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The easiest way to compose an upload file is to download an available template by clicking </a:t>
            </a:r>
            <a:r>
              <a:rPr lang="en-US" b="1" baseline="0" dirty="0" smtClean="0">
                <a:solidFill>
                  <a:schemeClr val="tx1"/>
                </a:solidFill>
                <a:latin typeface="Arial" panose="020B0604020202020204" pitchFamily="34" charset="0"/>
                <a:cs typeface="Arial" panose="020B0604020202020204" pitchFamily="34" charset="0"/>
              </a:rPr>
              <a:t>Download Templates</a:t>
            </a:r>
            <a:r>
              <a:rPr lang="en-US" baseline="0" dirty="0" smtClean="0">
                <a:solidFill>
                  <a:schemeClr val="tx1"/>
                </a:solidFill>
                <a:latin typeface="Arial" panose="020B0604020202020204" pitchFamily="34" charset="0"/>
                <a:cs typeface="Arial" panose="020B0604020202020204" pitchFamily="34" charset="0"/>
              </a:rPr>
              <a:t>. You may also access files that you have previously uploaded by clicking the blue plus sign to expand the </a:t>
            </a:r>
            <a:r>
              <a:rPr lang="en-US" b="1" baseline="0" dirty="0" smtClean="0">
                <a:solidFill>
                  <a:schemeClr val="tx1"/>
                </a:solidFill>
                <a:latin typeface="Arial" panose="020B0604020202020204" pitchFamily="34" charset="0"/>
                <a:cs typeface="Arial" panose="020B0604020202020204" pitchFamily="34" charset="0"/>
              </a:rPr>
              <a:t>Upload History</a:t>
            </a:r>
            <a:r>
              <a:rPr lang="en-US" b="0" baseline="0" dirty="0" smtClean="0">
                <a:solidFill>
                  <a:schemeClr val="tx1"/>
                </a:solidFill>
                <a:latin typeface="Arial" panose="020B0604020202020204" pitchFamily="34" charset="0"/>
                <a:cs typeface="Arial" panose="020B0604020202020204" pitchFamily="34" charset="0"/>
              </a:rPr>
              <a:t> panel</a:t>
            </a:r>
            <a:r>
              <a:rPr lang="en-US" baseline="0" dirty="0" smtClean="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Open the template, enter information for the users you wish to add using Excel or another program, and save the file in Excel or CSV format. Detailed instructions for composing an upload file can be found in the </a:t>
            </a:r>
            <a:r>
              <a:rPr lang="en-US" b="0" i="1" baseline="0" dirty="0" smtClean="0">
                <a:solidFill>
                  <a:schemeClr val="tx1"/>
                </a:solidFill>
                <a:latin typeface="Arial" panose="020B0604020202020204" pitchFamily="34" charset="0"/>
                <a:cs typeface="Arial" panose="020B0604020202020204" pitchFamily="34" charset="0"/>
              </a:rPr>
              <a:t>TIDE User Guide</a:t>
            </a:r>
            <a:r>
              <a:rPr lang="en-US" baseline="0" dirty="0" smtClean="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Once you return to TIDE, click </a:t>
            </a:r>
            <a:r>
              <a:rPr lang="en-US" b="1" baseline="0" dirty="0" smtClean="0">
                <a:solidFill>
                  <a:schemeClr val="tx1"/>
                </a:solidFill>
                <a:latin typeface="Arial" panose="020B0604020202020204" pitchFamily="34" charset="0"/>
                <a:cs typeface="Arial" panose="020B0604020202020204" pitchFamily="34" charset="0"/>
              </a:rPr>
              <a:t>Browse</a:t>
            </a:r>
            <a:r>
              <a:rPr lang="en-US" baseline="0" dirty="0" smtClean="0">
                <a:solidFill>
                  <a:schemeClr val="tx1"/>
                </a:solidFill>
                <a:latin typeface="Arial" panose="020B0604020202020204" pitchFamily="34" charset="0"/>
                <a:cs typeface="Arial" panose="020B0604020202020204" pitchFamily="34" charset="0"/>
              </a:rPr>
              <a:t>, and select the file you just saved.</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Click </a:t>
            </a:r>
            <a:r>
              <a:rPr lang="en-US" b="1" baseline="0" dirty="0" smtClean="0">
                <a:solidFill>
                  <a:schemeClr val="tx1"/>
                </a:solidFill>
                <a:latin typeface="Arial" panose="020B0604020202020204" pitchFamily="34" charset="0"/>
                <a:cs typeface="Arial" panose="020B0604020202020204" pitchFamily="34" charset="0"/>
              </a:rPr>
              <a:t>Next </a:t>
            </a:r>
            <a:r>
              <a:rPr lang="en-US" baseline="0" dirty="0" smtClean="0">
                <a:solidFill>
                  <a:schemeClr val="tx1"/>
                </a:solidFill>
                <a:latin typeface="Arial" panose="020B0604020202020204" pitchFamily="34" charset="0"/>
                <a:cs typeface="Arial" panose="020B0604020202020204" pitchFamily="34" charset="0"/>
              </a:rPr>
              <a:t>to upload the file. A file preview page will appear, allowing you to verify you uploaded the correct file. If the preview is correct, click </a:t>
            </a:r>
            <a:r>
              <a:rPr lang="en-US" b="1" baseline="0" dirty="0" smtClean="0">
                <a:solidFill>
                  <a:schemeClr val="tx1"/>
                </a:solidFill>
                <a:latin typeface="Arial" panose="020B0604020202020204" pitchFamily="34" charset="0"/>
                <a:cs typeface="Arial" panose="020B0604020202020204" pitchFamily="34" charset="0"/>
              </a:rPr>
              <a:t>Next </a:t>
            </a:r>
            <a:r>
              <a:rPr lang="en-US" baseline="0" dirty="0" smtClean="0">
                <a:solidFill>
                  <a:schemeClr val="tx1"/>
                </a:solidFill>
                <a:latin typeface="Arial" panose="020B0604020202020204" pitchFamily="34" charset="0"/>
                <a:cs typeface="Arial" panose="020B0604020202020204" pitchFamily="34" charset="0"/>
              </a:rPr>
              <a:t>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Next, TIDE will validate the file and display any errors or warnings according</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to the legend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on the page. </a:t>
            </a:r>
            <a:r>
              <a:rPr lang="en-US" baseline="0" dirty="0" smtClean="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a field is invalid.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If a</a:t>
            </a:r>
            <a:r>
              <a:rPr lang="en-US" sz="1200" b="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record contains an error, that record will not be included in the upload. If a record contains a warning, that record will be uploaded, but the field with the warning will be invalid.</a:t>
            </a: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complete the upload, click </a:t>
            </a:r>
            <a:r>
              <a:rPr lang="en-US" b="1" baseline="0" dirty="0" smtClean="0">
                <a:solidFill>
                  <a:schemeClr val="tx1"/>
                </a:solidFill>
                <a:latin typeface="Arial" panose="020B0604020202020204" pitchFamily="34" charset="0"/>
                <a:cs typeface="Arial" panose="020B0604020202020204" pitchFamily="34" charset="0"/>
              </a:rPr>
              <a:t>Continue with Upload</a:t>
            </a:r>
            <a:r>
              <a:rPr lang="en-US" baseline="0" dirty="0" smtClean="0">
                <a:solidFill>
                  <a:schemeClr val="tx1"/>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upload a different file, click </a:t>
            </a:r>
            <a:r>
              <a:rPr lang="en-US" b="1" baseline="0" dirty="0" smtClean="0">
                <a:solidFill>
                  <a:schemeClr val="tx1"/>
                </a:solidFill>
                <a:latin typeface="Arial" panose="020B0604020202020204" pitchFamily="34" charset="0"/>
                <a:cs typeface="Arial" panose="020B0604020202020204" pitchFamily="34" charset="0"/>
              </a:rPr>
              <a:t>Upload Revised File</a:t>
            </a:r>
            <a:r>
              <a:rPr lang="en-US" baseline="0" dirty="0" smtClean="0">
                <a:solidFill>
                  <a:schemeClr val="tx1"/>
                </a:solidFill>
                <a:latin typeface="Arial" panose="020B0604020202020204" pitchFamily="34" charset="0"/>
                <a:cs typeface="Arial" panose="020B0604020202020204" pitchFamily="34" charset="0"/>
              </a:rPr>
              <a: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To cancel the upload, click </a:t>
            </a:r>
            <a:r>
              <a:rPr lang="en-US" b="1" baseline="0" dirty="0" smtClean="0">
                <a:solidFill>
                  <a:schemeClr val="tx1"/>
                </a:solidFill>
                <a:latin typeface="Arial" panose="020B0604020202020204" pitchFamily="34" charset="0"/>
                <a:cs typeface="Arial" panose="020B0604020202020204" pitchFamily="34" charset="0"/>
              </a:rPr>
              <a:t>Cancel</a:t>
            </a:r>
            <a:r>
              <a:rPr lang="en-US" baseline="0" dirty="0" smtClean="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If your file contains a large number of records, TIDE will process it offline and send you a confirmation email when complete. While TIDE is validating the file, do not press </a:t>
            </a:r>
            <a:r>
              <a:rPr lang="en-US" sz="1200" b="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Cancel</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as TIDE may have already started processing some of the records.</a:t>
            </a: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view a PDF file listing the validation results for the upload file, click </a:t>
            </a:r>
            <a:r>
              <a:rPr lang="en-US" b="1" baseline="0" dirty="0" smtClean="0">
                <a:solidFill>
                  <a:schemeClr val="tx1"/>
                </a:solidFill>
                <a:latin typeface="Arial" panose="020B0604020202020204" pitchFamily="34" charset="0"/>
                <a:cs typeface="Arial" panose="020B0604020202020204" pitchFamily="34" charset="0"/>
              </a:rPr>
              <a:t>Download Validation Report </a:t>
            </a:r>
            <a:r>
              <a:rPr lang="en-US" baseline="0" dirty="0" smtClean="0">
                <a:solidFill>
                  <a:schemeClr val="tx1"/>
                </a:solidFill>
                <a:latin typeface="Arial" panose="020B0604020202020204" pitchFamily="34" charset="0"/>
                <a:cs typeface="Arial" panose="020B0604020202020204" pitchFamily="34" charset="0"/>
              </a:rPr>
              <a:t>in the upper-right corner.</a:t>
            </a: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solidFill>
                  <a:schemeClr val="tx1"/>
                </a:solidFill>
                <a:latin typeface="Arial" panose="020B0604020202020204" pitchFamily="34" charset="0"/>
                <a:cs typeface="Arial" panose="020B0604020202020204" pitchFamily="34" charset="0"/>
              </a:rPr>
              <a:t>This presentation will address numerous</a:t>
            </a:r>
            <a:r>
              <a:rPr lang="en-US" altLang="en-US" baseline="0" dirty="0" smtClean="0">
                <a:solidFill>
                  <a:schemeClr val="tx1"/>
                </a:solidFill>
                <a:latin typeface="Arial" panose="020B0604020202020204" pitchFamily="34" charset="0"/>
                <a:cs typeface="Arial" panose="020B0604020202020204" pitchFamily="34" charset="0"/>
              </a:rPr>
              <a:t> </a:t>
            </a:r>
            <a:r>
              <a:rPr lang="en-US" altLang="en-US" dirty="0" smtClean="0">
                <a:solidFill>
                  <a:schemeClr val="tx1"/>
                </a:solidFill>
                <a:latin typeface="Arial" panose="020B0604020202020204" pitchFamily="34" charset="0"/>
                <a:cs typeface="Arial" panose="020B0604020202020204" pitchFamily="34" charset="0"/>
              </a:rPr>
              <a:t>topics in TIDE,</a:t>
            </a:r>
            <a:r>
              <a:rPr lang="en-US" altLang="en-US" baseline="0" dirty="0" smtClean="0">
                <a:solidFill>
                  <a:schemeClr val="tx1"/>
                </a:solidFill>
                <a:latin typeface="Arial" panose="020B0604020202020204" pitchFamily="34" charset="0"/>
                <a:cs typeface="Arial" panose="020B0604020202020204" pitchFamily="34" charset="0"/>
              </a:rPr>
              <a:t> including </a:t>
            </a:r>
            <a:r>
              <a:rPr lang="en-US" altLang="en-US" dirty="0" smtClean="0">
                <a:solidFill>
                  <a:schemeClr val="tx1"/>
                </a:solidFill>
                <a:latin typeface="Arial" panose="020B0604020202020204" pitchFamily="34" charset="0"/>
                <a:cs typeface="Arial" panose="020B0604020202020204" pitchFamily="34" charset="0"/>
              </a:rPr>
              <a:t>tasks</a:t>
            </a:r>
            <a:r>
              <a:rPr lang="en-US" altLang="en-US" baseline="0" dirty="0" smtClean="0">
                <a:solidFill>
                  <a:schemeClr val="tx1"/>
                </a:solidFill>
                <a:latin typeface="Arial" panose="020B0604020202020204" pitchFamily="34" charset="0"/>
                <a:cs typeface="Arial" panose="020B0604020202020204" pitchFamily="34" charset="0"/>
              </a:rPr>
              <a:t> that typically take place when preparing for testing, during test administration, and after testing has concluded.</a:t>
            </a:r>
            <a:endParaRPr lang="en-US" alt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View/Edit/Export Users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page includes a form for setting selection criteria to retrieve users. In this example, the required criteria are the user’s role, state, complex area, complex, and school. Other criteria are optional, such as the first or last name. Your particular version of TIDE may have other fields by which you can retrieve users. 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to continue. T</a:t>
            </a:r>
            <a:r>
              <a:rPr lang="en-US" altLang="en-US" b="0" baseline="0" dirty="0" smtClean="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smtClean="0">
                <a:solidFill>
                  <a:schemeClr val="tx1"/>
                </a:solidFill>
                <a:latin typeface="Arial" panose="020B0604020202020204" pitchFamily="34" charset="0"/>
                <a:cs typeface="Arial" panose="020B0604020202020204" pitchFamily="34" charset="0"/>
              </a:rPr>
              <a:t>results will appear below.</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After clicking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TIDE will display all the users satisfying the search criteria.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If your user role permits, you can edit a user’s information by clicking the green pencil icon. Another page will appear where you can edit and save information. </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export user information, mark the checkboxes next to the users you wish to export and click the green export button above the search results. </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delete users from TIDE, mark the checkboxes next to the users you wish to delete and click the orange trash can button above the search results.</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make the search form re-appear and search for additional users, click the plus sign in the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View/Edit/Export User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panel, which appears as a blue bar.</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For more detailed information on managing users, see your </a:t>
            </a:r>
            <a:r>
              <a:rPr lang="en-US" altLang="en-US" sz="1200" b="0" i="1"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User Guide</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t>
            </a:r>
            <a:endParaRPr lang="en-US" alt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manages student information and keeps track of which assessments students are eligible to take. </a:t>
            </a:r>
            <a:r>
              <a:rPr lang="en-US" dirty="0" smtClean="0">
                <a:solidFill>
                  <a:schemeClr val="tx1"/>
                </a:solidFill>
                <a:latin typeface="Arial" panose="020B0604020202020204" pitchFamily="34" charset="0"/>
                <a:cs typeface="Arial" panose="020B0604020202020204" pitchFamily="34" charset="0"/>
              </a:rPr>
              <a:t>The</a:t>
            </a:r>
            <a:r>
              <a:rPr lang="en-US" baseline="0" dirty="0" smtClean="0">
                <a:solidFill>
                  <a:schemeClr val="tx1"/>
                </a:solidFill>
                <a:latin typeface="Arial" panose="020B0604020202020204" pitchFamily="34" charset="0"/>
                <a:cs typeface="Arial" panose="020B0604020202020204" pitchFamily="34" charset="0"/>
              </a:rPr>
              <a:t> </a:t>
            </a:r>
            <a:r>
              <a:rPr lang="en-US" b="1" baseline="0" dirty="0" smtClean="0">
                <a:solidFill>
                  <a:schemeClr val="tx1"/>
                </a:solidFill>
                <a:latin typeface="Arial" panose="020B0604020202020204" pitchFamily="34" charset="0"/>
                <a:cs typeface="Arial" panose="020B0604020202020204" pitchFamily="34" charset="0"/>
              </a:rPr>
              <a:t>Students </a:t>
            </a:r>
            <a:r>
              <a:rPr lang="en-US" baseline="0" dirty="0" smtClean="0">
                <a:solidFill>
                  <a:schemeClr val="tx1"/>
                </a:solidFill>
                <a:latin typeface="Arial" panose="020B0604020202020204" pitchFamily="34" charset="0"/>
                <a:cs typeface="Arial" panose="020B0604020202020204" pitchFamily="34" charset="0"/>
              </a:rPr>
              <a:t>task menu allows you to view, edit, or export students; upload student settings; and generate frequency distribution reports (depending on your user role).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3723682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View/Edit Students</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page includes a form for setting selection criteria to retrieve students. Required criteria, such as the complex area, complex, and school in this example, are marked with asterisks. Other criteria are optional, such as the SSID and the enrolled grade.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You can further refine your criteria by entering additional demographic information or test settings in 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Additional 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panel.</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The students you can retrieve on this page are limited by your role’s scope. For example, if you are a complex-level user, you can retrieve students enrolled within your complex. If you are a school-level user, you can only retrieve students enrolled within your school.</a:t>
            </a:r>
          </a:p>
          <a:p>
            <a:pPr marL="0" indent="0">
              <a:buFont typeface="Arial" panose="020B0604020202020204" pitchFamily="34" charset="0"/>
              <a:buNone/>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to continue. T</a:t>
            </a:r>
            <a:r>
              <a:rPr lang="en-US" altLang="en-US" b="0" baseline="0" dirty="0" smtClean="0">
                <a:solidFill>
                  <a:schemeClr val="tx1"/>
                </a:solidFill>
                <a:latin typeface="Arial" panose="020B0604020202020204" pitchFamily="34" charset="0"/>
                <a:cs typeface="Arial" panose="020B0604020202020204" pitchFamily="34" charset="0"/>
              </a:rPr>
              <a:t>he search panel will automatically collapse, and your search </a:t>
            </a:r>
            <a:r>
              <a:rPr lang="en-US" altLang="en-US" baseline="0" dirty="0" smtClean="0">
                <a:solidFill>
                  <a:schemeClr val="tx1"/>
                </a:solidFill>
                <a:latin typeface="Arial" panose="020B0604020202020204" pitchFamily="34" charset="0"/>
                <a:cs typeface="Arial" panose="020B0604020202020204" pitchFamily="34" charset="0"/>
              </a:rPr>
              <a:t>results will appear below. </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23</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After you 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5443015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TIDE will display all the students satisfying the search criteria. Because not all columns can fit on the screen at once, you may need to click the blue arrow on the right side of the screen to scroll right and display more information.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You can edit a student’s information, including test settings and accommodations, by clicking the green pencil icon.</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Print or export student information from TIDE by selecting the desired students and clicking the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Print</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or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Export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button above the search results. </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make the search form re-appear and search for additional students, click the plus sign in the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 for Students</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panel, which appears as a blue bar. For more detailed information on managing students, see your </a:t>
            </a:r>
            <a:r>
              <a:rPr lang="en-US" altLang="en-US" sz="1200" b="0" i="1"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User Guide</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t>
            </a:r>
            <a:endParaRPr lang="en-US" alt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2406153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A frequency-distribution report pulls demographic and enrollment information based on the selected criteria.</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generate a report from the </a:t>
            </a:r>
            <a:r>
              <a:rPr lang="en-US" b="1" baseline="0" dirty="0" smtClean="0">
                <a:solidFill>
                  <a:schemeClr val="tx1"/>
                </a:solidFill>
                <a:latin typeface="Arial" panose="020B0604020202020204" pitchFamily="34" charset="0"/>
                <a:cs typeface="Arial" panose="020B0604020202020204" pitchFamily="34" charset="0"/>
              </a:rPr>
              <a:t>Frequency Distribution Report </a:t>
            </a:r>
            <a:r>
              <a:rPr lang="en-US" baseline="0" dirty="0" smtClean="0">
                <a:solidFill>
                  <a:schemeClr val="tx1"/>
                </a:solidFill>
                <a:latin typeface="Arial" panose="020B0604020202020204" pitchFamily="34" charset="0"/>
                <a:cs typeface="Arial" panose="020B0604020202020204" pitchFamily="34" charset="0"/>
              </a:rPr>
              <a:t>page, select a complex area, complex, and school from the drop-down lists. M</a:t>
            </a:r>
            <a:r>
              <a:rPr lang="en-US" sz="1200" kern="1200" dirty="0" smtClean="0">
                <a:solidFill>
                  <a:schemeClr val="tx1"/>
                </a:solidFill>
                <a:effectLst/>
                <a:latin typeface="ITC Franklin Gothic Std Bk Cd"/>
                <a:ea typeface="ＭＳ Ｐゴシック" pitchFamily="-48" charset="-128"/>
                <a:cs typeface="ＭＳ Ｐゴシック"/>
              </a:rPr>
              <a:t>ark checkboxes in</a:t>
            </a:r>
            <a:r>
              <a:rPr lang="en-US" sz="1200" kern="1200" baseline="0" dirty="0" smtClean="0">
                <a:solidFill>
                  <a:schemeClr val="tx1"/>
                </a:solidFill>
                <a:effectLst/>
                <a:latin typeface="ITC Franklin Gothic Std Bk Cd"/>
                <a:ea typeface="ＭＳ Ｐゴシック" pitchFamily="-48" charset="-128"/>
                <a:cs typeface="ＭＳ Ｐゴシック"/>
              </a:rPr>
              <a:t> the </a:t>
            </a:r>
            <a:r>
              <a:rPr lang="en-US" sz="1200" b="1" kern="1200" baseline="0" dirty="0" smtClean="0">
                <a:solidFill>
                  <a:schemeClr val="tx1"/>
                </a:solidFill>
                <a:effectLst/>
                <a:latin typeface="ITC Franklin Gothic Std Bk Cd"/>
                <a:ea typeface="ＭＳ Ｐゴシック" pitchFamily="-48" charset="-128"/>
                <a:cs typeface="ＭＳ Ｐゴシック"/>
              </a:rPr>
              <a:t>Select Demographics </a:t>
            </a:r>
            <a:r>
              <a:rPr lang="en-US" sz="1200" kern="1200" baseline="0" dirty="0" smtClean="0">
                <a:solidFill>
                  <a:schemeClr val="tx1"/>
                </a:solidFill>
                <a:effectLst/>
                <a:latin typeface="ITC Franklin Gothic Std Bk Cd"/>
                <a:ea typeface="ＭＳ Ｐゴシック" pitchFamily="-48" charset="-128"/>
                <a:cs typeface="ＭＳ Ｐゴシック"/>
              </a:rPr>
              <a:t>drop-down list </a:t>
            </a:r>
            <a:r>
              <a:rPr lang="en-US" sz="1200" kern="1200" dirty="0" smtClean="0">
                <a:solidFill>
                  <a:schemeClr val="tx1"/>
                </a:solidFill>
                <a:effectLst/>
                <a:latin typeface="ITC Franklin Gothic Std Bk Cd"/>
                <a:ea typeface="ＭＳ Ｐゴシック" pitchFamily="-48" charset="-128"/>
                <a:cs typeface="ＭＳ Ｐゴシック"/>
              </a:rPr>
              <a:t>to filter the report for additional demographics, as desired.</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Click </a:t>
            </a:r>
            <a:r>
              <a:rPr lang="en-US" b="1" baseline="0" dirty="0" smtClean="0">
                <a:solidFill>
                  <a:schemeClr val="tx1"/>
                </a:solidFill>
                <a:latin typeface="Arial" panose="020B0604020202020204" pitchFamily="34" charset="0"/>
                <a:cs typeface="Arial" panose="020B0604020202020204" pitchFamily="34" charset="0"/>
              </a:rPr>
              <a:t>Generate Report</a:t>
            </a:r>
            <a:r>
              <a:rPr lang="en-US" b="0" baseline="0" dirty="0" smtClean="0">
                <a:solidFill>
                  <a:schemeClr val="tx1"/>
                </a:solidFill>
                <a:latin typeface="Arial" panose="020B0604020202020204" pitchFamily="34" charset="0"/>
                <a:cs typeface="Arial" panose="020B0604020202020204" pitchFamily="34" charset="0"/>
              </a:rPr>
              <a:t> to display a </a:t>
            </a:r>
            <a:r>
              <a:rPr lang="en-US" baseline="0" dirty="0" smtClean="0">
                <a:solidFill>
                  <a:schemeClr val="tx1"/>
                </a:solidFill>
                <a:latin typeface="Arial" panose="020B0604020202020204" pitchFamily="34" charset="0"/>
                <a:cs typeface="Arial" panose="020B0604020202020204" pitchFamily="34" charset="0"/>
              </a:rPr>
              <a:t>frequency distribution report </a:t>
            </a:r>
            <a:r>
              <a:rPr lang="en-US" b="0" baseline="0" dirty="0" smtClean="0">
                <a:solidFill>
                  <a:schemeClr val="tx1"/>
                </a:solidFill>
                <a:latin typeface="Arial" panose="020B0604020202020204" pitchFamily="34" charset="0"/>
                <a:cs typeface="Arial" panose="020B0604020202020204" pitchFamily="34" charset="0"/>
              </a:rPr>
              <a:t>using the selected criteria.</a:t>
            </a: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TIDE will display the frequency-distribution report in grid format. This example shows a report by grade and gender.</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display the report in graphical format, click </a:t>
            </a:r>
            <a:r>
              <a:rPr lang="en-US" b="1" baseline="0" dirty="0" smtClean="0">
                <a:solidFill>
                  <a:schemeClr val="tx1"/>
                </a:solidFill>
                <a:latin typeface="Arial" panose="020B0604020202020204" pitchFamily="34" charset="0"/>
                <a:cs typeface="Arial" panose="020B0604020202020204" pitchFamily="34" charset="0"/>
              </a:rPr>
              <a:t>Graph</a:t>
            </a:r>
            <a:r>
              <a:rPr lang="en-US" baseline="0" dirty="0" smtClean="0">
                <a:solidFill>
                  <a:schemeClr val="tx1"/>
                </a:solidFill>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To display the report in both tabular and graphical format, click </a:t>
            </a:r>
            <a:r>
              <a:rPr lang="en-US" b="1" baseline="0" dirty="0" smtClean="0">
                <a:solidFill>
                  <a:schemeClr val="tx1"/>
                </a:solidFill>
                <a:latin typeface="Arial" panose="020B0604020202020204" pitchFamily="34" charset="0"/>
                <a:cs typeface="Arial" panose="020B0604020202020204" pitchFamily="34" charset="0"/>
              </a:rPr>
              <a:t>Grid &amp; Graph</a:t>
            </a:r>
            <a:r>
              <a:rPr lang="en-US" baseline="0" dirty="0" smtClean="0">
                <a:solidFill>
                  <a:schemeClr val="tx1"/>
                </a:solidFill>
                <a:latin typeface="Arial" panose="020B0604020202020204" pitchFamily="34" charset="0"/>
                <a:cs typeface="Arial" panose="020B0604020202020204" pitchFamily="34" charset="0"/>
              </a:rPr>
              <a: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solidFill>
                <a:schemeClr val="tx1"/>
              </a:solidFill>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To revert back to the grid format, </a:t>
            </a:r>
            <a:r>
              <a:rPr lang="en-US" baseline="0" smtClean="0">
                <a:solidFill>
                  <a:schemeClr val="tx1"/>
                </a:solidFill>
                <a:latin typeface="Arial" panose="020B0604020202020204" pitchFamily="34" charset="0"/>
                <a:cs typeface="Arial" panose="020B0604020202020204" pitchFamily="34" charset="0"/>
              </a:rPr>
              <a:t>click </a:t>
            </a:r>
            <a:r>
              <a:rPr lang="en-US" b="1" baseline="0" smtClean="0">
                <a:solidFill>
                  <a:schemeClr val="tx1"/>
                </a:solidFill>
                <a:latin typeface="Arial" panose="020B0604020202020204" pitchFamily="34" charset="0"/>
                <a:cs typeface="Arial" panose="020B0604020202020204" pitchFamily="34" charset="0"/>
              </a:rPr>
              <a:t>Grid.</a:t>
            </a: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download the report as a PDF, click the </a:t>
            </a:r>
            <a:r>
              <a:rPr lang="en-US" b="1" baseline="0" dirty="0" smtClean="0">
                <a:solidFill>
                  <a:schemeClr val="tx1"/>
                </a:solidFill>
                <a:latin typeface="Arial" panose="020B0604020202020204" pitchFamily="34" charset="0"/>
                <a:cs typeface="Arial" panose="020B0604020202020204" pitchFamily="34" charset="0"/>
              </a:rPr>
              <a:t>print icon.</a:t>
            </a: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keeps track of student test settings, such as font size and text-to-speech. </a:t>
            </a:r>
            <a:r>
              <a:rPr lang="en-US" dirty="0" smtClean="0">
                <a:solidFill>
                  <a:schemeClr val="tx1"/>
                </a:solidFill>
                <a:latin typeface="Arial" panose="020B0604020202020204" pitchFamily="34" charset="0"/>
                <a:cs typeface="Arial" panose="020B0604020202020204" pitchFamily="34" charset="0"/>
              </a:rPr>
              <a:t>The</a:t>
            </a:r>
            <a:r>
              <a:rPr lang="en-US" baseline="0" dirty="0" smtClean="0">
                <a:solidFill>
                  <a:schemeClr val="tx1"/>
                </a:solidFill>
                <a:latin typeface="Arial" panose="020B0604020202020204" pitchFamily="34" charset="0"/>
                <a:cs typeface="Arial" panose="020B0604020202020204" pitchFamily="34" charset="0"/>
              </a:rPr>
              <a:t> </a:t>
            </a:r>
            <a:r>
              <a:rPr lang="en-US" b="1" baseline="0" dirty="0" smtClean="0">
                <a:solidFill>
                  <a:schemeClr val="tx1"/>
                </a:solidFill>
                <a:latin typeface="Arial" panose="020B0604020202020204" pitchFamily="34" charset="0"/>
                <a:cs typeface="Arial" panose="020B0604020202020204" pitchFamily="34" charset="0"/>
              </a:rPr>
              <a:t>Test Settings and Tools </a:t>
            </a:r>
            <a:r>
              <a:rPr lang="en-US" baseline="0" dirty="0" smtClean="0">
                <a:solidFill>
                  <a:schemeClr val="tx1"/>
                </a:solidFill>
                <a:latin typeface="Arial" panose="020B0604020202020204" pitchFamily="34" charset="0"/>
                <a:cs typeface="Arial" panose="020B0604020202020204" pitchFamily="34" charset="0"/>
              </a:rPr>
              <a:t>task menu allows you to view, edit, export or upload test settings and tools.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View/Edit Test Settings and Tools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page includes a form for setting selection criteria to retrieve a student’s test settings and tools. Required criteria, such as the complex area, complex, and school in this example, are marked with asterisks. Other criteria are optional, such as the SSID and the student’s first or last name.</a:t>
            </a:r>
          </a:p>
          <a:p>
            <a:pPr marL="0" indent="0">
              <a:buFont typeface="Arial" panose="020B0604020202020204" pitchFamily="34" charset="0"/>
              <a:buNone/>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You can further refine your criteria by entering additional demographic information or test settings in 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Advanced 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panel, if it is available.</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The students you can retrieve on this page are limited by your role’s scope. For example, if you are a complex-level user, you can retrieve settings for those students enrolled within your complex. If you are a school-level user, you can only retrieve settings for those students enrolled within your school.</a:t>
            </a:r>
          </a:p>
          <a:p>
            <a:pPr marL="0" indent="0">
              <a:buFont typeface="Arial" panose="020B0604020202020204" pitchFamily="34" charset="0"/>
              <a:buNone/>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to continue. You’ll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u="none" dirty="0" smtClean="0">
                <a:solidFill>
                  <a:schemeClr val="tx1"/>
                </a:solidFill>
                <a:latin typeface="Arial" panose="020B0604020202020204" pitchFamily="34" charset="0"/>
                <a:cs typeface="Arial" panose="020B0604020202020204" pitchFamily="34" charset="0"/>
              </a:rPr>
              <a:t>When you are initially added</a:t>
            </a:r>
            <a:r>
              <a:rPr lang="en-US" u="none" baseline="0" dirty="0" smtClean="0">
                <a:solidFill>
                  <a:schemeClr val="tx1"/>
                </a:solidFill>
                <a:latin typeface="Arial" panose="020B0604020202020204" pitchFamily="34" charset="0"/>
                <a:cs typeface="Arial" panose="020B0604020202020204" pitchFamily="34" charset="0"/>
              </a:rPr>
              <a:t> to TIDE, you’ll receive a TIDE activation email.</a:t>
            </a:r>
            <a:r>
              <a:rPr lang="en-US" u="none" dirty="0" smtClean="0">
                <a:solidFill>
                  <a:schemeClr val="tx1"/>
                </a:solidFill>
                <a:latin typeface="Arial" panose="020B0604020202020204" pitchFamily="34" charset="0"/>
                <a:cs typeface="Arial" panose="020B0604020202020204" pitchFamily="34" charset="0"/>
              </a:rPr>
              <a:t> This </a:t>
            </a:r>
            <a:r>
              <a:rPr lang="en-US" u="none" baseline="0" dirty="0" smtClean="0">
                <a:solidFill>
                  <a:schemeClr val="tx1"/>
                </a:solidFill>
                <a:latin typeface="Arial" panose="020B0604020202020204" pitchFamily="34" charset="0"/>
                <a:cs typeface="Arial" panose="020B0604020202020204" pitchFamily="34" charset="0"/>
              </a:rPr>
              <a:t>email contains y</a:t>
            </a:r>
            <a:r>
              <a:rPr lang="en-US" u="none" dirty="0" smtClean="0">
                <a:solidFill>
                  <a:schemeClr val="tx1"/>
                </a:solidFill>
                <a:latin typeface="Arial" panose="020B0604020202020204" pitchFamily="34" charset="0"/>
                <a:cs typeface="Arial" panose="020B0604020202020204" pitchFamily="34" charset="0"/>
              </a:rPr>
              <a:t>our user role </a:t>
            </a:r>
            <a:r>
              <a:rPr lang="en-US" u="none" baseline="0" dirty="0" smtClean="0">
                <a:solidFill>
                  <a:schemeClr val="tx1"/>
                </a:solidFill>
                <a:latin typeface="Arial" panose="020B0604020202020204" pitchFamily="34" charset="0"/>
                <a:cs typeface="Arial" panose="020B0604020202020204" pitchFamily="34" charset="0"/>
              </a:rPr>
              <a:t>an activation </a:t>
            </a:r>
            <a:r>
              <a:rPr lang="en-US" u="none" dirty="0" smtClean="0">
                <a:solidFill>
                  <a:schemeClr val="tx1"/>
                </a:solidFill>
                <a:latin typeface="Arial" panose="020B0604020202020204" pitchFamily="34" charset="0"/>
                <a:cs typeface="Arial" panose="020B0604020202020204" pitchFamily="34" charset="0"/>
              </a:rPr>
              <a:t>link, and a second link to request a new activation email. The activation link is only valid</a:t>
            </a:r>
            <a:r>
              <a:rPr lang="en-US" u="none" baseline="0" dirty="0" smtClean="0">
                <a:solidFill>
                  <a:schemeClr val="tx1"/>
                </a:solidFill>
                <a:latin typeface="Arial" panose="020B0604020202020204" pitchFamily="34" charset="0"/>
                <a:cs typeface="Arial" panose="020B0604020202020204" pitchFamily="34" charset="0"/>
              </a:rPr>
              <a:t> for 15 minutes. After that time, the activation link will expire, and you will need to click the second link to request a new activation email.</a:t>
            </a:r>
            <a:endParaRPr lang="en-US" u="none"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u="none"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u="none" dirty="0" smtClean="0">
                <a:solidFill>
                  <a:schemeClr val="tx1"/>
                </a:solidFill>
                <a:latin typeface="Arial" panose="020B0604020202020204" pitchFamily="34" charset="0"/>
                <a:cs typeface="Arial" panose="020B0604020202020204" pitchFamily="34" charset="0"/>
              </a:rPr>
              <a:t>When you click the activation</a:t>
            </a:r>
            <a:r>
              <a:rPr lang="en-US" altLang="en-US" u="none" baseline="0" dirty="0" smtClean="0">
                <a:solidFill>
                  <a:schemeClr val="tx1"/>
                </a:solidFill>
                <a:latin typeface="Arial" panose="020B0604020202020204" pitchFamily="34" charset="0"/>
                <a:cs typeface="Arial" panose="020B0604020202020204" pitchFamily="34" charset="0"/>
              </a:rPr>
              <a:t> link, the Reset Password </a:t>
            </a:r>
            <a:r>
              <a:rPr lang="en-US" altLang="en-US" u="none" dirty="0" smtClean="0">
                <a:solidFill>
                  <a:schemeClr val="tx1"/>
                </a:solidFill>
                <a:latin typeface="Arial" panose="020B0604020202020204" pitchFamily="34" charset="0"/>
                <a:cs typeface="Arial" panose="020B0604020202020204" pitchFamily="34" charset="0"/>
              </a:rPr>
              <a:t>page will appear, where you can create a password</a:t>
            </a:r>
            <a:r>
              <a:rPr lang="en-US" altLang="en-US" u="none" baseline="0" dirty="0" smtClean="0">
                <a:solidFill>
                  <a:schemeClr val="tx1"/>
                </a:solidFill>
                <a:latin typeface="Arial" panose="020B0604020202020204" pitchFamily="34" charset="0"/>
                <a:cs typeface="Arial" panose="020B0604020202020204" pitchFamily="34" charset="0"/>
              </a:rPr>
              <a:t> that you will use to access TIDE and other AIR systems</a:t>
            </a:r>
            <a:r>
              <a:rPr lang="en-US" altLang="en-US" u="none" dirty="0" smtClean="0">
                <a:solidFill>
                  <a:schemeClr val="tx1"/>
                </a:solidFill>
                <a:latin typeface="Arial" panose="020B0604020202020204" pitchFamily="34" charset="0"/>
                <a:cs typeface="Arial" panose="020B0604020202020204" pitchFamily="34" charset="0"/>
              </a:rPr>
              <a:t>. In the </a:t>
            </a:r>
            <a:r>
              <a:rPr lang="en-US" altLang="en-US" b="1" dirty="0" smtClean="0">
                <a:solidFill>
                  <a:schemeClr val="tx1"/>
                </a:solidFill>
                <a:latin typeface="Arial" panose="020B0604020202020204" pitchFamily="34" charset="0"/>
                <a:cs typeface="Arial" panose="020B0604020202020204" pitchFamily="34" charset="0"/>
              </a:rPr>
              <a:t>Password </a:t>
            </a:r>
            <a:r>
              <a:rPr lang="en-US" altLang="en-US" dirty="0" smtClean="0">
                <a:solidFill>
                  <a:schemeClr val="tx1"/>
                </a:solidFill>
                <a:latin typeface="Arial" panose="020B0604020202020204" pitchFamily="34" charset="0"/>
                <a:cs typeface="Arial" panose="020B0604020202020204" pitchFamily="34" charset="0"/>
              </a:rPr>
              <a:t>and </a:t>
            </a:r>
            <a:r>
              <a:rPr lang="en-US" altLang="en-US" b="1" dirty="0" smtClean="0">
                <a:solidFill>
                  <a:schemeClr val="tx1"/>
                </a:solidFill>
                <a:latin typeface="Arial" panose="020B0604020202020204" pitchFamily="34" charset="0"/>
                <a:cs typeface="Arial" panose="020B0604020202020204" pitchFamily="34" charset="0"/>
              </a:rPr>
              <a:t>Confirm Password</a:t>
            </a:r>
            <a:r>
              <a:rPr lang="en-US" altLang="en-US" b="1" baseline="0" dirty="0" smtClean="0">
                <a:solidFill>
                  <a:schemeClr val="tx1"/>
                </a:solidFill>
                <a:latin typeface="Arial" panose="020B0604020202020204" pitchFamily="34" charset="0"/>
                <a:cs typeface="Arial" panose="020B0604020202020204" pitchFamily="34" charset="0"/>
              </a:rPr>
              <a:t> </a:t>
            </a:r>
            <a:r>
              <a:rPr lang="en-US" altLang="en-US" baseline="0" dirty="0" smtClean="0">
                <a:solidFill>
                  <a:schemeClr val="tx1"/>
                </a:solidFill>
                <a:latin typeface="Arial" panose="020B0604020202020204" pitchFamily="34" charset="0"/>
                <a:cs typeface="Arial" panose="020B0604020202020204" pitchFamily="34" charset="0"/>
              </a:rPr>
              <a:t>fields, type a password for your account. Passwords have a length requirement and must include different character types; see your </a:t>
            </a:r>
            <a:r>
              <a:rPr lang="en-US" altLang="en-US" i="1" baseline="0" dirty="0" smtClean="0">
                <a:solidFill>
                  <a:schemeClr val="tx1"/>
                </a:solidFill>
                <a:latin typeface="Arial" panose="020B0604020202020204" pitchFamily="34" charset="0"/>
                <a:cs typeface="Arial" panose="020B0604020202020204" pitchFamily="34" charset="0"/>
              </a:rPr>
              <a:t>TIDE User Guide </a:t>
            </a:r>
            <a:r>
              <a:rPr lang="en-US" altLang="en-US" baseline="0" dirty="0" smtClean="0">
                <a:solidFill>
                  <a:schemeClr val="tx1"/>
                </a:solidFill>
                <a:latin typeface="Arial" panose="020B0604020202020204" pitchFamily="34" charset="0"/>
                <a:cs typeface="Arial" panose="020B0604020202020204" pitchFamily="34" charset="0"/>
              </a:rPr>
              <a:t>for details. </a:t>
            </a:r>
          </a:p>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After entering your new password, click </a:t>
            </a:r>
            <a:r>
              <a:rPr lang="en-US" altLang="en-US" b="1" baseline="0" dirty="0" smtClean="0">
                <a:solidFill>
                  <a:schemeClr val="tx1"/>
                </a:solidFill>
                <a:latin typeface="Arial" panose="020B0604020202020204" pitchFamily="34" charset="0"/>
                <a:cs typeface="Arial" panose="020B0604020202020204" pitchFamily="34" charset="0"/>
              </a:rPr>
              <a:t>Submit</a:t>
            </a:r>
            <a:r>
              <a:rPr lang="en-US" altLang="en-US" b="0" baseline="0" dirty="0" smtClean="0">
                <a:solidFill>
                  <a:schemeClr val="tx1"/>
                </a:solidFill>
                <a:latin typeface="Arial" panose="020B0604020202020204" pitchFamily="34" charset="0"/>
                <a:cs typeface="Arial" panose="020B0604020202020204" pitchFamily="34" charset="0"/>
              </a:rPr>
              <a:t>.</a:t>
            </a:r>
            <a:r>
              <a:rPr lang="en-US" altLang="en-US" b="1" baseline="0" dirty="0" smtClean="0">
                <a:solidFill>
                  <a:schemeClr val="tx1"/>
                </a:solidFill>
                <a:latin typeface="Arial" panose="020B0604020202020204" pitchFamily="34" charset="0"/>
                <a:cs typeface="Arial" panose="020B0604020202020204" pitchFamily="34" charset="0"/>
              </a:rPr>
              <a:t> </a:t>
            </a:r>
            <a:r>
              <a:rPr lang="en-US" altLang="en-US" b="0" baseline="0" dirty="0" smtClean="0">
                <a:solidFill>
                  <a:schemeClr val="tx1"/>
                </a:solidFill>
                <a:latin typeface="Arial" panose="020B0604020202020204" pitchFamily="34" charset="0"/>
                <a:cs typeface="Arial" panose="020B0604020202020204" pitchFamily="34" charset="0"/>
              </a:rPr>
              <a:t>Return to the </a:t>
            </a:r>
            <a:r>
              <a:rPr lang="en-US" altLang="en-US" b="1" baseline="0" dirty="0" smtClean="0">
                <a:solidFill>
                  <a:schemeClr val="tx1"/>
                </a:solidFill>
                <a:latin typeface="Arial" panose="020B0604020202020204" pitchFamily="34" charset="0"/>
                <a:cs typeface="Arial" panose="020B0604020202020204" pitchFamily="34" charset="0"/>
              </a:rPr>
              <a:t>Login Page </a:t>
            </a:r>
            <a:r>
              <a:rPr lang="en-US" altLang="en-US" b="0" baseline="0" dirty="0" smtClean="0">
                <a:solidFill>
                  <a:schemeClr val="tx1"/>
                </a:solidFill>
                <a:latin typeface="Arial" panose="020B0604020202020204" pitchFamily="34" charset="0"/>
                <a:cs typeface="Arial" panose="020B0604020202020204" pitchFamily="34" charset="0"/>
              </a:rPr>
              <a:t>and log in using your email and new password. When you log in, a form for </a:t>
            </a:r>
            <a:r>
              <a:rPr lang="en-US" altLang="en-US" baseline="0" dirty="0" smtClean="0">
                <a:solidFill>
                  <a:schemeClr val="tx1"/>
                </a:solidFill>
                <a:latin typeface="Arial" panose="020B0604020202020204" pitchFamily="34" charset="0"/>
                <a:cs typeface="Arial" panose="020B0604020202020204" pitchFamily="34" charset="0"/>
              </a:rPr>
              <a:t>adding a security question will appear. Select a security question and enter an answer. You will be required to add three security questions in order to proceed. You’ll need this information in order to reset a forgotten password.</a:t>
            </a:r>
          </a:p>
          <a:p>
            <a:pPr marL="0" indent="0">
              <a:buFont typeface="Arial" panose="020B0604020202020204" pitchFamily="34" charset="0"/>
              <a:buNone/>
            </a:pPr>
            <a:endParaRPr lang="en-US" alt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u="none" dirty="0" smtClean="0">
                <a:solidFill>
                  <a:schemeClr val="tx1"/>
                </a:solidFill>
                <a:latin typeface="Arial" panose="020B0604020202020204" pitchFamily="34" charset="0"/>
                <a:cs typeface="Arial" panose="020B0604020202020204" pitchFamily="34" charset="0"/>
              </a:rPr>
              <a:t>Please note that if an account is created for an incorrect email address, it will need to be deleted, and a new account created for</a:t>
            </a:r>
            <a:r>
              <a:rPr lang="en-US" u="none" baseline="0" dirty="0" smtClean="0">
                <a:solidFill>
                  <a:schemeClr val="tx1"/>
                </a:solidFill>
                <a:latin typeface="Arial" panose="020B0604020202020204" pitchFamily="34" charset="0"/>
                <a:cs typeface="Arial" panose="020B0604020202020204" pitchFamily="34" charset="0"/>
              </a:rPr>
              <a:t> the user.</a:t>
            </a:r>
            <a:endParaRPr lang="en-US" alt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23570533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When you 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 Results</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TIDE will display all the students satisfying the search criteria. If all columns cannot fit on the screen at once, you can click the blue arrow on the right side of the screen to scroll right and display more information.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You can edit a student’s test settings and accommodations, by clicking the green pencil icon.</a:t>
            </a:r>
          </a:p>
          <a:p>
            <a:pPr marL="0" indent="0">
              <a:buFont typeface="Arial" panose="020B0604020202020204" pitchFamily="34" charset="0"/>
              <a:buNone/>
            </a:pPr>
            <a:endPar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make the search form re-appear and search for additional students, click the plus sign in the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 Students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panel, which appears as a blue bar. For more detailed information on managing student test settings and tools, see your </a:t>
            </a:r>
            <a:r>
              <a:rPr lang="en-US" altLang="en-US" sz="1200" b="0" i="1"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User Guide</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t>
            </a:r>
            <a:endParaRPr lang="en-US" alt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Print or export student information from TIDE by selecting the desired students and clicking the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Print</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or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Export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button above the search results.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A second way </a:t>
            </a:r>
            <a:r>
              <a:rPr lang="en-US" baseline="0" dirty="0" smtClean="0">
                <a:solidFill>
                  <a:schemeClr val="tx1"/>
                </a:solidFill>
                <a:latin typeface="Arial" panose="020B0604020202020204" pitchFamily="34" charset="0"/>
                <a:cs typeface="Arial" panose="020B0604020202020204" pitchFamily="34" charset="0"/>
              </a:rPr>
              <a:t>to edit test settings and tools in TIDE is to use the </a:t>
            </a:r>
            <a:r>
              <a:rPr lang="en-US" b="1" baseline="0" dirty="0" smtClean="0">
                <a:solidFill>
                  <a:schemeClr val="tx1"/>
                </a:solidFill>
                <a:latin typeface="Arial" panose="020B0604020202020204" pitchFamily="34" charset="0"/>
                <a:cs typeface="Arial" panose="020B0604020202020204" pitchFamily="34" charset="0"/>
              </a:rPr>
              <a:t>Upload Test Settings and Tools </a:t>
            </a:r>
            <a:r>
              <a:rPr lang="en-US" baseline="0" dirty="0" smtClean="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you would use to upload new users.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latin typeface="Arial" panose="020B0604020202020204" pitchFamily="34" charset="0"/>
                <a:cs typeface="Arial" panose="020B0604020202020204" pitchFamily="34" charset="0"/>
              </a:rPr>
              <a:t>The</a:t>
            </a:r>
            <a:r>
              <a:rPr lang="en-US" baseline="0" dirty="0" smtClean="0">
                <a:solidFill>
                  <a:schemeClr val="tx1"/>
                </a:solidFill>
                <a:latin typeface="Arial" panose="020B0604020202020204" pitchFamily="34" charset="0"/>
                <a:cs typeface="Arial" panose="020B0604020202020204" pitchFamily="34" charset="0"/>
              </a:rPr>
              <a:t> </a:t>
            </a:r>
            <a:r>
              <a:rPr lang="en-US" b="1" baseline="0" dirty="0" smtClean="0">
                <a:solidFill>
                  <a:schemeClr val="tx1"/>
                </a:solidFill>
                <a:latin typeface="Arial" panose="020B0604020202020204" pitchFamily="34" charset="0"/>
                <a:cs typeface="Arial" panose="020B0604020202020204" pitchFamily="34" charset="0"/>
              </a:rPr>
              <a:t>Rosters </a:t>
            </a:r>
            <a:r>
              <a:rPr lang="en-US" baseline="0" dirty="0" smtClean="0">
                <a:solidFill>
                  <a:schemeClr val="tx1"/>
                </a:solidFill>
                <a:latin typeface="Arial" panose="020B0604020202020204" pitchFamily="34" charset="0"/>
                <a:cs typeface="Arial" panose="020B0604020202020204" pitchFamily="34" charset="0"/>
              </a:rPr>
              <a:t>task menu allows you to add rosters; view, edit, or export rosters; and upload rosters from an external file. </a:t>
            </a:r>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Once test scores are calculated, roster information is used to generate reports of how students in the roster performed as a group.</a:t>
            </a:r>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108352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You can manually create a roster on</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t</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he </a:t>
            </a:r>
            <a:r>
              <a:rPr lang="en-US" sz="1200" b="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Add Roster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page. To add a new roster, select the complex area, complex, and school to which the roster belongs.</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Enter a roster name and select the name of the teacher who should be associated with the roster.</a:t>
            </a: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In the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Test Settings and Tools Filters </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panel, refine the list of available students by selecting additional criteria from the drop-down lists and checkboxes. Then click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Search Students</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a:t>
            </a:r>
            <a:endParaRPr lang="en-US" sz="1200"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In the </a:t>
            </a:r>
            <a:r>
              <a:rPr lang="en-US" sz="1200" b="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Add Students to the Roster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section, the students in the</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left column are available to be added to the roster, and students in the right column are currently in the roster.</a:t>
            </a: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To add a single student to the roster, c</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lick the green plus sign</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next to a student in the left column. You can add multiple students to the roster by marking checkboxes next to the students you want to add, and then clicking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Add Selected</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Add all available students to the roster by clicking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Add All</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a:t>
            </a:r>
          </a:p>
          <a:p>
            <a:pPr marL="0" indent="0">
              <a:buFont typeface="Arial" panose="020B0604020202020204" pitchFamily="34" charset="0"/>
              <a:buNone/>
            </a:pPr>
            <a:endPar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To remove a single student from the roster, click the orange X next to a student in the right column.</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You can remove multiple students from the roster by marking checkboxes next to the students you want to remove, and then clicking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Remove Selected</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Remove all students from the roster by clicking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Remove All</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A second way </a:t>
            </a:r>
            <a:r>
              <a:rPr lang="en-US" baseline="0" dirty="0" smtClean="0">
                <a:solidFill>
                  <a:schemeClr val="tx1"/>
                </a:solidFill>
                <a:latin typeface="Arial" panose="020B0604020202020204" pitchFamily="34" charset="0"/>
                <a:cs typeface="Arial" panose="020B0604020202020204" pitchFamily="34" charset="0"/>
              </a:rPr>
              <a:t>to add new rosters into TIDE is to use the </a:t>
            </a:r>
            <a:r>
              <a:rPr lang="en-US" b="1" baseline="0" dirty="0" smtClean="0">
                <a:solidFill>
                  <a:schemeClr val="tx1"/>
                </a:solidFill>
                <a:latin typeface="Arial" panose="020B0604020202020204" pitchFamily="34" charset="0"/>
                <a:cs typeface="Arial" panose="020B0604020202020204" pitchFamily="34" charset="0"/>
              </a:rPr>
              <a:t>Upload Rosters </a:t>
            </a:r>
            <a:r>
              <a:rPr lang="en-US" baseline="0" dirty="0" smtClean="0">
                <a:solidFill>
                  <a:schemeClr val="tx1"/>
                </a:solidFill>
                <a:latin typeface="Arial" panose="020B0604020202020204" pitchFamily="34" charset="0"/>
                <a:cs typeface="Arial" panose="020B0604020202020204" pitchFamily="34" charset="0"/>
              </a:rPr>
              <a:t>page to compose an upload file in Excel or CSV format and then upload that file. </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a:t>
            </a:r>
            <a:r>
              <a:rPr lang="en-US" b="0" baseline="0" dirty="0" smtClean="0">
                <a:solidFill>
                  <a:schemeClr val="tx1"/>
                </a:solidFill>
                <a:latin typeface="Arial" panose="020B0604020202020204" pitchFamily="34" charset="0"/>
                <a:cs typeface="Arial" panose="020B0604020202020204" pitchFamily="34" charset="0"/>
              </a:rPr>
              <a:t>the </a:t>
            </a:r>
            <a:r>
              <a:rPr lang="en-US" b="1" baseline="0" dirty="0" smtClean="0">
                <a:solidFill>
                  <a:schemeClr val="tx1"/>
                </a:solidFill>
                <a:latin typeface="Arial" panose="020B0604020202020204" pitchFamily="34" charset="0"/>
                <a:cs typeface="Arial" panose="020B0604020202020204" pitchFamily="34" charset="0"/>
              </a:rPr>
              <a:t>Browse </a:t>
            </a:r>
            <a:r>
              <a:rPr lang="en-US" b="0" baseline="0" dirty="0" smtClean="0">
                <a:solidFill>
                  <a:schemeClr val="tx1"/>
                </a:solidFill>
                <a:latin typeface="Arial" panose="020B0604020202020204" pitchFamily="34" charset="0"/>
                <a:cs typeface="Arial" panose="020B0604020202020204" pitchFamily="34" charset="0"/>
              </a:rPr>
              <a:t>button to locate the file and upload it in to TIDE.</a:t>
            </a: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110121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View/Edit Rosters</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page includes a form for setting selection criteria to retrieve rosters. In this example, the complex area, complex, and school criteria, and roster type are required. 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Search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display a list of rosters matching your criteria.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Print or delete rosters from TIDE by selecting the desired rosters and clicking the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Print</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or </a:t>
            </a:r>
            <a:r>
              <a:rPr lang="en-US" alt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Delete</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button above the search results. </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Click the pencil icon next to a roster </a:t>
            </a:r>
            <a:r>
              <a:rPr lang="en-US" sz="1200" kern="1200" dirty="0" smtClean="0">
                <a:solidFill>
                  <a:schemeClr val="tx1"/>
                </a:solidFill>
                <a:effectLst/>
                <a:latin typeface="ITC Franklin Gothic Std Bk Cd"/>
                <a:ea typeface="ＭＳ Ｐゴシック" pitchFamily="-48" charset="-128"/>
                <a:cs typeface="ＭＳ Ｐゴシック"/>
              </a:rPr>
              <a:t>to view or edit its details. The </a:t>
            </a:r>
            <a:r>
              <a:rPr lang="en-US" sz="1200" b="1" kern="1200" dirty="0" smtClean="0">
                <a:solidFill>
                  <a:schemeClr val="tx1"/>
                </a:solidFill>
                <a:effectLst/>
                <a:latin typeface="ITC Franklin Gothic Std Bk Cd"/>
                <a:ea typeface="ＭＳ Ｐゴシック" pitchFamily="-48" charset="-128"/>
                <a:cs typeface="ＭＳ Ｐゴシック"/>
              </a:rPr>
              <a:t>View/Edit Roster</a:t>
            </a:r>
            <a:r>
              <a:rPr lang="en-US" sz="1200" kern="1200" dirty="0" smtClean="0">
                <a:solidFill>
                  <a:schemeClr val="tx1"/>
                </a:solidFill>
                <a:effectLst/>
                <a:latin typeface="ITC Franklin Gothic Std Bk Cd"/>
                <a:ea typeface="ＭＳ Ｐゴシック" pitchFamily="-48" charset="-128"/>
                <a:cs typeface="ＭＳ Ｐゴシック"/>
              </a:rPr>
              <a:t> form will appear. This form is similar to the form used to add rosters, and you may</a:t>
            </a:r>
            <a:r>
              <a:rPr lang="en-US" sz="1200" kern="1200" baseline="0" dirty="0" smtClean="0">
                <a:solidFill>
                  <a:schemeClr val="tx1"/>
                </a:solidFill>
                <a:effectLst/>
                <a:latin typeface="ITC Franklin Gothic Std Bk Cd"/>
                <a:ea typeface="ＭＳ Ｐゴシック" pitchFamily="-48" charset="-128"/>
                <a:cs typeface="ＭＳ Ｐゴシック"/>
              </a:rPr>
              <a:t> edit the roster name, teacher name, and students in the roster in the same way that you would for a new roster.</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3815743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In the Administering Tests</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section of the TIDE dashboard, the </a:t>
            </a:r>
            <a:r>
              <a:rPr lang="en-US" sz="1200" b="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Testing Incidents </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task menu allows you to view pending testing incidents; create new testing incidents; and upload testing incidents.</a:t>
            </a:r>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In the normal flow of a test opportunity, a student takes the test in the Test Delivery System and then submits it. Next, the Test</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Delivery System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forwards the test for scoring, and the</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Online Reporting System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reports the test scores.</a:t>
            </a:r>
          </a:p>
          <a:p>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Testing</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Incidents</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are a way of interrupting this normal flow. Reasons</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for testing incidents can vary. For example, a</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student may need to retake a test or have another test opportunity. A Test Administrator may need to invalidate a test because of a hardware malfunction or an impropriety. </a:t>
            </a:r>
          </a:p>
          <a:p>
            <a:endPar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For information about testing incident</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policies</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and procedures, please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consult the </a:t>
            </a:r>
            <a:r>
              <a:rPr lang="en-US" sz="1200" i="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Test Administration Manual</a:t>
            </a: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The </a:t>
            </a:r>
            <a:r>
              <a:rPr lang="en-US" altLang="en-US" b="1" baseline="0" dirty="0" smtClean="0">
                <a:solidFill>
                  <a:schemeClr val="tx1"/>
                </a:solidFill>
                <a:latin typeface="Arial" panose="020B0604020202020204" pitchFamily="34" charset="0"/>
                <a:cs typeface="Arial" panose="020B0604020202020204" pitchFamily="34" charset="0"/>
              </a:rPr>
              <a:t>Create Testing Incidents </a:t>
            </a:r>
            <a:r>
              <a:rPr lang="en-US" altLang="en-US" b="0" u="none" baseline="0" dirty="0" smtClean="0">
                <a:solidFill>
                  <a:schemeClr val="tx1"/>
                </a:solidFill>
                <a:latin typeface="Arial" panose="020B0604020202020204" pitchFamily="34" charset="0"/>
                <a:cs typeface="Arial" panose="020B0604020202020204" pitchFamily="34" charset="0"/>
              </a:rPr>
              <a:t>page</a:t>
            </a:r>
            <a:r>
              <a:rPr lang="en-US" altLang="en-US" baseline="0" dirty="0" smtClean="0">
                <a:solidFill>
                  <a:schemeClr val="tx1"/>
                </a:solidFill>
                <a:latin typeface="Arial" panose="020B0604020202020204" pitchFamily="34" charset="0"/>
                <a:cs typeface="Arial" panose="020B0604020202020204" pitchFamily="34" charset="0"/>
              </a:rPr>
              <a:t> is where </a:t>
            </a:r>
            <a:r>
              <a:rPr lang="en-US" altLang="en-US" u="none" baseline="0" dirty="0" smtClean="0">
                <a:solidFill>
                  <a:schemeClr val="tx1"/>
                </a:solidFill>
                <a:latin typeface="Arial" panose="020B0604020202020204" pitchFamily="34" charset="0"/>
                <a:cs typeface="Arial" panose="020B0604020202020204" pitchFamily="34" charset="0"/>
              </a:rPr>
              <a:t>you </a:t>
            </a:r>
            <a:r>
              <a:rPr lang="en-US" altLang="en-US" baseline="0" dirty="0" smtClean="0">
                <a:solidFill>
                  <a:schemeClr val="tx1"/>
                </a:solidFill>
                <a:latin typeface="Arial" panose="020B0604020202020204" pitchFamily="34" charset="0"/>
                <a:cs typeface="Arial" panose="020B0604020202020204" pitchFamily="34" charset="0"/>
              </a:rPr>
              <a:t>create a testing incident for a test.</a:t>
            </a:r>
          </a:p>
          <a:p>
            <a:pPr marL="0" indent="0">
              <a:buFont typeface="Arial" panose="020B0604020202020204" pitchFamily="34" charset="0"/>
              <a:buNone/>
            </a:pPr>
            <a:endParaRPr lang="en-US" alt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The first step is to select the type of testing incident you want to create. The </a:t>
            </a:r>
            <a:r>
              <a:rPr lang="en-US" altLang="en-US" i="1" baseline="0" dirty="0" smtClean="0">
                <a:solidFill>
                  <a:schemeClr val="tx1"/>
                </a:solidFill>
                <a:latin typeface="Arial" panose="020B0604020202020204" pitchFamily="34" charset="0"/>
                <a:cs typeface="Arial" panose="020B0604020202020204" pitchFamily="34" charset="0"/>
              </a:rPr>
              <a:t>TIDE User Guide </a:t>
            </a:r>
            <a:r>
              <a:rPr lang="en-US" altLang="en-US" i="0" u="none" baseline="0" dirty="0" smtClean="0">
                <a:solidFill>
                  <a:schemeClr val="tx1"/>
                </a:solidFill>
                <a:latin typeface="Arial" panose="020B0604020202020204" pitchFamily="34" charset="0"/>
                <a:cs typeface="Arial" panose="020B0604020202020204" pitchFamily="34" charset="0"/>
              </a:rPr>
              <a:t>lists the available testing incident types and </a:t>
            </a:r>
            <a:r>
              <a:rPr lang="en-US" altLang="en-US" u="none" baseline="0" dirty="0" smtClean="0">
                <a:solidFill>
                  <a:schemeClr val="tx1"/>
                </a:solidFill>
                <a:latin typeface="Arial" panose="020B0604020202020204" pitchFamily="34" charset="0"/>
                <a:cs typeface="Arial" panose="020B0604020202020204" pitchFamily="34" charset="0"/>
              </a:rPr>
              <a:t>explains the implic</a:t>
            </a:r>
            <a:r>
              <a:rPr lang="en-US" altLang="en-US" baseline="0" dirty="0" smtClean="0">
                <a:solidFill>
                  <a:schemeClr val="tx1"/>
                </a:solidFill>
                <a:latin typeface="Arial" panose="020B0604020202020204" pitchFamily="34" charset="0"/>
                <a:cs typeface="Arial" panose="020B0604020202020204" pitchFamily="34" charset="0"/>
              </a:rPr>
              <a:t>ations of each.</a:t>
            </a:r>
          </a:p>
          <a:p>
            <a:pPr marL="0" indent="0">
              <a:buFont typeface="Arial" panose="020B0604020202020204" pitchFamily="34" charset="0"/>
              <a:buNone/>
            </a:pPr>
            <a:endParaRPr lang="en-US" alt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Next, search for the test result for which you wish to create an appeal. From the drop-down lists and in the text field, enter your search criteria and click </a:t>
            </a:r>
            <a:r>
              <a:rPr lang="en-US" altLang="en-US" b="1" baseline="0" dirty="0" smtClean="0">
                <a:solidFill>
                  <a:schemeClr val="tx1"/>
                </a:solidFill>
                <a:latin typeface="Arial" panose="020B0604020202020204" pitchFamily="34" charset="0"/>
                <a:cs typeface="Arial" panose="020B0604020202020204" pitchFamily="34" charset="0"/>
              </a:rPr>
              <a:t>Search</a:t>
            </a:r>
            <a:r>
              <a:rPr lang="en-US" altLang="en-US" baseline="0" dirty="0" smtClean="0">
                <a:solidFill>
                  <a:schemeClr val="tx1"/>
                </a:solidFill>
                <a:latin typeface="Arial" panose="020B0604020202020204" pitchFamily="34" charset="0"/>
                <a:cs typeface="Arial" panose="020B0604020202020204" pitchFamily="34" charset="0"/>
              </a:rPr>
              <a:t>. TIDE will display the search results below.</a:t>
            </a:r>
          </a:p>
          <a:p>
            <a:pPr marL="0" indent="0">
              <a:buFont typeface="Arial" panose="020B0604020202020204" pitchFamily="34" charset="0"/>
              <a:buNone/>
            </a:pPr>
            <a:endParaRPr lang="en-US" alt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Mark the checkbox next to each test result for which you wish to create a testing incident, and click </a:t>
            </a:r>
            <a:r>
              <a:rPr lang="en-US" altLang="en-US" b="1" baseline="0" dirty="0" smtClean="0">
                <a:solidFill>
                  <a:schemeClr val="tx1"/>
                </a:solidFill>
                <a:latin typeface="Arial" panose="020B0604020202020204" pitchFamily="34" charset="0"/>
                <a:cs typeface="Arial" panose="020B0604020202020204" pitchFamily="34" charset="0"/>
              </a:rPr>
              <a:t>Create</a:t>
            </a:r>
            <a:r>
              <a:rPr lang="en-US" altLang="en-US" baseline="0" dirty="0" smtClean="0">
                <a:solidFill>
                  <a:schemeClr val="tx1"/>
                </a:solidFill>
                <a:latin typeface="Arial" panose="020B0604020202020204" pitchFamily="34" charset="0"/>
                <a:cs typeface="Arial" panose="020B0604020202020204" pitchFamily="34" charset="0"/>
              </a:rPr>
              <a:t>. A window will pop up asking you to </a:t>
            </a:r>
            <a:r>
              <a:rPr lang="en-US" sz="1200" b="0" i="0" kern="1200" dirty="0" smtClean="0">
                <a:solidFill>
                  <a:schemeClr val="tx1"/>
                </a:solidFill>
                <a:effectLst/>
                <a:latin typeface="ITC Franklin Gothic Std Bk Cd"/>
                <a:ea typeface="ＭＳ Ｐゴシック" pitchFamily="-48" charset="-128"/>
                <a:cs typeface="ＭＳ Ｐゴシック"/>
              </a:rPr>
              <a:t>enter a reason for the testing incident. To create the testing incident, enter a reason and click </a:t>
            </a:r>
            <a:r>
              <a:rPr lang="en-US" sz="1200" b="1" i="0" kern="1200" dirty="0" smtClean="0">
                <a:solidFill>
                  <a:schemeClr val="tx1"/>
                </a:solidFill>
                <a:effectLst/>
                <a:latin typeface="ITC Franklin Gothic Std Bk Cd"/>
                <a:ea typeface="ＭＳ Ｐゴシック" pitchFamily="-48" charset="-128"/>
                <a:cs typeface="ＭＳ Ｐゴシック"/>
              </a:rPr>
              <a:t>Submit</a:t>
            </a:r>
            <a:r>
              <a:rPr lang="en-US" sz="1200" b="0" i="0" kern="1200" dirty="0" smtClean="0">
                <a:solidFill>
                  <a:schemeClr val="tx1"/>
                </a:solidFill>
                <a:effectLst/>
                <a:latin typeface="ITC Franklin Gothic Std Bk Cd"/>
                <a:ea typeface="ＭＳ Ｐゴシック" pitchFamily="-48" charset="-128"/>
                <a:cs typeface="ＭＳ Ｐゴシック"/>
              </a:rPr>
              <a:t>.</a:t>
            </a:r>
            <a:endParaRPr lang="en-US" alt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231571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log in to TIDE, go to your portal. Click the appropriate user role or assessment card. On the next page, click 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system card. Enter the username and password you created when activating your account. Then click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Secure Login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to go to the TIDE home page.</a:t>
            </a:r>
            <a:endPar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026554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ITC Franklin Gothic Std Bk Cd"/>
                <a:ea typeface="ＭＳ Ｐゴシック" pitchFamily="-48" charset="-128"/>
                <a:cs typeface="ＭＳ Ｐゴシック"/>
              </a:rPr>
              <a:t>After a</a:t>
            </a:r>
            <a:r>
              <a:rPr lang="en-US" sz="1200" kern="1200" baseline="0" dirty="0" smtClean="0">
                <a:solidFill>
                  <a:schemeClr val="tx1"/>
                </a:solidFill>
                <a:effectLst/>
                <a:latin typeface="ITC Franklin Gothic Std Bk Cd"/>
                <a:ea typeface="ＭＳ Ｐゴシック" pitchFamily="-48" charset="-128"/>
                <a:cs typeface="ＭＳ Ｐゴシック"/>
              </a:rPr>
              <a:t> testing incident </a:t>
            </a:r>
            <a:r>
              <a:rPr lang="en-US" sz="1200" kern="1200" dirty="0" smtClean="0">
                <a:solidFill>
                  <a:schemeClr val="tx1"/>
                </a:solidFill>
                <a:effectLst/>
                <a:latin typeface="ITC Franklin Gothic Std Bk Cd"/>
                <a:ea typeface="ＭＳ Ｐゴシック" pitchFamily="-48" charset="-128"/>
                <a:cs typeface="ＭＳ Ｐゴシック"/>
              </a:rPr>
              <a:t>is</a:t>
            </a:r>
            <a:r>
              <a:rPr lang="en-US" sz="1200" kern="1200" baseline="0" dirty="0" smtClean="0">
                <a:solidFill>
                  <a:schemeClr val="tx1"/>
                </a:solidFill>
                <a:effectLst/>
                <a:latin typeface="ITC Franklin Gothic Std Bk Cd"/>
                <a:ea typeface="ＭＳ Ｐゴシック" pitchFamily="-48" charset="-128"/>
                <a:cs typeface="ＭＳ Ｐゴシック"/>
              </a:rPr>
              <a:t> created, </a:t>
            </a:r>
            <a:r>
              <a:rPr lang="en-US" sz="1200" kern="1200" dirty="0" smtClean="0">
                <a:solidFill>
                  <a:schemeClr val="tx1"/>
                </a:solidFill>
                <a:effectLst/>
                <a:latin typeface="ITC Franklin Gothic Std Bk Cd"/>
                <a:ea typeface="ＭＳ Ｐゴシック" pitchFamily="-48" charset="-128"/>
                <a:cs typeface="ＭＳ Ｐゴシック"/>
              </a:rPr>
              <a:t>its status can change throughout its life cycle. </a:t>
            </a:r>
            <a:r>
              <a:rPr lang="en-US" dirty="0" smtClean="0">
                <a:latin typeface="Arial" panose="020B0604020202020204" pitchFamily="34" charset="0"/>
                <a:cs typeface="Arial" panose="020B0604020202020204" pitchFamily="34" charset="0"/>
              </a:rPr>
              <a:t>This table describes the possible statuses a</a:t>
            </a:r>
            <a:r>
              <a:rPr lang="en-US" baseline="0" dirty="0" smtClean="0">
                <a:latin typeface="Arial" panose="020B0604020202020204" pitchFamily="34" charset="0"/>
                <a:cs typeface="Arial" panose="020B0604020202020204" pitchFamily="34" charset="0"/>
              </a:rPr>
              <a:t> testing incident </a:t>
            </a:r>
            <a:r>
              <a:rPr lang="en-US" dirty="0" smtClean="0">
                <a:latin typeface="Arial" panose="020B0604020202020204" pitchFamily="34" charset="0"/>
                <a:cs typeface="Arial" panose="020B0604020202020204" pitchFamily="34" charset="0"/>
              </a:rPr>
              <a:t>can have.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4828402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solidFill>
                  <a:schemeClr val="tx1"/>
                </a:solidFill>
                <a:latin typeface="Arial" panose="020B0604020202020204" pitchFamily="34" charset="0"/>
                <a:cs typeface="Arial" panose="020B0604020202020204" pitchFamily="34" charset="0"/>
              </a:rPr>
              <a:t>You can review submitted testing incidents </a:t>
            </a:r>
            <a:r>
              <a:rPr lang="en-US" sz="1200" baseline="0" dirty="0" smtClean="0">
                <a:solidFill>
                  <a:schemeClr val="tx1"/>
                </a:solidFill>
                <a:latin typeface="Arial" panose="020B0604020202020204" pitchFamily="34" charset="0"/>
                <a:cs typeface="Arial" panose="020B0604020202020204" pitchFamily="34" charset="0"/>
              </a:rPr>
              <a:t>from the </a:t>
            </a:r>
            <a:r>
              <a:rPr lang="en-US" sz="1200" b="1" baseline="0" dirty="0" smtClean="0">
                <a:solidFill>
                  <a:schemeClr val="tx1"/>
                </a:solidFill>
                <a:latin typeface="Arial" panose="020B0604020202020204" pitchFamily="34" charset="0"/>
                <a:cs typeface="Arial" panose="020B0604020202020204" pitchFamily="34" charset="0"/>
              </a:rPr>
              <a:t>View Testing Incident </a:t>
            </a:r>
            <a:r>
              <a:rPr lang="en-US" sz="1200" baseline="0" dirty="0" smtClean="0">
                <a:solidFill>
                  <a:schemeClr val="tx1"/>
                </a:solidFill>
                <a:latin typeface="Arial" panose="020B0604020202020204" pitchFamily="34" charset="0"/>
                <a:cs typeface="Arial" panose="020B0604020202020204" pitchFamily="34" charset="0"/>
              </a:rPr>
              <a:t>page. Select a testing incident type and status and enter additional search criteria as desired. Click </a:t>
            </a:r>
            <a:r>
              <a:rPr lang="en-US" sz="1200" b="1" baseline="0" dirty="0" smtClean="0">
                <a:solidFill>
                  <a:schemeClr val="tx1"/>
                </a:solidFill>
                <a:latin typeface="Arial" panose="020B0604020202020204" pitchFamily="34" charset="0"/>
                <a:cs typeface="Arial" panose="020B0604020202020204" pitchFamily="34" charset="0"/>
              </a:rPr>
              <a:t>Search</a:t>
            </a:r>
            <a:r>
              <a:rPr lang="en-US" sz="1200" b="0" baseline="0" dirty="0" smtClean="0">
                <a:solidFill>
                  <a:schemeClr val="tx1"/>
                </a:solidFill>
                <a:latin typeface="Arial" panose="020B0604020202020204" pitchFamily="34" charset="0"/>
                <a:cs typeface="Arial" panose="020B0604020202020204" pitchFamily="34" charset="0"/>
              </a:rPr>
              <a:t> to display testing incidents matching your criteria</a:t>
            </a:r>
            <a:r>
              <a:rPr lang="en-US" sz="1200" baseline="0" dirty="0" smtClean="0">
                <a:solidFill>
                  <a:schemeClr val="tx1"/>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When you click </a:t>
            </a:r>
            <a:r>
              <a:rPr lang="en-US" altLang="en-US" b="1" baseline="0" dirty="0" smtClean="0">
                <a:solidFill>
                  <a:schemeClr val="tx1"/>
                </a:solidFill>
                <a:latin typeface="Arial" panose="020B0604020202020204" pitchFamily="34" charset="0"/>
                <a:cs typeface="Arial" panose="020B0604020202020204" pitchFamily="34" charset="0"/>
              </a:rPr>
              <a:t>Search</a:t>
            </a:r>
            <a:r>
              <a:rPr lang="en-US" altLang="en-US" b="0" baseline="0" dirty="0" smtClean="0">
                <a:solidFill>
                  <a:schemeClr val="tx1"/>
                </a:solidFill>
                <a:latin typeface="Arial" panose="020B0604020202020204" pitchFamily="34" charset="0"/>
                <a:cs typeface="Arial" panose="020B0604020202020204" pitchFamily="34" charset="0"/>
              </a:rPr>
              <a:t>, the search panel will automatically collapse, and your search </a:t>
            </a:r>
            <a:r>
              <a:rPr lang="en-US" altLang="en-US" baseline="0" dirty="0" smtClean="0">
                <a:solidFill>
                  <a:schemeClr val="tx1"/>
                </a:solidFill>
                <a:latin typeface="Arial" panose="020B0604020202020204" pitchFamily="34" charset="0"/>
                <a:cs typeface="Arial" panose="020B0604020202020204" pitchFamily="34" charset="0"/>
              </a:rPr>
              <a:t>results will appear below. </a:t>
            </a:r>
          </a:p>
          <a:p>
            <a:pPr marL="0" indent="0">
              <a:buFont typeface="Arial" panose="020B0604020202020204" pitchFamily="34" charset="0"/>
              <a:buNone/>
            </a:pPr>
            <a:endParaRPr lang="en-US" alt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altLang="en-US" baseline="0" dirty="0" smtClean="0">
                <a:solidFill>
                  <a:schemeClr val="tx1"/>
                </a:solidFill>
                <a:latin typeface="Arial" panose="020B0604020202020204" pitchFamily="34" charset="0"/>
                <a:cs typeface="Arial" panose="020B0604020202020204" pitchFamily="34" charset="0"/>
              </a:rPr>
              <a:t>To view the approval and processing status of a testing incident, click the green comment icon in the </a:t>
            </a:r>
            <a:r>
              <a:rPr lang="en-US" altLang="en-US" b="1" baseline="0" dirty="0" smtClean="0">
                <a:solidFill>
                  <a:schemeClr val="tx1"/>
                </a:solidFill>
                <a:latin typeface="Arial" panose="020B0604020202020204" pitchFamily="34" charset="0"/>
                <a:cs typeface="Arial" panose="020B0604020202020204" pitchFamily="34" charset="0"/>
              </a:rPr>
              <a:t>Status </a:t>
            </a:r>
            <a:r>
              <a:rPr lang="en-US" altLang="en-US" baseline="0" dirty="0" smtClean="0">
                <a:solidFill>
                  <a:schemeClr val="tx1"/>
                </a:solidFill>
                <a:latin typeface="Arial" panose="020B0604020202020204" pitchFamily="34" charset="0"/>
                <a:cs typeface="Arial" panose="020B0604020202020204" pitchFamily="34" charset="0"/>
              </a:rPr>
              <a:t>column.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solidFill>
                  <a:schemeClr val="tx1"/>
                </a:solidFill>
                <a:latin typeface="Arial" panose="020B0604020202020204" pitchFamily="34" charset="0"/>
                <a:cs typeface="Arial" panose="020B0604020202020204" pitchFamily="34" charset="0"/>
              </a:rPr>
              <a:t>A second way </a:t>
            </a:r>
            <a:r>
              <a:rPr lang="en-US" baseline="0" dirty="0" smtClean="0">
                <a:solidFill>
                  <a:schemeClr val="tx1"/>
                </a:solidFill>
                <a:latin typeface="Arial" panose="020B0604020202020204" pitchFamily="34" charset="0"/>
                <a:cs typeface="Arial" panose="020B0604020202020204" pitchFamily="34" charset="0"/>
              </a:rPr>
              <a:t>to create new testing incidents in TIDE is to use the </a:t>
            </a:r>
            <a:r>
              <a:rPr lang="en-US" b="1" baseline="0" dirty="0" smtClean="0">
                <a:solidFill>
                  <a:schemeClr val="tx1"/>
                </a:solidFill>
                <a:latin typeface="Arial" panose="020B0604020202020204" pitchFamily="34" charset="0"/>
                <a:cs typeface="Arial" panose="020B0604020202020204" pitchFamily="34" charset="0"/>
              </a:rPr>
              <a:t>Upload Testing Incidents </a:t>
            </a:r>
            <a:r>
              <a:rPr lang="en-US" baseline="0" dirty="0" smtClean="0">
                <a:solidFill>
                  <a:schemeClr val="tx1"/>
                </a:solidFill>
                <a:latin typeface="Arial" panose="020B0604020202020204" pitchFamily="34" charset="0"/>
                <a:cs typeface="Arial" panose="020B0604020202020204" pitchFamily="34" charset="0"/>
              </a:rPr>
              <a:t>page to compose an upload file in Excel or CSV format and then upload that file. This task is performed by following the same steps used to upload new users and students.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The tasks available in the </a:t>
            </a:r>
            <a:r>
              <a:rPr lang="en-US" sz="1200" b="1"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Monitoring Test Progress </a:t>
            </a: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task menu allow you to generate various reports that provide information about a test administration's progress.</a:t>
            </a:r>
          </a:p>
          <a:p>
            <a:endPar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Several types of participation reports are available:</a:t>
            </a:r>
          </a:p>
          <a:p>
            <a:endPar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a:p>
            <a:pPr marL="171450" indent="-171450">
              <a:buFont typeface="Arial" panose="020B0604020202020204" pitchFamily="34" charset="0"/>
              <a:buChar char="•"/>
            </a:pP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Plan and Manage Testing Report</a:t>
            </a: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details all of a student’s test opportunities and the status of those test opportunities.</a:t>
            </a:r>
          </a:p>
          <a:p>
            <a:pPr marL="171450" indent="-171450">
              <a:buFont typeface="Arial" panose="020B0604020202020204" pitchFamily="34" charset="0"/>
              <a:buChar char="•"/>
            </a:pP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1"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Status of Students Tested Report </a:t>
            </a:r>
            <a:r>
              <a:rPr lang="en-US" sz="1200" b="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s</a:t>
            </a: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ummarizes the number and percentage of students who have started or completed a test.</a:t>
            </a:r>
          </a:p>
          <a:p>
            <a:pPr marL="171450" indent="-171450">
              <a:buFont typeface="Arial" panose="020B0604020202020204" pitchFamily="34" charset="0"/>
              <a:buChar char="•"/>
            </a:pP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And the </a:t>
            </a:r>
            <a:r>
              <a:rPr lang="en-US" sz="1200" b="1"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Test Status Code Report</a:t>
            </a: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displays all the non-participation codes for a test administration.</a:t>
            </a:r>
          </a:p>
          <a:p>
            <a:endPar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Plan and Manage Testing reports detail all of a student’s test opportunities and the status of each test opportunity. Because the report lists testing opportunities, a student can appear more than once on the report.</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generate a report from the </a:t>
            </a:r>
            <a:r>
              <a:rPr lang="en-US" b="1" baseline="0" dirty="0" smtClean="0">
                <a:solidFill>
                  <a:schemeClr val="tx1"/>
                </a:solidFill>
                <a:latin typeface="Arial" panose="020B0604020202020204" pitchFamily="34" charset="0"/>
                <a:cs typeface="Arial" panose="020B0604020202020204" pitchFamily="34" charset="0"/>
              </a:rPr>
              <a:t>Plan and Manage Testing </a:t>
            </a:r>
            <a:r>
              <a:rPr lang="en-US" baseline="0" dirty="0" smtClean="0">
                <a:solidFill>
                  <a:schemeClr val="tx1"/>
                </a:solidFill>
                <a:latin typeface="Arial" panose="020B0604020202020204" pitchFamily="34" charset="0"/>
                <a:cs typeface="Arial" panose="020B0604020202020204" pitchFamily="34" charset="0"/>
              </a:rPr>
              <a:t>page, first go to the </a:t>
            </a:r>
            <a:r>
              <a:rPr lang="en-US" b="1" baseline="0" dirty="0" smtClean="0">
                <a:solidFill>
                  <a:schemeClr val="tx1"/>
                </a:solidFill>
                <a:latin typeface="Arial" panose="020B0604020202020204" pitchFamily="34" charset="0"/>
                <a:cs typeface="Arial" panose="020B0604020202020204" pitchFamily="34" charset="0"/>
              </a:rPr>
              <a:t>Step 1: Choose What </a:t>
            </a:r>
            <a:r>
              <a:rPr lang="en-US" baseline="0" dirty="0" smtClean="0">
                <a:solidFill>
                  <a:schemeClr val="tx1"/>
                </a:solidFill>
                <a:latin typeface="Arial" panose="020B0604020202020204" pitchFamily="34" charset="0"/>
                <a:cs typeface="Arial" panose="020B0604020202020204" pitchFamily="34" charset="0"/>
              </a:rPr>
              <a:t>panel and select a test and administration. Optionally, you may also filter by test name, enrolled grade, or test settings.</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Next, in the </a:t>
            </a:r>
            <a:r>
              <a:rPr lang="en-US" b="1" baseline="0" dirty="0" smtClean="0">
                <a:solidFill>
                  <a:schemeClr val="tx1"/>
                </a:solidFill>
                <a:latin typeface="Arial" panose="020B0604020202020204" pitchFamily="34" charset="0"/>
                <a:cs typeface="Arial" panose="020B0604020202020204" pitchFamily="34" charset="0"/>
              </a:rPr>
              <a:t>Step 2: Choose Who </a:t>
            </a:r>
            <a:r>
              <a:rPr lang="en-US" baseline="0" dirty="0" smtClean="0">
                <a:solidFill>
                  <a:schemeClr val="tx1"/>
                </a:solidFill>
                <a:latin typeface="Arial" panose="020B0604020202020204" pitchFamily="34" charset="0"/>
                <a:cs typeface="Arial" panose="020B0604020202020204" pitchFamily="34" charset="0"/>
              </a:rPr>
              <a:t>panel, select a complex area, complex, and school, if applicable. Optionally, you may also choose a teacher from the </a:t>
            </a:r>
            <a:r>
              <a:rPr lang="en-US" b="1" baseline="0" dirty="0" smtClean="0">
                <a:solidFill>
                  <a:schemeClr val="tx1"/>
                </a:solidFill>
                <a:latin typeface="Arial" panose="020B0604020202020204" pitchFamily="34" charset="0"/>
                <a:cs typeface="Arial" panose="020B0604020202020204" pitchFamily="34" charset="0"/>
              </a:rPr>
              <a:t>Teacher </a:t>
            </a:r>
            <a:r>
              <a:rPr lang="en-US" baseline="0" dirty="0" smtClean="0">
                <a:solidFill>
                  <a:schemeClr val="tx1"/>
                </a:solidFill>
                <a:latin typeface="Arial" panose="020B0604020202020204" pitchFamily="34" charset="0"/>
                <a:cs typeface="Arial" panose="020B0604020202020204" pitchFamily="34" charset="0"/>
              </a:rPr>
              <a:t>drop-down list.</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Finally, in the </a:t>
            </a:r>
            <a:r>
              <a:rPr lang="en-US" b="1" baseline="0" dirty="0" smtClean="0">
                <a:solidFill>
                  <a:schemeClr val="tx1"/>
                </a:solidFill>
                <a:latin typeface="Arial" panose="020B0604020202020204" pitchFamily="34" charset="0"/>
                <a:cs typeface="Arial" panose="020B0604020202020204" pitchFamily="34" charset="0"/>
              </a:rPr>
              <a:t>Step 3: Get Specific </a:t>
            </a:r>
            <a:r>
              <a:rPr lang="en-US" baseline="0" dirty="0" smtClean="0">
                <a:solidFill>
                  <a:schemeClr val="tx1"/>
                </a:solidFill>
                <a:latin typeface="Arial" panose="020B0604020202020204" pitchFamily="34" charset="0"/>
                <a:cs typeface="Arial" panose="020B0604020202020204" pitchFamily="34" charset="0"/>
              </a:rPr>
              <a:t>panel, choose one of the available options and select parameters for that option.</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Click </a:t>
            </a:r>
            <a:r>
              <a:rPr lang="en-US" b="1" baseline="0" dirty="0" smtClean="0">
                <a:solidFill>
                  <a:schemeClr val="tx1"/>
                </a:solidFill>
                <a:latin typeface="Arial" panose="020B0604020202020204" pitchFamily="34" charset="0"/>
                <a:cs typeface="Arial" panose="020B0604020202020204" pitchFamily="34" charset="0"/>
              </a:rPr>
              <a:t>Generate Report </a:t>
            </a:r>
            <a:r>
              <a:rPr lang="en-US" baseline="0" dirty="0" smtClean="0">
                <a:solidFill>
                  <a:schemeClr val="tx1"/>
                </a:solidFill>
                <a:latin typeface="Arial" panose="020B0604020202020204" pitchFamily="34" charset="0"/>
                <a:cs typeface="Arial" panose="020B0604020202020204" pitchFamily="34" charset="0"/>
              </a:rPr>
              <a:t>to view your Plan and Manage Testing report, or click </a:t>
            </a:r>
            <a:r>
              <a:rPr lang="en-US" b="1" baseline="0" dirty="0" smtClean="0">
                <a:solidFill>
                  <a:schemeClr val="tx1"/>
                </a:solidFill>
                <a:latin typeface="Arial" panose="020B0604020202020204" pitchFamily="34" charset="0"/>
                <a:cs typeface="Arial" panose="020B0604020202020204" pitchFamily="34" charset="0"/>
              </a:rPr>
              <a:t>Export Report </a:t>
            </a:r>
            <a:r>
              <a:rPr lang="en-US" baseline="0" dirty="0" smtClean="0">
                <a:solidFill>
                  <a:schemeClr val="tx1"/>
                </a:solidFill>
                <a:latin typeface="Arial" panose="020B0604020202020204" pitchFamily="34" charset="0"/>
                <a:cs typeface="Arial" panose="020B0604020202020204" pitchFamily="34" charset="0"/>
              </a:rPr>
              <a:t>to open the report in Excel.</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Clicking </a:t>
            </a:r>
            <a:r>
              <a:rPr lang="en-US" b="1" baseline="0" dirty="0" smtClean="0">
                <a:solidFill>
                  <a:schemeClr val="tx1"/>
                </a:solidFill>
                <a:latin typeface="Arial" panose="020B0604020202020204" pitchFamily="34" charset="0"/>
                <a:cs typeface="Arial" panose="020B0604020202020204" pitchFamily="34" charset="0"/>
              </a:rPr>
              <a:t>Generate Report</a:t>
            </a:r>
            <a:r>
              <a:rPr lang="en-US" baseline="0" dirty="0" smtClean="0">
                <a:solidFill>
                  <a:schemeClr val="tx1"/>
                </a:solidFill>
                <a:latin typeface="Arial" panose="020B0604020202020204" pitchFamily="34" charset="0"/>
                <a:cs typeface="Arial" panose="020B0604020202020204" pitchFamily="34" charset="0"/>
              </a:rPr>
              <a:t> will display the report and collapse the </a:t>
            </a:r>
            <a:r>
              <a:rPr lang="en-US" b="1" baseline="0" dirty="0" smtClean="0">
                <a:solidFill>
                  <a:schemeClr val="tx1"/>
                </a:solidFill>
                <a:latin typeface="Arial" panose="020B0604020202020204" pitchFamily="34" charset="0"/>
                <a:cs typeface="Arial" panose="020B0604020202020204" pitchFamily="34" charset="0"/>
              </a:rPr>
              <a:t>Report Criteria </a:t>
            </a:r>
            <a:r>
              <a:rPr lang="en-US" baseline="0" dirty="0" smtClean="0">
                <a:solidFill>
                  <a:schemeClr val="tx1"/>
                </a:solidFill>
                <a:latin typeface="Arial" panose="020B0604020202020204" pitchFamily="34" charset="0"/>
                <a:cs typeface="Arial" panose="020B0604020202020204" pitchFamily="34" charset="0"/>
              </a:rPr>
              <a:t>panel.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Because not all columns can fit on the screen at once, you may need to click the blue arrow on the right side of the screen to scroll right and display more information. </a:t>
            </a:r>
            <a:endParaRPr lang="en-US"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This slide illustrates some common questions that can be answered using the options available in the </a:t>
            </a:r>
            <a:r>
              <a:rPr lang="en-US" sz="1200" b="1" baseline="0" dirty="0" smtClean="0">
                <a:solidFill>
                  <a:schemeClr val="tx1"/>
                </a:solidFill>
                <a:latin typeface="Arial" panose="020B0604020202020204" pitchFamily="34" charset="0"/>
                <a:cs typeface="Arial" panose="020B0604020202020204" pitchFamily="34" charset="0"/>
              </a:rPr>
              <a:t>Step 3: Get Specific </a:t>
            </a:r>
            <a:r>
              <a:rPr lang="en-US" sz="1200" b="0" baseline="0" dirty="0" smtClean="0">
                <a:solidFill>
                  <a:schemeClr val="tx1"/>
                </a:solidFill>
                <a:latin typeface="Arial" panose="020B0604020202020204" pitchFamily="34" charset="0"/>
                <a:cs typeface="Arial" panose="020B0604020202020204" pitchFamily="34" charset="0"/>
              </a:rPr>
              <a:t>panel.</a:t>
            </a:r>
          </a:p>
          <a:p>
            <a:endParaRPr lang="en-US" sz="1200" b="0" baseline="0" dirty="0" smtClean="0">
              <a:solidFill>
                <a:schemeClr val="tx1"/>
              </a:solidFill>
              <a:latin typeface="Arial" panose="020B0604020202020204" pitchFamily="34" charset="0"/>
              <a:cs typeface="Arial" panose="020B0604020202020204" pitchFamily="34" charset="0"/>
            </a:endParaRPr>
          </a:p>
          <a:p>
            <a:r>
              <a:rPr lang="en-US" sz="1200" b="0" baseline="0" dirty="0" smtClean="0">
                <a:solidFill>
                  <a:schemeClr val="tx1"/>
                </a:solidFill>
                <a:latin typeface="Arial" panose="020B0604020202020204" pitchFamily="34" charset="0"/>
                <a:cs typeface="Arial" panose="020B0604020202020204" pitchFamily="34" charset="0"/>
              </a:rPr>
              <a:t>To find students who have not yet tested, select the first radio button and search for students who have completed their first opportunity in the selected administration.</a:t>
            </a:r>
          </a:p>
          <a:p>
            <a:endParaRPr lang="en-US" sz="1200" b="0" baseline="0" dirty="0" smtClean="0">
              <a:solidFill>
                <a:schemeClr val="tx1"/>
              </a:solidFill>
              <a:latin typeface="Arial" panose="020B0604020202020204" pitchFamily="34" charset="0"/>
              <a:cs typeface="Arial" panose="020B0604020202020204" pitchFamily="34" charset="0"/>
            </a:endParaRPr>
          </a:p>
          <a:p>
            <a:r>
              <a:rPr lang="en-US" sz="1200" b="0" baseline="0" dirty="0" smtClean="0">
                <a:solidFill>
                  <a:schemeClr val="tx1"/>
                </a:solidFill>
                <a:latin typeface="Arial" panose="020B0604020202020204" pitchFamily="34" charset="0"/>
                <a:cs typeface="Arial" panose="020B0604020202020204" pitchFamily="34" charset="0"/>
              </a:rPr>
              <a:t>To find students who have paused tests, select the second radio button and search for students on their first opportunity in the selected administration with a status of paused.</a:t>
            </a:r>
          </a:p>
          <a:p>
            <a:endParaRPr lang="en-US" sz="1200" b="0" baseline="0" dirty="0" smtClean="0">
              <a:solidFill>
                <a:schemeClr val="tx1"/>
              </a:solidFill>
              <a:latin typeface="Arial" panose="020B0604020202020204" pitchFamily="34" charset="0"/>
              <a:cs typeface="Arial" panose="020B0604020202020204" pitchFamily="34" charset="0"/>
            </a:endParaRPr>
          </a:p>
          <a:p>
            <a:r>
              <a:rPr lang="en-US" sz="1200" b="0" baseline="0" dirty="0" smtClean="0">
                <a:solidFill>
                  <a:schemeClr val="tx1"/>
                </a:solidFill>
                <a:latin typeface="Arial" panose="020B0604020202020204" pitchFamily="34" charset="0"/>
                <a:cs typeface="Arial" panose="020B0604020202020204" pitchFamily="34" charset="0"/>
              </a:rPr>
              <a:t>To find out if all students in a test session submitted their tests, select the third radio button and search for students by test session ID between the dates when the test session took place.</a:t>
            </a:r>
            <a:endParaRPr lang="en-US" sz="1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28879362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The Status of Students Tested report summarizes the number and percentage of students who have started or completed a test.</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download a report from the </a:t>
            </a:r>
            <a:r>
              <a:rPr lang="en-US" b="1" baseline="0" dirty="0" smtClean="0">
                <a:solidFill>
                  <a:schemeClr val="tx1"/>
                </a:solidFill>
                <a:latin typeface="Arial" panose="020B0604020202020204" pitchFamily="34" charset="0"/>
                <a:cs typeface="Arial" panose="020B0604020202020204" pitchFamily="34" charset="0"/>
              </a:rPr>
              <a:t>Status of Students Tested </a:t>
            </a:r>
            <a:r>
              <a:rPr lang="en-US" baseline="0" dirty="0" smtClean="0">
                <a:solidFill>
                  <a:schemeClr val="tx1"/>
                </a:solidFill>
                <a:latin typeface="Arial" panose="020B0604020202020204" pitchFamily="34" charset="0"/>
                <a:cs typeface="Arial" panose="020B0604020202020204" pitchFamily="34" charset="0"/>
              </a:rPr>
              <a:t>page, choose whether to generate a State, Complex Area, Complex, or School report from the </a:t>
            </a:r>
            <a:r>
              <a:rPr lang="en-US" b="1" baseline="0" dirty="0" smtClean="0">
                <a:solidFill>
                  <a:schemeClr val="tx1"/>
                </a:solidFill>
                <a:latin typeface="Arial" panose="020B0604020202020204" pitchFamily="34" charset="0"/>
                <a:cs typeface="Arial" panose="020B0604020202020204" pitchFamily="34" charset="0"/>
              </a:rPr>
              <a:t>Report</a:t>
            </a:r>
            <a:r>
              <a:rPr lang="en-US" baseline="0" dirty="0" smtClean="0">
                <a:solidFill>
                  <a:schemeClr val="tx1"/>
                </a:solidFill>
                <a:latin typeface="Arial" panose="020B0604020202020204" pitchFamily="34" charset="0"/>
                <a:cs typeface="Arial" panose="020B0604020202020204" pitchFamily="34" charset="0"/>
              </a:rPr>
              <a:t> drop-down list. Select a complex area, complex, and school from the corresponding drop-down lists, if available. Finally, select a test name and administration.</a:t>
            </a: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To download the report as an Excel spreadsheet, click </a:t>
            </a:r>
            <a:r>
              <a:rPr lang="en-US" b="1" baseline="0" dirty="0" smtClean="0">
                <a:solidFill>
                  <a:schemeClr val="tx1"/>
                </a:solidFill>
                <a:latin typeface="Arial" panose="020B0604020202020204" pitchFamily="34" charset="0"/>
                <a:cs typeface="Arial" panose="020B0604020202020204" pitchFamily="34" charset="0"/>
              </a:rPr>
              <a:t>Export Report</a:t>
            </a:r>
            <a:r>
              <a:rPr lang="en-US" baseline="0" dirty="0" smtClean="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If students do not start or complete tests to which they are assigned, school officials assign non-participation codes to those tests indicating </a:t>
            </a:r>
            <a:r>
              <a:rPr lang="en-US" sz="1200" kern="1200" dirty="0" smtClean="0">
                <a:solidFill>
                  <a:schemeClr val="tx1"/>
                </a:solidFill>
                <a:effectLst/>
                <a:latin typeface="ITC Franklin Gothic Std Bk Cd"/>
                <a:ea typeface="ＭＳ Ｐゴシック" pitchFamily="-48" charset="-128"/>
                <a:cs typeface="ＭＳ Ｐゴシック"/>
              </a:rPr>
              <a:t>why students did not start or complete the test</a:t>
            </a:r>
            <a:r>
              <a:rPr lang="en-US" baseline="0" dirty="0" smtClean="0">
                <a:solidFill>
                  <a:schemeClr val="tx1"/>
                </a:solidFill>
                <a:latin typeface="Arial" panose="020B0604020202020204" pitchFamily="34" charset="0"/>
                <a:cs typeface="Arial" panose="020B0604020202020204" pitchFamily="34" charset="0"/>
              </a:rPr>
              <a:t>. These codes are referred to as reasons for non-participation or special codes.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For information on reasons for non-participation</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policies</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and procedures, please </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consult the </a:t>
            </a:r>
            <a:r>
              <a:rPr lang="en-US" sz="1200" i="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Test Administration Manual</a:t>
            </a:r>
            <a:r>
              <a:rPr lang="en-US" sz="1200" strike="noStrike"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a:t>
            </a: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aseline="0" dirty="0" smtClean="0">
                <a:solidFill>
                  <a:schemeClr val="tx1"/>
                </a:solidFill>
                <a:latin typeface="Arial" panose="020B0604020202020204" pitchFamily="34" charset="0"/>
                <a:cs typeface="Arial" panose="020B0604020202020204" pitchFamily="34" charset="0"/>
              </a:rPr>
              <a:t>The Test Status Code report displays all the non-participation codes for a test administration. To generate a report from the </a:t>
            </a:r>
            <a:r>
              <a:rPr lang="en-US" b="1" baseline="0" dirty="0" smtClean="0">
                <a:solidFill>
                  <a:schemeClr val="tx1"/>
                </a:solidFill>
                <a:latin typeface="Arial" panose="020B0604020202020204" pitchFamily="34" charset="0"/>
                <a:cs typeface="Arial" panose="020B0604020202020204" pitchFamily="34" charset="0"/>
              </a:rPr>
              <a:t>Test Status Code Report </a:t>
            </a:r>
            <a:r>
              <a:rPr lang="en-US" baseline="0" dirty="0" smtClean="0">
                <a:solidFill>
                  <a:schemeClr val="tx1"/>
                </a:solidFill>
                <a:latin typeface="Arial" panose="020B0604020202020204" pitchFamily="34" charset="0"/>
                <a:cs typeface="Arial" panose="020B0604020202020204" pitchFamily="34" charset="0"/>
              </a:rPr>
              <a:t>page, select a test and administration from the drop-down lists. To view the report on the page, click </a:t>
            </a:r>
            <a:r>
              <a:rPr lang="en-US" b="1" baseline="0" dirty="0" smtClean="0">
                <a:solidFill>
                  <a:schemeClr val="tx1"/>
                </a:solidFill>
                <a:latin typeface="Arial" panose="020B0604020202020204" pitchFamily="34" charset="0"/>
                <a:cs typeface="Arial" panose="020B0604020202020204" pitchFamily="34" charset="0"/>
              </a:rPr>
              <a:t>Generate Report</a:t>
            </a:r>
            <a:r>
              <a:rPr lang="en-US" baseline="0" dirty="0" smtClean="0">
                <a:solidFill>
                  <a:schemeClr val="tx1"/>
                </a:solidFill>
                <a:latin typeface="Arial" panose="020B0604020202020204" pitchFamily="34" charset="0"/>
                <a:cs typeface="Arial" panose="020B0604020202020204" pitchFamily="34" charset="0"/>
              </a:rPr>
              <a:t>. The report will appear below the </a:t>
            </a:r>
            <a:r>
              <a:rPr lang="en-US" b="1" baseline="0" dirty="0" smtClean="0">
                <a:solidFill>
                  <a:schemeClr val="tx1"/>
                </a:solidFill>
                <a:latin typeface="Arial" panose="020B0604020202020204" pitchFamily="34" charset="0"/>
                <a:cs typeface="Arial" panose="020B0604020202020204" pitchFamily="34" charset="0"/>
              </a:rPr>
              <a:t>Report Criteria </a:t>
            </a:r>
            <a:r>
              <a:rPr lang="en-US" baseline="0" dirty="0" smtClean="0">
                <a:solidFill>
                  <a:schemeClr val="tx1"/>
                </a:solidFill>
                <a:latin typeface="Arial" panose="020B0604020202020204" pitchFamily="34" charset="0"/>
                <a:cs typeface="Arial" panose="020B0604020202020204" pitchFamily="34" charset="0"/>
              </a:rPr>
              <a:t>panel. To open the report in Excel, click </a:t>
            </a:r>
            <a:r>
              <a:rPr lang="en-US" b="1" baseline="0" dirty="0" smtClean="0">
                <a:solidFill>
                  <a:schemeClr val="tx1"/>
                </a:solidFill>
                <a:latin typeface="Arial" panose="020B0604020202020204" pitchFamily="34" charset="0"/>
                <a:cs typeface="Arial" panose="020B0604020202020204" pitchFamily="34" charset="0"/>
              </a:rPr>
              <a:t>Export Report</a:t>
            </a:r>
            <a:r>
              <a:rPr lang="en-US" baseline="0" dirty="0" smtClean="0">
                <a:solidFill>
                  <a:schemeClr val="tx1"/>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solidFill>
                  <a:schemeClr val="tx1"/>
                </a:solidFill>
                <a:latin typeface="Arial" panose="020B0604020202020204" pitchFamily="34" charset="0"/>
                <a:cs typeface="Arial" panose="020B0604020202020204" pitchFamily="34" charset="0"/>
              </a:rPr>
              <a:t>The TIDE home page appears after you log in. The home page is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designed to reflect the stages of the testing process as directly and simply as possible</a:t>
            </a:r>
            <a:r>
              <a:rPr lang="en-US" baseline="0" dirty="0" smtClean="0">
                <a:solidFill>
                  <a:schemeClr val="tx1"/>
                </a:solidFill>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Each of TIDE’s three sections list menus for the tasks available in that section. For example, the </a:t>
            </a:r>
            <a:r>
              <a:rPr lang="en-US" b="1" dirty="0" smtClean="0">
                <a:latin typeface="Arial" panose="020B0604020202020204" pitchFamily="34" charset="0"/>
                <a:cs typeface="Arial" panose="020B0604020202020204" pitchFamily="34" charset="0"/>
              </a:rPr>
              <a:t>Users</a:t>
            </a:r>
            <a:r>
              <a:rPr lang="en-US" dirty="0" smtClean="0">
                <a:latin typeface="Arial" panose="020B0604020202020204" pitchFamily="34" charset="0"/>
                <a:cs typeface="Arial" panose="020B0604020202020204" pitchFamily="34" charset="0"/>
              </a:rPr>
              <a:t> menu contains options for adding users, viewing/editing/exporting users, and uploading users. To expand a task menu and view its set of related tasks, click the down arrow on the end of that menu. To perform a task, click the name of that task listed in the menu.</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40431756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In the </a:t>
            </a:r>
            <a:r>
              <a:rPr lang="en-US" sz="1200" b="1"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After Testing</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section</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of the TIDE dashboard, the </a:t>
            </a:r>
            <a:r>
              <a:rPr lang="en-US" sz="1200" b="1"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Data Management </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task menu lets users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enter non-participation codes to explain student non-participation.</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anose="020B0604020202020204" pitchFamily="34" charset="0"/>
                <a:cs typeface="Arial" panose="020B0604020202020204" pitchFamily="34" charset="0"/>
              </a:rPr>
              <a:t>There are circumstances in which a student did not participate in an expected test or participated in a test but in a non-standard way. Examples could include a student inadvertently taking an incorrect test, a parent refusal, or the student having</a:t>
            </a:r>
            <a:r>
              <a:rPr lang="en-US" baseline="0" dirty="0" smtClean="0">
                <a:latin typeface="Arial" panose="020B0604020202020204" pitchFamily="34" charset="0"/>
                <a:cs typeface="Arial" panose="020B0604020202020204" pitchFamily="34" charset="0"/>
              </a:rPr>
              <a:t> a medical emergency</a:t>
            </a:r>
            <a:r>
              <a:rPr lang="en-US" dirty="0" smtClean="0">
                <a:latin typeface="Arial" panose="020B0604020202020204" pitchFamily="34" charset="0"/>
                <a:cs typeface="Arial" panose="020B0604020202020204" pitchFamily="34" charset="0"/>
              </a:rPr>
              <a:t>. In such instances, you need to assign a non-participation code to the student’s test so that the Online Reporting System can accurately explain the non-participation.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Please note that o</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nce you apply a non-participation code to a specific test for a</a:t>
            </a:r>
            <a:r>
              <a:rPr lang="en-US" sz="1200" kern="1200" baseline="0" dirty="0" smtClean="0">
                <a:solidFill>
                  <a:schemeClr val="tx1"/>
                </a:solidFill>
                <a:effectLst/>
                <a:latin typeface="Arial" panose="020B0604020202020204" pitchFamily="34" charset="0"/>
                <a:ea typeface="ＭＳ Ｐゴシック" pitchFamily="-48" charset="-128"/>
                <a:cs typeface="Arial" panose="020B0604020202020204" pitchFamily="34" charset="0"/>
              </a:rPr>
              <a:t> student</a:t>
            </a:r>
            <a:r>
              <a:rPr lang="en-US" sz="1200" kern="1200" dirty="0" smtClean="0">
                <a:solidFill>
                  <a:schemeClr val="tx1"/>
                </a:solidFill>
                <a:effectLst/>
                <a:latin typeface="Arial" panose="020B0604020202020204" pitchFamily="34" charset="0"/>
                <a:ea typeface="ＭＳ Ｐゴシック" pitchFamily="-48" charset="-128"/>
                <a:cs typeface="Arial" panose="020B0604020202020204" pitchFamily="34" charset="0"/>
              </a:rPr>
              <a:t>, that code persists until it is changed.</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a list of non-participation codes</a:t>
            </a:r>
            <a:r>
              <a:rPr lang="en-US" baseline="0" dirty="0" smtClean="0">
                <a:latin typeface="Arial" panose="020B0604020202020204" pitchFamily="34" charset="0"/>
                <a:cs typeface="Arial" panose="020B0604020202020204" pitchFamily="34" charset="0"/>
              </a:rPr>
              <a:t> and their descriptions, please consult the </a:t>
            </a:r>
            <a:r>
              <a:rPr lang="en-US" i="1" baseline="0" dirty="0" smtClean="0">
                <a:latin typeface="Arial" panose="020B0604020202020204" pitchFamily="34" charset="0"/>
                <a:cs typeface="Arial" panose="020B0604020202020204" pitchFamily="34" charset="0"/>
              </a:rPr>
              <a:t>TIDE User Guide</a:t>
            </a:r>
            <a:r>
              <a:rPr lang="en-US" baseline="0"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4168713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panose="020B0604020202020204" pitchFamily="34" charset="0"/>
                <a:cs typeface="Arial" panose="020B0604020202020204" pitchFamily="34" charset="0"/>
              </a:rPr>
              <a:t>To view or edit a student’s non-participation codes</a:t>
            </a:r>
            <a:r>
              <a:rPr lang="en-US" baseline="0" dirty="0" smtClean="0">
                <a:latin typeface="Arial" panose="020B0604020202020204" pitchFamily="34" charset="0"/>
                <a:cs typeface="Arial" panose="020B0604020202020204" pitchFamily="34" charset="0"/>
              </a:rPr>
              <a:t> from the </a:t>
            </a:r>
            <a:r>
              <a:rPr lang="en-US" b="1" baseline="0" dirty="0" smtClean="0">
                <a:latin typeface="Arial" panose="020B0604020202020204" pitchFamily="34" charset="0"/>
                <a:cs typeface="Arial" panose="020B0604020202020204" pitchFamily="34" charset="0"/>
              </a:rPr>
              <a:t>Non-Participation Codes </a:t>
            </a:r>
            <a:r>
              <a:rPr lang="en-US" baseline="0" dirty="0" smtClean="0">
                <a:latin typeface="Arial" panose="020B0604020202020204" pitchFamily="34" charset="0"/>
                <a:cs typeface="Arial" panose="020B0604020202020204" pitchFamily="34" charset="0"/>
              </a:rPr>
              <a:t>page, select a district and school from the drop-down lists, if available. You may enter a student’s first or last name, external ID, or assessed grade if desired.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You can further refine your criteria by entering additional demographic information or test settings in 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Additional Search</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panel.</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 </a:t>
            </a:r>
            <a:endParaRPr lang="en-US"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dirty="0" smtClean="0">
                <a:latin typeface="Arial" panose="020B0604020202020204" pitchFamily="34" charset="0"/>
                <a:cs typeface="Arial" panose="020B0604020202020204" pitchFamily="34" charset="0"/>
              </a:rPr>
              <a:t>Click </a:t>
            </a:r>
            <a:r>
              <a:rPr lang="en-US" b="1" baseline="0" dirty="0" smtClean="0">
                <a:latin typeface="Arial" panose="020B0604020202020204" pitchFamily="34" charset="0"/>
                <a:cs typeface="Arial" panose="020B0604020202020204" pitchFamily="34" charset="0"/>
              </a:rPr>
              <a:t>Search</a:t>
            </a:r>
            <a:r>
              <a:rPr lang="en-US" b="0" baseline="0" dirty="0" smtClean="0">
                <a:latin typeface="Arial" panose="020B0604020202020204" pitchFamily="34" charset="0"/>
                <a:cs typeface="Arial" panose="020B0604020202020204" pitchFamily="34" charset="0"/>
              </a:rPr>
              <a:t> to retrieve a list of students matching your selected criteria. </a:t>
            </a: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If your user role permits, you can edit a student’s non-participation codes by clicking the green pencil icon.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When you click the green pencil icon, a pop-up page will appear where you can edit and save the student’s non-participation codes. T</a:t>
            </a:r>
            <a:r>
              <a:rPr lang="en-US" baseline="0" dirty="0" smtClean="0">
                <a:latin typeface="Arial" panose="020B0604020202020204" pitchFamily="34" charset="0"/>
                <a:cs typeface="Arial" panose="020B0604020202020204" pitchFamily="34" charset="0"/>
              </a:rPr>
              <a:t>he </a:t>
            </a:r>
            <a:r>
              <a:rPr lang="en-US" b="1" baseline="0" dirty="0" smtClean="0">
                <a:latin typeface="Arial" panose="020B0604020202020204" pitchFamily="34" charset="0"/>
                <a:cs typeface="Arial" panose="020B0604020202020204" pitchFamily="34" charset="0"/>
              </a:rPr>
              <a:t>Student Information</a:t>
            </a:r>
            <a:r>
              <a:rPr lang="en-US" baseline="0" dirty="0" smtClean="0">
                <a:latin typeface="Arial" panose="020B0604020202020204" pitchFamily="34" charset="0"/>
                <a:cs typeface="Arial" panose="020B0604020202020204" pitchFamily="34" charset="0"/>
              </a:rPr>
              <a:t> panel provides the student’s demographic information. The student’s available tests and special codes are listed in the </a:t>
            </a:r>
            <a:r>
              <a:rPr lang="en-US" b="1" baseline="0" dirty="0" smtClean="0">
                <a:latin typeface="Arial" panose="020B0604020202020204" pitchFamily="34" charset="0"/>
                <a:cs typeface="Arial" panose="020B0604020202020204" pitchFamily="34" charset="0"/>
              </a:rPr>
              <a:t>Special Codes </a:t>
            </a:r>
            <a:r>
              <a:rPr lang="en-US" baseline="0" dirty="0" smtClean="0">
                <a:latin typeface="Arial" panose="020B0604020202020204" pitchFamily="34" charset="0"/>
                <a:cs typeface="Arial" panose="020B0604020202020204" pitchFamily="34" charset="0"/>
              </a:rPr>
              <a:t>panel.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latin typeface="Arial" panose="020B0604020202020204" pitchFamily="34" charset="0"/>
                <a:cs typeface="Arial" panose="020B0604020202020204" pitchFamily="34" charset="0"/>
              </a:rPr>
              <a:t>To edit the student’s non-participation codes, from the drop-down lists in the </a:t>
            </a:r>
            <a:r>
              <a:rPr lang="en-US" b="1" baseline="0" dirty="0" smtClean="0">
                <a:latin typeface="Arial" panose="020B0604020202020204" pitchFamily="34" charset="0"/>
                <a:cs typeface="Arial" panose="020B0604020202020204" pitchFamily="34" charset="0"/>
              </a:rPr>
              <a:t>Special Codes </a:t>
            </a:r>
            <a:r>
              <a:rPr lang="en-US" baseline="0" dirty="0" smtClean="0">
                <a:latin typeface="Arial" panose="020B0604020202020204" pitchFamily="34" charset="0"/>
                <a:cs typeface="Arial" panose="020B0604020202020204" pitchFamily="34" charset="0"/>
              </a:rPr>
              <a:t>panel, select the special code for each available test, as required, and click </a:t>
            </a:r>
            <a:r>
              <a:rPr lang="en-US" b="1" baseline="0" dirty="0" smtClean="0">
                <a:latin typeface="Arial" panose="020B0604020202020204" pitchFamily="34" charset="0"/>
                <a:cs typeface="Arial" panose="020B0604020202020204" pitchFamily="34" charset="0"/>
              </a:rPr>
              <a:t>Save</a:t>
            </a:r>
            <a:r>
              <a:rPr lang="en-US" baseline="0"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28299" rtl="0" eaLnBrk="1" fontAlgn="base" latinLnBrk="0" hangingPunct="1">
              <a:lnSpc>
                <a:spcPct val="100000"/>
              </a:lnSpc>
              <a:spcBef>
                <a:spcPct val="0"/>
              </a:spcBef>
              <a:spcAft>
                <a:spcPct val="0"/>
              </a:spcAft>
              <a:buClrTx/>
              <a:buSzTx/>
              <a:buFontTx/>
              <a:buNone/>
              <a:tabLst/>
              <a:defRPr/>
            </a:pPr>
            <a:r>
              <a:rPr lang="en-US" dirty="0" smtClean="0">
                <a:solidFill>
                  <a:schemeClr val="tx1"/>
                </a:solidFill>
                <a:latin typeface="Arial" panose="020B0604020202020204" pitchFamily="34" charset="0"/>
                <a:cs typeface="Arial" panose="020B0604020202020204" pitchFamily="34" charset="0"/>
              </a:rPr>
              <a:t>You can find the </a:t>
            </a:r>
            <a:r>
              <a:rPr lang="en-US" i="1" dirty="0" smtClean="0">
                <a:solidFill>
                  <a:schemeClr val="tx1"/>
                </a:solidFill>
                <a:latin typeface="Arial" panose="020B0604020202020204" pitchFamily="34" charset="0"/>
                <a:cs typeface="Arial" panose="020B0604020202020204" pitchFamily="34" charset="0"/>
              </a:rPr>
              <a:t>TIDE User Guide </a:t>
            </a:r>
            <a:r>
              <a:rPr lang="en-US" dirty="0" smtClean="0">
                <a:solidFill>
                  <a:schemeClr val="tx1"/>
                </a:solidFill>
                <a:latin typeface="Arial" panose="020B0604020202020204" pitchFamily="34" charset="0"/>
                <a:cs typeface="Arial" panose="020B0604020202020204" pitchFamily="34" charset="0"/>
              </a:rPr>
              <a:t>and other helpful resources on your state assessment </a:t>
            </a:r>
            <a:r>
              <a:rPr lang="en-US" baseline="0" dirty="0" smtClean="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your Help Desk. When contacting your Help Desk, please be ready to provide the following information: </a:t>
            </a:r>
          </a:p>
          <a:p>
            <a:pPr marL="171450" indent="-171450" eaLnBrk="1" fontAlgn="auto" hangingPunct="1">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Any error messages that are appearing (including codes)</a:t>
            </a:r>
          </a:p>
          <a:p>
            <a:pPr marL="171450" indent="-171450" eaLnBrk="1" fontAlgn="auto" hangingPunct="1">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Your operating system and browser information</a:t>
            </a:r>
          </a:p>
          <a:p>
            <a:pPr marL="171450" indent="-171450" eaLnBrk="1" fontAlgn="auto" hangingPunct="1">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Your network configuration information</a:t>
            </a:r>
          </a:p>
          <a:p>
            <a:pPr marL="171450" indent="-171450" eaLnBrk="1" fontAlgn="auto" hangingPunct="1">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Your contact information for follow-up by phone or email</a:t>
            </a:r>
          </a:p>
          <a:p>
            <a:pPr marL="171450" indent="-171450" eaLnBrk="1" fontAlgn="auto" hangingPunct="1">
              <a:buFont typeface="Arial" panose="020B0604020202020204" pitchFamily="34" charset="0"/>
              <a:buChar char="•"/>
              <a:defRPr/>
            </a:pPr>
            <a:r>
              <a:rPr lang="en-US" sz="1200" dirty="0" smtClean="0">
                <a:latin typeface="Arial" panose="020B0604020202020204" pitchFamily="34" charset="0"/>
                <a:cs typeface="Arial" panose="020B0604020202020204" pitchFamily="34" charset="0"/>
              </a:rPr>
              <a:t>Any other relevant information, such as test names,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student IDs, session IDs, and search criteria</a:t>
            </a:r>
          </a:p>
          <a:p>
            <a:pPr marL="171450" indent="-171450" eaLnBrk="1" fontAlgn="auto" hangingPunct="1">
              <a:buFont typeface="Arial" panose="020B0604020202020204" pitchFamily="34" charset="0"/>
              <a:buChar char="•"/>
              <a:defRPr/>
            </a:pPr>
            <a:endParaRPr lang="en-US" sz="1200" dirty="0" smtClean="0">
              <a:latin typeface="Arial" panose="020B0604020202020204" pitchFamily="34" charset="0"/>
              <a:cs typeface="Arial" panose="020B0604020202020204" pitchFamily="34" charset="0"/>
            </a:endParaRPr>
          </a:p>
          <a:p>
            <a:pPr marL="0" indent="0" eaLnBrk="1" fontAlgn="auto" hangingPunct="1">
              <a:buFont typeface="Arial" panose="020B0604020202020204" pitchFamily="34" charset="0"/>
              <a:buNone/>
              <a:defRPr/>
            </a:pPr>
            <a:r>
              <a:rPr lang="en-US" sz="1200" dirty="0" smtClean="0">
                <a:latin typeface="Arial" panose="020B0604020202020204" pitchFamily="34" charset="0"/>
                <a:cs typeface="Arial" panose="020B0604020202020204" pitchFamily="34" charset="0"/>
              </a:rPr>
              <a:t>For questions about test administration or</a:t>
            </a:r>
            <a:r>
              <a:rPr lang="en-US" sz="1200" baseline="0" dirty="0" smtClean="0">
                <a:latin typeface="Arial" panose="020B0604020202020204" pitchFamily="34" charset="0"/>
                <a:cs typeface="Arial" panose="020B0604020202020204" pitchFamily="34" charset="0"/>
              </a:rPr>
              <a:t> policy issues, please contact your school test coordinator.</a:t>
            </a:r>
            <a:endParaRPr lang="en-US" sz="1200" dirty="0" smtClean="0">
              <a:latin typeface="Arial" panose="020B0604020202020204" pitchFamily="34" charset="0"/>
              <a:cs typeface="Arial" panose="020B0604020202020204" pitchFamily="34" charset="0"/>
            </a:endParaRPr>
          </a:p>
          <a:p>
            <a:pPr marL="0" marR="0" indent="0" algn="l" defTabSz="928299" rtl="0" eaLnBrk="1" fontAlgn="base" latinLnBrk="0" hangingPunct="1">
              <a:lnSpc>
                <a:spcPct val="100000"/>
              </a:lnSpc>
              <a:spcBef>
                <a:spcPct val="0"/>
              </a:spcBef>
              <a:spcAft>
                <a:spcPct val="0"/>
              </a:spcAft>
              <a:buClrTx/>
              <a:buSzTx/>
              <a:buFontTx/>
              <a:buNone/>
              <a:tabLst/>
              <a:defRPr/>
            </a:pPr>
            <a:endParaRPr lang="en-US" dirty="0" smtClean="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54</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76577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28299" rtl="0" eaLnBrk="1" fontAlgn="base" latinLnBrk="0" hangingPunct="1">
              <a:lnSpc>
                <a:spcPct val="100000"/>
              </a:lnSpc>
              <a:spcBef>
                <a:spcPct val="0"/>
              </a:spcBef>
              <a:spcAft>
                <a:spcPct val="0"/>
              </a:spcAft>
              <a:buClrTx/>
              <a:buSzTx/>
              <a:buFontTx/>
              <a:buNone/>
              <a:tabLst/>
              <a:defRPr/>
            </a:pPr>
            <a:r>
              <a:rPr lang="en-US" altLang="en-US" dirty="0" smtClean="0">
                <a:solidFill>
                  <a:schemeClr val="tx1"/>
                </a:solidFill>
                <a:latin typeface="Arial" panose="020B0604020202020204" pitchFamily="34" charset="0"/>
                <a:cs typeface="Arial" panose="020B0604020202020204" pitchFamily="34" charset="0"/>
              </a:rPr>
              <a:t>Thank you for taking the time to view this training module. </a:t>
            </a:r>
            <a:r>
              <a:rPr lang="en-US" dirty="0" smtClean="0">
                <a:solidFill>
                  <a:schemeClr val="tx1"/>
                </a:solidFill>
                <a:latin typeface="Arial" panose="020B0604020202020204" pitchFamily="34" charset="0"/>
                <a:cs typeface="Arial" panose="020B0604020202020204" pitchFamily="34" charset="0"/>
              </a:rPr>
              <a:t>For</a:t>
            </a:r>
            <a:r>
              <a:rPr lang="en-US" baseline="0" dirty="0" smtClean="0">
                <a:solidFill>
                  <a:schemeClr val="tx1"/>
                </a:solidFill>
                <a:latin typeface="Arial" panose="020B0604020202020204" pitchFamily="34" charset="0"/>
                <a:cs typeface="Arial" panose="020B0604020202020204" pitchFamily="34" charset="0"/>
              </a:rPr>
              <a:t> additional information, refer to your </a:t>
            </a:r>
            <a:r>
              <a:rPr lang="en-US" i="1" baseline="0" dirty="0" smtClean="0">
                <a:solidFill>
                  <a:schemeClr val="tx1"/>
                </a:solidFill>
                <a:latin typeface="Arial" panose="020B0604020202020204" pitchFamily="34" charset="0"/>
                <a:cs typeface="Arial" panose="020B0604020202020204" pitchFamily="34" charset="0"/>
              </a:rPr>
              <a:t>TIDE User Guide </a:t>
            </a:r>
            <a:r>
              <a:rPr lang="en-US" baseline="0" dirty="0" smtClean="0">
                <a:solidFill>
                  <a:schemeClr val="tx1"/>
                </a:solidFill>
                <a:latin typeface="Arial" panose="020B0604020202020204" pitchFamily="34" charset="0"/>
                <a:cs typeface="Arial" panose="020B0604020202020204" pitchFamily="34" charset="0"/>
              </a:rPr>
              <a:t>located on www.alohahsap.org or contact the Help Desk. </a:t>
            </a:r>
            <a:endParaRPr lang="en-US" dirty="0" smtClean="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fontAlgn="base">
              <a:spcBef>
                <a:spcPct val="0"/>
              </a:spcBef>
              <a:spcAft>
                <a:spcPct val="0"/>
              </a:spcAft>
              <a:defRPr>
                <a:solidFill>
                  <a:schemeClr val="tx1"/>
                </a:solidFill>
                <a:latin typeface="Calibri" pitchFamily="34" charset="0"/>
              </a:defRPr>
            </a:lvl6pPr>
            <a:lvl7pPr marL="3016971" indent="-232075" fontAlgn="base">
              <a:spcBef>
                <a:spcPct val="0"/>
              </a:spcBef>
              <a:spcAft>
                <a:spcPct val="0"/>
              </a:spcAft>
              <a:defRPr>
                <a:solidFill>
                  <a:schemeClr val="tx1"/>
                </a:solidFill>
                <a:latin typeface="Calibri" pitchFamily="34" charset="0"/>
              </a:defRPr>
            </a:lvl7pPr>
            <a:lvl8pPr marL="3481121" indent="-232075" fontAlgn="base">
              <a:spcBef>
                <a:spcPct val="0"/>
              </a:spcBef>
              <a:spcAft>
                <a:spcPct val="0"/>
              </a:spcAft>
              <a:defRPr>
                <a:solidFill>
                  <a:schemeClr val="tx1"/>
                </a:solidFill>
                <a:latin typeface="Calibri" pitchFamily="34" charset="0"/>
              </a:defRPr>
            </a:lvl8pPr>
            <a:lvl9pPr marL="3945270" indent="-232075"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55</a:t>
            </a:fld>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41361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Tasks in the </a:t>
            </a:r>
            <a:r>
              <a:rPr lang="en-US" sz="1200" b="1" kern="1200" dirty="0" smtClean="0">
                <a:solidFill>
                  <a:schemeClr val="tx1"/>
                </a:solidFill>
                <a:effectLst/>
                <a:latin typeface="ITC Franklin Gothic Std Bk Cd"/>
                <a:ea typeface="ＭＳ Ｐゴシック" pitchFamily="-48" charset="-128"/>
                <a:cs typeface="ＭＳ Ｐゴシック"/>
              </a:rPr>
              <a:t>Preparing for Testing </a:t>
            </a:r>
            <a:r>
              <a:rPr lang="en-US" sz="1200" kern="1200" dirty="0" smtClean="0">
                <a:solidFill>
                  <a:schemeClr val="tx1"/>
                </a:solidFill>
                <a:effectLst/>
                <a:latin typeface="ITC Franklin Gothic Std Bk Cd"/>
                <a:ea typeface="ＭＳ Ｐゴシック" pitchFamily="-48" charset="-128"/>
                <a:cs typeface="ＭＳ Ｐゴシック"/>
              </a:rPr>
              <a:t>section</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are typically performed before testing begins. This category includes tasks for managing records for users, students, test settings, and rosters.</a:t>
            </a: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TIDE can also group students into rosters. A roster is a collection of students sharing a similar characteristic who are assigned to a specific teacher. Rosters typically represent classrooms, but can also be used to group students with special needs or students participating in particular activities or programs. Once scores are calculated, users can visualize how a roster of students performed as a group.</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Tasks in 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Administering Tests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section are typically performed during the administration window.</a:t>
            </a:r>
            <a:b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b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Test administrators may use TIDE to invalidate a test, reset a test, or reopen a test.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In this section you may also monitor test progress and generate test participation reports.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In the </a:t>
            </a:r>
            <a:r>
              <a:rPr lang="en-US" sz="1200" b="1"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After Testing </a:t>
            </a:r>
            <a:r>
              <a:rPr lang="en-US" sz="1200" b="0" i="0" u="none" strike="noStrike" kern="1200" baseline="0" dirty="0" smtClean="0">
                <a:solidFill>
                  <a:schemeClr val="tx1"/>
                </a:solidFill>
                <a:latin typeface="Arial" panose="020B0604020202020204" pitchFamily="34" charset="0"/>
                <a:ea typeface="ＭＳ Ｐゴシック" pitchFamily="-48" charset="-128"/>
                <a:cs typeface="Arial" panose="020B0604020202020204" pitchFamily="34" charset="0"/>
              </a:rPr>
              <a:t>section, you can perform data cleanup operations, such as entering codes to explain student non-participation.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A banner appears at the top of each TIDE page showing the current test administration and your current user role. </a:t>
            </a:r>
            <a:r>
              <a:rPr lang="en-US" b="0" u="none" baseline="0" dirty="0" smtClean="0">
                <a:latin typeface="Arial" panose="020B0604020202020204" pitchFamily="34" charset="0"/>
                <a:cs typeface="Arial" panose="020B0604020202020204" pitchFamily="34" charset="0"/>
              </a:rPr>
              <a:t>On the left there is a drop-down list for accessing other AIR applications.</a:t>
            </a:r>
            <a:r>
              <a:rPr lang="en-US" baseline="0" dirty="0" smtClean="0">
                <a:latin typeface="Arial" panose="020B0604020202020204" pitchFamily="34" charset="0"/>
                <a:cs typeface="Arial" panose="020B0604020202020204" pitchFamily="34" charset="0"/>
              </a:rPr>
              <a:t> You will also find a </a:t>
            </a:r>
            <a:r>
              <a:rPr lang="en-US" b="1" baseline="0" dirty="0" smtClean="0">
                <a:latin typeface="Arial" panose="020B0604020202020204" pitchFamily="34" charset="0"/>
                <a:cs typeface="Arial" panose="020B0604020202020204" pitchFamily="34" charset="0"/>
              </a:rPr>
              <a:t>General Resources </a:t>
            </a:r>
            <a:r>
              <a:rPr lang="en-US" baseline="0" dirty="0" smtClean="0">
                <a:latin typeface="Arial" panose="020B0604020202020204" pitchFamily="34" charset="0"/>
                <a:cs typeface="Arial" panose="020B0604020202020204" pitchFamily="34" charset="0"/>
              </a:rPr>
              <a:t>drop-down list, a </a:t>
            </a:r>
            <a:r>
              <a:rPr lang="en-US" b="1" baseline="0" dirty="0" smtClean="0">
                <a:latin typeface="Arial" panose="020B0604020202020204" pitchFamily="34" charset="0"/>
                <a:cs typeface="Arial" panose="020B0604020202020204" pitchFamily="34" charset="0"/>
              </a:rPr>
              <a:t>Help </a:t>
            </a:r>
            <a:r>
              <a:rPr lang="en-US" baseline="0" dirty="0" smtClean="0">
                <a:latin typeface="Arial" panose="020B0604020202020204" pitchFamily="34" charset="0"/>
                <a:cs typeface="Arial" panose="020B0604020202020204" pitchFamily="34" charset="0"/>
              </a:rPr>
              <a:t>button that displays the </a:t>
            </a:r>
            <a:r>
              <a:rPr lang="en-US" i="1" baseline="0" dirty="0" smtClean="0">
                <a:latin typeface="Arial" panose="020B0604020202020204" pitchFamily="34" charset="0"/>
                <a:cs typeface="Arial" panose="020B0604020202020204" pitchFamily="34" charset="0"/>
              </a:rPr>
              <a:t>TIDE User Guide</a:t>
            </a:r>
            <a:r>
              <a:rPr lang="en-US" baseline="0" dirty="0" smtClean="0">
                <a:latin typeface="Arial" panose="020B0604020202020204" pitchFamily="34" charset="0"/>
                <a:cs typeface="Arial" panose="020B0604020202020204" pitchFamily="34" charset="0"/>
              </a:rPr>
              <a:t>, an </a:t>
            </a:r>
            <a:r>
              <a:rPr lang="en-US" b="1" baseline="0" dirty="0" smtClean="0">
                <a:latin typeface="Arial" panose="020B0604020202020204" pitchFamily="34" charset="0"/>
                <a:cs typeface="Arial" panose="020B0604020202020204" pitchFamily="34" charset="0"/>
              </a:rPr>
              <a:t>Inbox </a:t>
            </a:r>
            <a:r>
              <a:rPr lang="en-US" b="0" baseline="0" dirty="0" smtClean="0">
                <a:latin typeface="Arial" panose="020B0604020202020204" pitchFamily="34" charset="0"/>
                <a:cs typeface="Arial" panose="020B0604020202020204" pitchFamily="34" charset="0"/>
              </a:rPr>
              <a:t>button, </a:t>
            </a:r>
            <a:r>
              <a:rPr lang="en-US" baseline="0" dirty="0" smtClean="0">
                <a:latin typeface="Arial" panose="020B0604020202020204" pitchFamily="34" charset="0"/>
                <a:cs typeface="Arial" panose="020B0604020202020204" pitchFamily="34" charset="0"/>
              </a:rPr>
              <a:t>a </a:t>
            </a:r>
            <a:r>
              <a:rPr lang="en-US" b="1" baseline="0" dirty="0" smtClean="0">
                <a:latin typeface="Arial" panose="020B0604020202020204" pitchFamily="34" charset="0"/>
                <a:cs typeface="Arial" panose="020B0604020202020204" pitchFamily="34" charset="0"/>
              </a:rPr>
              <a:t>Manage Account </a:t>
            </a:r>
            <a:r>
              <a:rPr lang="en-US" baseline="0" dirty="0" smtClean="0">
                <a:latin typeface="Arial" panose="020B0604020202020204" pitchFamily="34" charset="0"/>
                <a:cs typeface="Arial" panose="020B0604020202020204" pitchFamily="34" charset="0"/>
              </a:rPr>
              <a:t>drop-down list where you may set up your account details, and a </a:t>
            </a:r>
            <a:r>
              <a:rPr lang="en-US" b="1" baseline="0" dirty="0" smtClean="0">
                <a:latin typeface="Arial" panose="020B0604020202020204" pitchFamily="34" charset="0"/>
                <a:cs typeface="Arial" panose="020B0604020202020204" pitchFamily="34" charset="0"/>
              </a:rPr>
              <a:t>Logout </a:t>
            </a:r>
            <a:r>
              <a:rPr lang="en-US" baseline="0" dirty="0" smtClean="0">
                <a:latin typeface="Arial" panose="020B0604020202020204" pitchFamily="34" charset="0"/>
                <a:cs typeface="Arial" panose="020B0604020202020204" pitchFamily="34" charset="0"/>
              </a:rPr>
              <a:t>button. </a:t>
            </a:r>
            <a:endParaRPr lang="en-US"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043175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687388" y="4424898"/>
            <a:ext cx="8229600" cy="742950"/>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smtClean="0"/>
              <a:t>Click to edit Master text styles</a:t>
            </a:r>
          </a:p>
          <a:p>
            <a:pPr marL="457200" lvl="1" indent="-457200" algn="l" rtl="0" eaLnBrk="1" fontAlgn="base" hangingPunct="1">
              <a:spcBef>
                <a:spcPct val="20000"/>
              </a:spcBef>
              <a:spcAft>
                <a:spcPct val="0"/>
              </a:spcAft>
            </a:pPr>
            <a:r>
              <a:rPr lang="en-US" smtClean="0"/>
              <a:t>Second level</a:t>
            </a:r>
          </a:p>
        </p:txBody>
      </p:sp>
      <p:sp>
        <p:nvSpPr>
          <p:cNvPr id="2" name="Title 1"/>
          <p:cNvSpPr>
            <a:spLocks noGrp="1"/>
          </p:cNvSpPr>
          <p:nvPr>
            <p:ph type="title"/>
          </p:nvPr>
        </p:nvSpPr>
        <p:spPr>
          <a:xfrm>
            <a:off x="683811" y="905710"/>
            <a:ext cx="8228413" cy="1785104"/>
          </a:xfrm>
        </p:spPr>
        <p:txBody>
          <a:bodyPr>
            <a:normAutofit/>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smtClean="0"/>
              <a:t>Month 20XX</a:t>
            </a:r>
            <a:endParaRPr lang="en-US" dirty="0"/>
          </a:p>
        </p:txBody>
      </p:sp>
      <p:sp>
        <p:nvSpPr>
          <p:cNvPr id="4" name="Footer Placeholder 3"/>
          <p:cNvSpPr>
            <a:spLocks noGrp="1"/>
          </p:cNvSpPr>
          <p:nvPr>
            <p:ph type="ftr" sz="quarter" idx="11"/>
          </p:nvPr>
        </p:nvSpPr>
        <p:spPr/>
        <p:txBody>
          <a:bodyPr/>
          <a:lstStyle/>
          <a:p>
            <a:r>
              <a:rPr lang="en-US" dirty="0" smtClean="0"/>
              <a:t>Copyright © 20XX American Institutes for Research. All rights reserved.</a:t>
            </a:r>
            <a:endParaRPr lang="en-US" dirty="0"/>
          </a:p>
        </p:txBody>
      </p:sp>
      <p:sp>
        <p:nvSpPr>
          <p:cNvPr id="6" name="Text Placeholder 5"/>
          <p:cNvSpPr>
            <a:spLocks noGrp="1"/>
          </p:cNvSpPr>
          <p:nvPr>
            <p:ph type="body" sz="quarter" idx="12"/>
          </p:nvPr>
        </p:nvSpPr>
        <p:spPr>
          <a:xfrm>
            <a:off x="687388" y="2938998"/>
            <a:ext cx="8224837"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p:txBody>
      </p:sp>
    </p:spTree>
    <p:extLst>
      <p:ext uri="{BB962C8B-B14F-4D97-AF65-F5344CB8AC3E}">
        <p14:creationId xmlns:p14="http://schemas.microsoft.com/office/powerpoint/2010/main" val="3852374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grpSp>
        <p:nvGrpSpPr>
          <p:cNvPr id="4" name="Group 3"/>
          <p:cNvGrpSpPr/>
          <p:nvPr userDrawn="1"/>
        </p:nvGrpSpPr>
        <p:grpSpPr>
          <a:xfrm>
            <a:off x="0" y="0"/>
            <a:ext cx="9235440" cy="6913014"/>
            <a:chOff x="0" y="0"/>
            <a:chExt cx="9235440" cy="6913014"/>
          </a:xfrm>
        </p:grpSpPr>
        <p:pic>
          <p:nvPicPr>
            <p:cNvPr id="5" name="Picture 4" descr="2201 AIR Corporate Template Bkg Slide.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6" t="312" r="170" b="348"/>
            <a:stretch/>
          </p:blipFill>
          <p:spPr>
            <a:xfrm>
              <a:off x="0" y="0"/>
              <a:ext cx="9235440" cy="6913014"/>
            </a:xfrm>
            <a:prstGeom prst="rect">
              <a:avLst/>
            </a:prstGeom>
          </p:spPr>
        </p:pic>
        <p:sp>
          <p:nvSpPr>
            <p:cNvPr id="6" name="Rectangle 5"/>
            <p:cNvSpPr/>
            <p:nvPr userDrawn="1"/>
          </p:nvSpPr>
          <p:spPr bwMode="gray">
            <a:xfrm>
              <a:off x="0" y="1701579"/>
              <a:ext cx="923544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grpSp>
      <p:sp>
        <p:nvSpPr>
          <p:cNvPr id="3" name="Title 2"/>
          <p:cNvSpPr>
            <a:spLocks noGrp="1"/>
          </p:cNvSpPr>
          <p:nvPr>
            <p:ph type="title"/>
          </p:nvPr>
        </p:nvSpPr>
        <p:spPr/>
        <p:txBody>
          <a:bodyPr anchor="t" anchorCtr="0"/>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07467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smtClean="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smtClean="0"/>
              <a:t>Second level</a:t>
            </a:r>
          </a:p>
          <a:p>
            <a:pPr marL="0" lvl="0" indent="0" algn="l" rtl="0" eaLnBrk="0" fontAlgn="base" hangingPunct="0">
              <a:spcBef>
                <a:spcPts val="0"/>
              </a:spcBef>
              <a:spcAft>
                <a:spcPts val="0"/>
              </a:spcAft>
              <a:buClr>
                <a:schemeClr val="tx2"/>
              </a:buClr>
              <a:buFont typeface="Arial" pitchFamily="34" charset="0"/>
              <a:buNone/>
            </a:pPr>
            <a:r>
              <a:rPr lang="en-US" dirty="0" smtClean="0"/>
              <a:t>Third level</a:t>
            </a:r>
          </a:p>
          <a:p>
            <a:pPr marL="0" lvl="0" indent="0" algn="l" rtl="0" eaLnBrk="0" fontAlgn="base" hangingPunct="0">
              <a:spcBef>
                <a:spcPts val="0"/>
              </a:spcBef>
              <a:spcAft>
                <a:spcPts val="0"/>
              </a:spcAft>
              <a:buClr>
                <a:schemeClr val="tx2"/>
              </a:buClr>
              <a:buFont typeface="Arial" pitchFamily="34" charset="0"/>
              <a:buNone/>
            </a:pPr>
            <a:r>
              <a:rPr lang="en-US" dirty="0" smtClean="0"/>
              <a:t>Fourth level</a:t>
            </a:r>
          </a:p>
          <a:p>
            <a:pPr marL="0" lvl="0" indent="0" algn="l" rtl="0" eaLnBrk="0" fontAlgn="base" hangingPunct="0">
              <a:spcBef>
                <a:spcPts val="0"/>
              </a:spcBef>
              <a:spcAft>
                <a:spcPts val="0"/>
              </a:spcAft>
              <a:buClr>
                <a:schemeClr val="tx2"/>
              </a:buClr>
              <a:buFont typeface="Arial" pitchFamily="34" charset="0"/>
              <a:buNone/>
            </a:pPr>
            <a:r>
              <a:rPr lang="en-US" dirty="0" smtClean="0"/>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2201 AIR Corporate Template Bkg Title.jpg"/>
          <p:cNvPicPr>
            <a:picLocks noChangeAspect="1"/>
          </p:cNvPicPr>
          <p:nvPr/>
        </p:nvPicPr>
        <p:blipFill rotWithShape="1">
          <a:blip r:embed="rId3" cstate="print">
            <a:extLst>
              <a:ext uri="{28A0092B-C50C-407E-A947-70E740481C1C}">
                <a14:useLocalDpi xmlns:a14="http://schemas.microsoft.com/office/drawing/2010/main" val="0"/>
              </a:ext>
            </a:extLst>
          </a:blip>
          <a:srcRect r="645"/>
          <a:stretch/>
        </p:blipFill>
        <p:spPr>
          <a:xfrm>
            <a:off x="0" y="0"/>
            <a:ext cx="9235440" cy="6971547"/>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191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p:txBody>
      </p:sp>
      <p:sp>
        <p:nvSpPr>
          <p:cNvPr id="2" name="Date Placeholder 1"/>
          <p:cNvSpPr>
            <a:spLocks noGrp="1"/>
          </p:cNvSpPr>
          <p:nvPr>
            <p:ph type="dt" sz="half" idx="2"/>
          </p:nvPr>
        </p:nvSpPr>
        <p:spPr bwMode="gray">
          <a:xfrm>
            <a:off x="6419849" y="6046887"/>
            <a:ext cx="2492375" cy="153888"/>
          </a:xfrm>
          <a:prstGeom prst="rect">
            <a:avLst/>
          </a:prstGeom>
        </p:spPr>
        <p:txBody>
          <a:bodyPr vert="horz" lIns="0" tIns="0" rIns="0" bIns="0" rtlCol="0" anchor="ctr">
            <a:spAutoFit/>
          </a:bodyPr>
          <a:lstStyle>
            <a:lvl1pPr algn="r">
              <a:defRPr sz="1000">
                <a:solidFill>
                  <a:schemeClr val="tx2">
                    <a:lumMod val="75000"/>
                  </a:schemeClr>
                </a:solidFill>
              </a:defRPr>
            </a:lvl1pPr>
          </a:lstStyle>
          <a:p>
            <a:r>
              <a:rPr lang="en-US" dirty="0" smtClean="0"/>
              <a:t>Month 20XX</a:t>
            </a:r>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r>
              <a:rPr lang="en-US" dirty="0" smtClean="0"/>
              <a:t>Copyright © 20XX American Institutes for Research. All rights reserved.</a:t>
            </a:r>
            <a:endParaRPr lang="en-US" dirty="0"/>
          </a:p>
        </p:txBody>
      </p:sp>
    </p:spTree>
  </p:cSld>
  <p:clrMap bg1="lt1" tx1="dk1" bg2="lt2" tx2="dk2" accent1="accent1" accent2="accent2" accent3="accent3" accent4="accent4" accent5="accent5" accent6="accent6" hlink="hlink" folHlink="folHlink"/>
  <p:sldLayoutIdLst>
    <p:sldLayoutId id="2147484316" r:id="rId1"/>
  </p:sldLayoutIdLst>
  <p:hf hdr="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1600200" indent="-228600" algn="l" rtl="0" eaLnBrk="1" fontAlgn="base" hangingPunct="1">
        <a:spcBef>
          <a:spcPct val="20000"/>
        </a:spcBef>
        <a:spcAft>
          <a:spcPct val="0"/>
        </a:spcAft>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2201 AIR Corporate Template Bkg Divider.jpg"/>
          <p:cNvPicPr>
            <a:picLocks noChangeAspect="1"/>
          </p:cNvPicPr>
          <p:nvPr/>
        </p:nvPicPr>
        <p:blipFill rotWithShape="1">
          <a:blip r:embed="rId3" cstate="print">
            <a:extLst>
              <a:ext uri="{28A0092B-C50C-407E-A947-70E740481C1C}">
                <a14:useLocalDpi xmlns:a14="http://schemas.microsoft.com/office/drawing/2010/main" val="0"/>
              </a:ext>
            </a:extLst>
          </a:blip>
          <a:srcRect l="184" r="222" b="309"/>
          <a:stretch/>
        </p:blipFill>
        <p:spPr>
          <a:xfrm>
            <a:off x="0" y="0"/>
            <a:ext cx="9235440" cy="6933301"/>
          </a:xfrm>
          <a:prstGeom prst="rect">
            <a:avLst/>
          </a:prstGeom>
        </p:spPr>
      </p:pic>
      <p:sp>
        <p:nvSpPr>
          <p:cNvPr id="2" name="Title Placeholder 1"/>
          <p:cNvSpPr>
            <a:spLocks noGrp="1"/>
          </p:cNvSpPr>
          <p:nvPr>
            <p:ph type="title"/>
          </p:nvPr>
        </p:nvSpPr>
        <p:spPr>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p:txStyles>
    <p:titleStyle>
      <a:lvl1pPr algn="ctr" defTabSz="914400" rtl="0" eaLnBrk="1" latinLnBrk="0" hangingPunct="1">
        <a:spcBef>
          <a:spcPct val="0"/>
        </a:spcBef>
        <a:buNone/>
        <a:defRPr lang="en-US" sz="4400" b="1" kern="1200" dirty="0" smtClean="0">
          <a:solidFill>
            <a:schemeClr val="bg1"/>
          </a:solidFill>
          <a:latin typeface="+mn-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2201 AIR Corporate Template Bkg Slide.jpg"/>
          <p:cNvPicPr>
            <a:picLocks noChangeAspect="1"/>
          </p:cNvPicPr>
          <p:nvPr/>
        </p:nvPicPr>
        <p:blipFill rotWithShape="1">
          <a:blip r:embed="rId7" cstate="print">
            <a:extLst>
              <a:ext uri="{28A0092B-C50C-407E-A947-70E740481C1C}">
                <a14:useLocalDpi xmlns:a14="http://schemas.microsoft.com/office/drawing/2010/main" val="0"/>
              </a:ext>
            </a:extLst>
          </a:blip>
          <a:srcRect l="202" t="495" r="202" b="495"/>
          <a:stretch/>
        </p:blipFill>
        <p:spPr bwMode="gray">
          <a:xfrm>
            <a:off x="0" y="0"/>
            <a:ext cx="9235440" cy="6885856"/>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24" r:id="rId5"/>
  </p:sldLayoutIdLst>
  <p:timing>
    <p:tnLst>
      <p:par>
        <p:cTn id="1" dur="indefinite" restart="never" nodeType="tmRoot"/>
      </p:par>
    </p:tnLst>
  </p:timing>
  <p:hf hdr="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2201 AIR Corporate Template Bkg Contact.jpg"/>
          <p:cNvPicPr>
            <a:picLocks noChangeAspect="1"/>
          </p:cNvPicPr>
          <p:nvPr/>
        </p:nvPicPr>
        <p:blipFill rotWithShape="1">
          <a:blip r:embed="rId3" cstate="print">
            <a:extLst>
              <a:ext uri="{28A0092B-C50C-407E-A947-70E740481C1C}">
                <a14:useLocalDpi xmlns:a14="http://schemas.microsoft.com/office/drawing/2010/main" val="0"/>
              </a:ext>
            </a:extLst>
          </a:blip>
          <a:srcRect r="648"/>
          <a:stretch/>
        </p:blipFill>
        <p:spPr>
          <a:xfrm>
            <a:off x="0" y="0"/>
            <a:ext cx="9235093" cy="6971548"/>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timing>
    <p:tnLst>
      <p:par>
        <p:cTn id="1" dur="indefinite" restart="never" nodeType="tmRoot"/>
      </p:par>
    </p:tnLst>
  </p:timing>
  <p:hf hdr="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0.jpg"/></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3.jp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alohahsap.org/"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hyperlink" Target="mailto:HSAPHelpDesk@air.org" TargetMode="External"/><Relationship Id="rId4" Type="http://schemas.openxmlformats.org/officeDocument/2006/relationships/hyperlink" Target="http://www.smarterbalanced.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latin typeface="+mn-lt"/>
              </a:rPr>
              <a:t>Test Information Distribution Engine (TIDE)</a:t>
            </a:r>
          </a:p>
        </p:txBody>
      </p:sp>
      <p:sp>
        <p:nvSpPr>
          <p:cNvPr id="2" name="Footer Placeholder 1"/>
          <p:cNvSpPr>
            <a:spLocks noGrp="1"/>
          </p:cNvSpPr>
          <p:nvPr>
            <p:ph type="ftr" sz="quarter" idx="11"/>
          </p:nvPr>
        </p:nvSpPr>
        <p:spPr/>
        <p:txBody>
          <a:bodyPr/>
          <a:lstStyle/>
          <a:p>
            <a:r>
              <a:rPr lang="en-US" dirty="0" smtClean="0"/>
              <a:t>Copyright © 2017 American Institutes for Research. All rights reserved.</a:t>
            </a:r>
            <a:endParaRPr lang="en-US" dirty="0"/>
          </a:p>
        </p:txBody>
      </p:sp>
      <p:sp>
        <p:nvSpPr>
          <p:cNvPr id="7171" name="Subtitle 2"/>
          <p:cNvSpPr>
            <a:spLocks noGrp="1"/>
          </p:cNvSpPr>
          <p:nvPr>
            <p:ph type="body" sz="quarter" idx="12"/>
          </p:nvPr>
        </p:nvSpPr>
        <p:spPr/>
        <p:txBody>
          <a:bodyPr>
            <a:normAutofit fontScale="92500" lnSpcReduction="20000"/>
          </a:bodyPr>
          <a:lstStyle/>
          <a:p>
            <a:endParaRPr lang="en-US" dirty="0" smtClean="0">
              <a:solidFill>
                <a:schemeClr val="bg1"/>
              </a:solidFill>
            </a:endParaRPr>
          </a:p>
          <a:p>
            <a:endParaRPr lang="en-US" dirty="0">
              <a:solidFill>
                <a:schemeClr val="bg1"/>
              </a:solidFill>
            </a:endParaRPr>
          </a:p>
          <a:p>
            <a:pPr algn="ctr"/>
            <a:r>
              <a:rPr lang="en-US" dirty="0" smtClean="0">
                <a:solidFill>
                  <a:schemeClr val="bg1"/>
                </a:solidFill>
              </a:rPr>
              <a:t>Training Module</a:t>
            </a:r>
          </a:p>
        </p:txBody>
      </p:sp>
    </p:spTree>
    <p:extLst>
      <p:ext uri="{BB962C8B-B14F-4D97-AF65-F5344CB8AC3E}">
        <p14:creationId xmlns:p14="http://schemas.microsoft.com/office/powerpoint/2010/main" val="1519697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 Banner: General Resources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10</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79" y="2893547"/>
            <a:ext cx="8144540" cy="936701"/>
          </a:xfrm>
          <a:prstGeom prst="rect">
            <a:avLst/>
          </a:prstGeom>
        </p:spPr>
      </p:pic>
      <p:sp>
        <p:nvSpPr>
          <p:cNvPr id="10" name="Rectangle 9"/>
          <p:cNvSpPr/>
          <p:nvPr/>
        </p:nvSpPr>
        <p:spPr>
          <a:xfrm>
            <a:off x="4128731" y="3085043"/>
            <a:ext cx="1740442" cy="7548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3596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 Banner: Inbox</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11</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12471" y="3284996"/>
            <a:ext cx="8719058" cy="231682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Down Arrow 10"/>
          <p:cNvSpPr/>
          <p:nvPr/>
        </p:nvSpPr>
        <p:spPr>
          <a:xfrm>
            <a:off x="6120664" y="260819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597" y="2066507"/>
            <a:ext cx="8420806" cy="541690"/>
          </a:xfrm>
          <a:prstGeom prst="rect">
            <a:avLst/>
          </a:prstGeom>
        </p:spPr>
      </p:pic>
      <p:sp>
        <p:nvSpPr>
          <p:cNvPr id="6" name="Rectangle 5"/>
          <p:cNvSpPr/>
          <p:nvPr/>
        </p:nvSpPr>
        <p:spPr>
          <a:xfrm>
            <a:off x="6010514" y="2326920"/>
            <a:ext cx="601412" cy="27084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27704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TIDE Banner: Manage Account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12</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86" y="2816511"/>
            <a:ext cx="8863614" cy="1264993"/>
          </a:xfrm>
          <a:prstGeom prst="rect">
            <a:avLst/>
          </a:prstGeom>
        </p:spPr>
      </p:pic>
      <p:sp>
        <p:nvSpPr>
          <p:cNvPr id="18" name="Rectangle 17"/>
          <p:cNvSpPr/>
          <p:nvPr/>
        </p:nvSpPr>
        <p:spPr>
          <a:xfrm>
            <a:off x="6780307" y="3040912"/>
            <a:ext cx="1683210" cy="1040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5059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Toolbars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13</a:t>
            </a:fld>
            <a:endParaRPr lang="en-US" dirty="0"/>
          </a:p>
        </p:txBody>
      </p:sp>
      <p:grpSp>
        <p:nvGrpSpPr>
          <p:cNvPr id="12" name="Group 11"/>
          <p:cNvGrpSpPr/>
          <p:nvPr/>
        </p:nvGrpSpPr>
        <p:grpSpPr>
          <a:xfrm>
            <a:off x="992074" y="2068989"/>
            <a:ext cx="7153761" cy="3657600"/>
            <a:chOff x="992074" y="2068989"/>
            <a:chExt cx="7153761" cy="365760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074" y="2068989"/>
              <a:ext cx="7153761" cy="36576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7" name="Down Arrow 16"/>
            <p:cNvSpPr/>
            <p:nvPr/>
          </p:nvSpPr>
          <p:spPr>
            <a:xfrm rot="10800000">
              <a:off x="1296949" y="4040125"/>
              <a:ext cx="178556"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146098" y="3010891"/>
              <a:ext cx="149302" cy="8382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92074" y="2068991"/>
              <a:ext cx="7153761" cy="4075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45260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Text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14</a:t>
            </a:fld>
            <a:endParaRPr lang="en-US" dirty="0"/>
          </a:p>
        </p:txBody>
      </p:sp>
      <p:grpSp>
        <p:nvGrpSpPr>
          <p:cNvPr id="11" name="Group 10"/>
          <p:cNvGrpSpPr/>
          <p:nvPr/>
        </p:nvGrpSpPr>
        <p:grpSpPr>
          <a:xfrm>
            <a:off x="1616712" y="2068990"/>
            <a:ext cx="5905543" cy="3657600"/>
            <a:chOff x="1616712" y="2068990"/>
            <a:chExt cx="5905543" cy="365760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712" y="2068990"/>
              <a:ext cx="5905543" cy="365760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4" name="Rectangle 13"/>
            <p:cNvSpPr/>
            <p:nvPr/>
          </p:nvSpPr>
          <p:spPr>
            <a:xfrm>
              <a:off x="1733551" y="2693157"/>
              <a:ext cx="3590924" cy="8310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rot="5400000">
              <a:off x="3056730" y="2409032"/>
              <a:ext cx="76198" cy="34449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95706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Roles and Permissions</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15</a:t>
            </a:fld>
            <a:endParaRPr lang="en-US" dirty="0"/>
          </a:p>
        </p:txBody>
      </p:sp>
      <p:sp>
        <p:nvSpPr>
          <p:cNvPr id="3" name="Rectangle 2"/>
          <p:cNvSpPr/>
          <p:nvPr/>
        </p:nvSpPr>
        <p:spPr>
          <a:xfrm>
            <a:off x="609600" y="4599255"/>
            <a:ext cx="7932057" cy="1200329"/>
          </a:xfrm>
          <a:prstGeom prst="rect">
            <a:avLst/>
          </a:prstGeom>
        </p:spPr>
        <p:txBody>
          <a:bodyPr wrap="square">
            <a:spAutoFit/>
          </a:bodyPr>
          <a:lstStyle/>
          <a:p>
            <a:pPr marL="0" indent="0">
              <a:buFont typeface="Arial" panose="020B0604020202020204" pitchFamily="34" charset="0"/>
              <a:buNone/>
            </a:pPr>
            <a:r>
              <a:rPr lang="en-US" dirty="0">
                <a:solidFill>
                  <a:schemeClr val="tx2">
                    <a:lumMod val="75000"/>
                  </a:schemeClr>
                </a:solidFill>
                <a:ea typeface="Arial" pitchFamily="34" charset="0"/>
                <a:cs typeface="Franklin Gothic Book" pitchFamily="34" charset="0"/>
              </a:rPr>
              <a:t>For a detailed list of user roles and associated permissions, see the </a:t>
            </a:r>
            <a:r>
              <a:rPr lang="en-US" i="1" dirty="0">
                <a:solidFill>
                  <a:schemeClr val="tx2">
                    <a:lumMod val="75000"/>
                  </a:schemeClr>
                </a:solidFill>
                <a:ea typeface="Arial" pitchFamily="34" charset="0"/>
                <a:cs typeface="Franklin Gothic Book" pitchFamily="34" charset="0"/>
              </a:rPr>
              <a:t>HSAP Systems User Roles and Access</a:t>
            </a:r>
            <a:r>
              <a:rPr lang="en-US" dirty="0">
                <a:solidFill>
                  <a:schemeClr val="tx2">
                    <a:lumMod val="75000"/>
                  </a:schemeClr>
                </a:solidFill>
                <a:ea typeface="Arial" pitchFamily="34" charset="0"/>
                <a:cs typeface="Franklin Gothic Book" pitchFamily="34" charset="0"/>
              </a:rPr>
              <a:t> document.</a:t>
            </a:r>
          </a:p>
        </p:txBody>
      </p:sp>
      <p:graphicFrame>
        <p:nvGraphicFramePr>
          <p:cNvPr id="6" name="Table 5"/>
          <p:cNvGraphicFramePr>
            <a:graphicFrameLocks noGrp="1"/>
          </p:cNvGraphicFramePr>
          <p:nvPr>
            <p:extLst>
              <p:ext uri="{D42A27DB-BD31-4B8C-83A1-F6EECF244321}">
                <p14:modId xmlns:p14="http://schemas.microsoft.com/office/powerpoint/2010/main" val="650864055"/>
              </p:ext>
            </p:extLst>
          </p:nvPr>
        </p:nvGraphicFramePr>
        <p:xfrm>
          <a:off x="687388" y="2197769"/>
          <a:ext cx="7866980" cy="2084551"/>
        </p:xfrm>
        <a:graphic>
          <a:graphicData uri="http://schemas.openxmlformats.org/drawingml/2006/table">
            <a:tbl>
              <a:tblPr firstRow="1">
                <a:tableStyleId>{5C22544A-7EE6-4342-B048-85BDC9FD1C3A}</a:tableStyleId>
              </a:tblPr>
              <a:tblGrid>
                <a:gridCol w="3701431"/>
                <a:gridCol w="1059342"/>
                <a:gridCol w="1490261"/>
                <a:gridCol w="1615946"/>
              </a:tblGrid>
              <a:tr h="340841">
                <a:tc>
                  <a:txBody>
                    <a:bodyPr/>
                    <a:lstStyle/>
                    <a:p>
                      <a:pPr marL="0" marR="0">
                        <a:lnSpc>
                          <a:spcPct val="107000"/>
                        </a:lnSpc>
                        <a:spcBef>
                          <a:spcPts val="0"/>
                        </a:spcBef>
                        <a:spcAft>
                          <a:spcPts val="800"/>
                        </a:spcAft>
                      </a:pPr>
                      <a:r>
                        <a:rPr lang="en-US" sz="1100" dirty="0">
                          <a:effectLst/>
                        </a:rPr>
                        <a:t>Task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rPr>
                        <a:t>Principal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rPr>
                        <a:t>Test Coordinator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rPr>
                        <a:t>Test Administrator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60985">
                <a:tc>
                  <a:txBody>
                    <a:bodyPr/>
                    <a:lstStyle/>
                    <a:p>
                      <a:pPr marL="0" marR="0">
                        <a:lnSpc>
                          <a:spcPct val="107000"/>
                        </a:lnSpc>
                        <a:spcBef>
                          <a:spcPts val="0"/>
                        </a:spcBef>
                        <a:spcAft>
                          <a:spcPts val="800"/>
                        </a:spcAft>
                      </a:pPr>
                      <a:r>
                        <a:rPr lang="en-US" sz="1100">
                          <a:effectLst/>
                        </a:rPr>
                        <a:t>Viewing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r>
              <a:tr h="296545">
                <a:tc>
                  <a:txBody>
                    <a:bodyPr/>
                    <a:lstStyle/>
                    <a:p>
                      <a:pPr marL="0" marR="0">
                        <a:lnSpc>
                          <a:spcPct val="107000"/>
                        </a:lnSpc>
                        <a:spcBef>
                          <a:spcPts val="0"/>
                        </a:spcBef>
                        <a:spcAft>
                          <a:spcPts val="800"/>
                        </a:spcAft>
                      </a:pPr>
                      <a:r>
                        <a:rPr lang="en-US" sz="1100" dirty="0">
                          <a:effectLst/>
                        </a:rPr>
                        <a:t>Adding User Accounts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dirty="0">
                        <a:effectLst/>
                        <a:latin typeface="Calibri" panose="020F0502020204030204" pitchFamily="34" charset="0"/>
                      </a:endParaRPr>
                    </a:p>
                  </a:txBody>
                  <a:tcPr marL="9525" marR="9525" marT="9525" marB="0" anchor="ctr"/>
                </a:tc>
              </a:tr>
              <a:tr h="296545">
                <a:tc>
                  <a:txBody>
                    <a:bodyPr/>
                    <a:lstStyle/>
                    <a:p>
                      <a:pPr marL="0" marR="0">
                        <a:lnSpc>
                          <a:spcPct val="107000"/>
                        </a:lnSpc>
                        <a:spcBef>
                          <a:spcPts val="0"/>
                        </a:spcBef>
                        <a:spcAft>
                          <a:spcPts val="800"/>
                        </a:spcAft>
                      </a:pPr>
                      <a:r>
                        <a:rPr lang="en-US" sz="1100" dirty="0">
                          <a:effectLst/>
                        </a:rPr>
                        <a:t>Viewing and Editing User Details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dirty="0">
                          <a:effectLst/>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dirty="0">
                          <a:effectLst/>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endParaRPr>
                    </a:p>
                  </a:txBody>
                  <a:tcPr marL="9525" marR="9525" marT="9525" marB="0" anchor="ctr"/>
                </a:tc>
              </a:tr>
              <a:tr h="296545">
                <a:tc>
                  <a:txBody>
                    <a:bodyPr/>
                    <a:lstStyle/>
                    <a:p>
                      <a:pPr marL="0" marR="0">
                        <a:lnSpc>
                          <a:spcPct val="107000"/>
                        </a:lnSpc>
                        <a:spcBef>
                          <a:spcPts val="0"/>
                        </a:spcBef>
                        <a:spcAft>
                          <a:spcPts val="800"/>
                        </a:spcAft>
                      </a:pPr>
                      <a:r>
                        <a:rPr lang="en-US" sz="1100" dirty="0">
                          <a:effectLst/>
                        </a:rPr>
                        <a:t>Creating </a:t>
                      </a:r>
                      <a:r>
                        <a:rPr lang="en-US" sz="1100" dirty="0" smtClean="0">
                          <a:effectLst/>
                        </a:rPr>
                        <a:t>Testing</a:t>
                      </a:r>
                      <a:r>
                        <a:rPr lang="en-US" sz="1100" baseline="0" dirty="0" smtClean="0">
                          <a:effectLst/>
                        </a:rPr>
                        <a:t> Incidents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a:lnSpc>
                          <a:spcPct val="107000"/>
                        </a:lnSpc>
                      </a:pPr>
                      <a:endParaRPr lang="en-US" sz="1100">
                        <a:effectLst/>
                        <a:latin typeface="Calibri" panose="020F0502020204030204" pitchFamily="34" charset="0"/>
                      </a:endParaRPr>
                    </a:p>
                  </a:txBody>
                  <a:tcPr marL="9525" marR="9525" marT="9525" marB="0" anchor="ctr"/>
                </a:tc>
              </a:tr>
              <a:tr h="296545">
                <a:tc>
                  <a:txBody>
                    <a:bodyPr/>
                    <a:lstStyle/>
                    <a:p>
                      <a:pPr marL="0" marR="0">
                        <a:lnSpc>
                          <a:spcPct val="107000"/>
                        </a:lnSpc>
                        <a:spcBef>
                          <a:spcPts val="0"/>
                        </a:spcBef>
                        <a:spcAft>
                          <a:spcPts val="800"/>
                        </a:spcAft>
                      </a:pPr>
                      <a:r>
                        <a:rPr lang="en-US" sz="1100">
                          <a:effectLst/>
                        </a:rPr>
                        <a:t>Working with Rosters of Students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r h="296545">
                <a:tc>
                  <a:txBody>
                    <a:bodyPr/>
                    <a:lstStyle/>
                    <a:p>
                      <a:pPr marL="0" marR="0">
                        <a:lnSpc>
                          <a:spcPct val="107000"/>
                        </a:lnSpc>
                        <a:spcBef>
                          <a:spcPts val="0"/>
                        </a:spcBef>
                        <a:spcAft>
                          <a:spcPts val="800"/>
                        </a:spcAft>
                      </a:pPr>
                      <a:r>
                        <a:rPr lang="en-US" sz="1100">
                          <a:effectLst/>
                        </a:rPr>
                        <a:t>Generate Plan and Manage Testing Reports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a:effectLst/>
                          <a:sym typeface="Wingdings" panose="05000000000000000000" pitchFamily="2" charset="2"/>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algn="ctr">
                        <a:lnSpc>
                          <a:spcPct val="107000"/>
                        </a:lnSpc>
                        <a:spcBef>
                          <a:spcPts val="0"/>
                        </a:spcBef>
                        <a:spcAft>
                          <a:spcPts val="800"/>
                        </a:spcAft>
                      </a:pPr>
                      <a:r>
                        <a:rPr lang="en-US" sz="1100" dirty="0">
                          <a:effectLst/>
                          <a:sym typeface="Wingdings" panose="05000000000000000000" pitchFamily="2" charset="2"/>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1166503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Users</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16</a:t>
            </a:fld>
            <a:endParaRPr lang="en-US" dirty="0"/>
          </a:p>
        </p:txBody>
      </p:sp>
      <p:grpSp>
        <p:nvGrpSpPr>
          <p:cNvPr id="6" name="Group 5"/>
          <p:cNvGrpSpPr/>
          <p:nvPr/>
        </p:nvGrpSpPr>
        <p:grpSpPr>
          <a:xfrm>
            <a:off x="3544607" y="2101520"/>
            <a:ext cx="2200275" cy="3440430"/>
            <a:chOff x="3544608" y="2377966"/>
            <a:chExt cx="2200275" cy="344043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4608" y="2377966"/>
              <a:ext cx="2200275" cy="344043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0" name="Rectangle 9"/>
            <p:cNvSpPr/>
            <p:nvPr/>
          </p:nvSpPr>
          <p:spPr>
            <a:xfrm>
              <a:off x="3544608" y="3524249"/>
              <a:ext cx="2200275" cy="10191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5064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Users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grpSp>
        <p:nvGrpSpPr>
          <p:cNvPr id="8" name="Group 7"/>
          <p:cNvGrpSpPr/>
          <p:nvPr/>
        </p:nvGrpSpPr>
        <p:grpSpPr>
          <a:xfrm>
            <a:off x="231076" y="2056231"/>
            <a:ext cx="2369750" cy="3705428"/>
            <a:chOff x="231076" y="2056231"/>
            <a:chExt cx="2369750" cy="3705428"/>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76" y="2056231"/>
              <a:ext cx="2369750" cy="370542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2" name="Rectangle 11"/>
            <p:cNvSpPr/>
            <p:nvPr/>
          </p:nvSpPr>
          <p:spPr>
            <a:xfrm>
              <a:off x="542924" y="3645568"/>
              <a:ext cx="1857375" cy="2526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7805" y="2849671"/>
            <a:ext cx="5854895" cy="211854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382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Upload Users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grpSp>
        <p:nvGrpSpPr>
          <p:cNvPr id="16" name="Group 15"/>
          <p:cNvGrpSpPr/>
          <p:nvPr/>
        </p:nvGrpSpPr>
        <p:grpSpPr>
          <a:xfrm>
            <a:off x="3023234" y="3070761"/>
            <a:ext cx="5904037" cy="1526589"/>
            <a:chOff x="3023234" y="3070761"/>
            <a:chExt cx="5904037" cy="1526589"/>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23234" y="3070761"/>
              <a:ext cx="5904037" cy="152658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Down Arrow 17"/>
            <p:cNvSpPr/>
            <p:nvPr/>
          </p:nvSpPr>
          <p:spPr>
            <a:xfrm rot="10800000">
              <a:off x="8174923" y="341349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5400000">
              <a:off x="5882773" y="360405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Down Arrow 4"/>
          <p:cNvSpPr/>
          <p:nvPr/>
        </p:nvSpPr>
        <p:spPr>
          <a:xfrm rot="10800000">
            <a:off x="3381153" y="4423143"/>
            <a:ext cx="276446" cy="7868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262925" y="2056230"/>
            <a:ext cx="2369750" cy="3705428"/>
            <a:chOff x="262925" y="2056230"/>
            <a:chExt cx="2369750" cy="370542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25" y="2056230"/>
              <a:ext cx="2369750" cy="370542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2" name="Rectangle 21"/>
            <p:cNvSpPr/>
            <p:nvPr/>
          </p:nvSpPr>
          <p:spPr>
            <a:xfrm>
              <a:off x="552450" y="4114801"/>
              <a:ext cx="1790700" cy="200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0564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Upload Users, continued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19</a:t>
            </a:fld>
            <a:endParaRPr lang="en-US" dirty="0"/>
          </a:p>
        </p:txBody>
      </p:sp>
      <p:grpSp>
        <p:nvGrpSpPr>
          <p:cNvPr id="18" name="Group 17"/>
          <p:cNvGrpSpPr/>
          <p:nvPr/>
        </p:nvGrpSpPr>
        <p:grpSpPr>
          <a:xfrm>
            <a:off x="2939796" y="3073505"/>
            <a:ext cx="6204204" cy="1670879"/>
            <a:chOff x="2939796" y="3073505"/>
            <a:chExt cx="6204204" cy="1670879"/>
          </a:xfrm>
        </p:grpSpPr>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39796" y="3073505"/>
              <a:ext cx="6204204" cy="167087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Down Arrow 19"/>
            <p:cNvSpPr/>
            <p:nvPr/>
          </p:nvSpPr>
          <p:spPr>
            <a:xfrm rot="16200000">
              <a:off x="7729720" y="2912985"/>
              <a:ext cx="211115" cy="5321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4981074" y="4499810"/>
              <a:ext cx="2129589" cy="2445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5823284" y="3465095"/>
              <a:ext cx="3320715" cy="17785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p:cNvGrpSpPr/>
          <p:nvPr/>
        </p:nvGrpSpPr>
        <p:grpSpPr>
          <a:xfrm>
            <a:off x="262925" y="2056230"/>
            <a:ext cx="2369750" cy="3705428"/>
            <a:chOff x="262925" y="2056230"/>
            <a:chExt cx="2369750" cy="3705428"/>
          </a:xfrm>
        </p:grpSpPr>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925" y="2056230"/>
              <a:ext cx="2369750" cy="370542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5" name="Rectangle 24"/>
            <p:cNvSpPr/>
            <p:nvPr/>
          </p:nvSpPr>
          <p:spPr>
            <a:xfrm>
              <a:off x="552450" y="4114801"/>
              <a:ext cx="1790700" cy="2000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94153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537030" y="2012271"/>
            <a:ext cx="8548914" cy="3866016"/>
          </a:xfrm>
        </p:spPr>
        <p:txBody>
          <a:bodyPr>
            <a:normAutofit fontScale="92500" lnSpcReduction="20000"/>
          </a:bodyPr>
          <a:lstStyle/>
          <a:p>
            <a:pPr eaLnBrk="1" fontAlgn="auto" hangingPunct="1">
              <a:defRPr/>
            </a:pPr>
            <a:r>
              <a:rPr lang="en-US" b="1" dirty="0" smtClean="0"/>
              <a:t>Preparing for Testing</a:t>
            </a:r>
          </a:p>
          <a:p>
            <a:pPr marL="342900" indent="-342900" eaLnBrk="1" fontAlgn="auto" hangingPunct="1">
              <a:buFont typeface="Arial" panose="020B0604020202020204" pitchFamily="34" charset="0"/>
              <a:buChar char="•"/>
              <a:defRPr/>
            </a:pPr>
            <a:r>
              <a:rPr lang="en-US" dirty="0" smtClean="0"/>
              <a:t>Activating your new TIDE account and logging in to TIDE</a:t>
            </a:r>
          </a:p>
          <a:p>
            <a:pPr marL="342900" indent="-342900" eaLnBrk="1" fontAlgn="auto" hangingPunct="1">
              <a:buFont typeface="Arial" panose="020B0604020202020204" pitchFamily="34" charset="0"/>
              <a:buChar char="•"/>
              <a:defRPr/>
            </a:pPr>
            <a:r>
              <a:rPr lang="en-US" dirty="0" smtClean="0"/>
              <a:t>Navigating the TIDE interface</a:t>
            </a:r>
          </a:p>
          <a:p>
            <a:pPr marL="342900" indent="-342900" eaLnBrk="1" fontAlgn="auto" hangingPunct="1">
              <a:buFont typeface="Arial" panose="020B0604020202020204" pitchFamily="34" charset="0"/>
              <a:buChar char="•"/>
              <a:defRPr/>
            </a:pPr>
            <a:r>
              <a:rPr lang="en-US" dirty="0" smtClean="0"/>
              <a:t>Understanding account permissions</a:t>
            </a:r>
          </a:p>
          <a:p>
            <a:pPr marL="342900" indent="-342900" eaLnBrk="1" fontAlgn="auto" hangingPunct="1">
              <a:buFont typeface="Arial" panose="020B0604020202020204" pitchFamily="34" charset="0"/>
              <a:buChar char="•"/>
              <a:defRPr/>
            </a:pPr>
            <a:r>
              <a:rPr lang="en-US" dirty="0" smtClean="0"/>
              <a:t>Managing user accounts </a:t>
            </a:r>
          </a:p>
          <a:p>
            <a:pPr marL="342900" indent="-342900" eaLnBrk="1" fontAlgn="auto" hangingPunct="1">
              <a:buFont typeface="Arial" panose="020B0604020202020204" pitchFamily="34" charset="0"/>
              <a:buChar char="•"/>
              <a:defRPr/>
            </a:pPr>
            <a:r>
              <a:rPr lang="en-US" dirty="0" smtClean="0"/>
              <a:t>Managing student information and test settings</a:t>
            </a:r>
          </a:p>
          <a:p>
            <a:pPr eaLnBrk="1" fontAlgn="auto" hangingPunct="1">
              <a:defRPr/>
            </a:pPr>
            <a:r>
              <a:rPr lang="en-US" b="1" dirty="0" smtClean="0"/>
              <a:t>Administering Tests</a:t>
            </a:r>
          </a:p>
          <a:p>
            <a:pPr marL="342900" indent="-342900" eaLnBrk="1" fontAlgn="auto" hangingPunct="1">
              <a:buFont typeface="Arial" panose="020B0604020202020204" pitchFamily="34" charset="0"/>
              <a:buChar char="•"/>
              <a:defRPr/>
            </a:pPr>
            <a:r>
              <a:rPr lang="en-US" dirty="0" smtClean="0"/>
              <a:t>Managing testing incidents</a:t>
            </a:r>
          </a:p>
          <a:p>
            <a:pPr marL="342900" indent="-342900" eaLnBrk="1" fontAlgn="auto" hangingPunct="1">
              <a:buFont typeface="Arial" panose="020B0604020202020204" pitchFamily="34" charset="0"/>
              <a:buChar char="•"/>
              <a:defRPr/>
            </a:pPr>
            <a:r>
              <a:rPr lang="en-US" dirty="0" smtClean="0"/>
              <a:t>Monitoring test progress</a:t>
            </a:r>
          </a:p>
          <a:p>
            <a:pPr eaLnBrk="1" fontAlgn="auto" hangingPunct="1">
              <a:defRPr/>
            </a:pPr>
            <a:r>
              <a:rPr lang="en-US" b="1" dirty="0" smtClean="0"/>
              <a:t>After Testing</a:t>
            </a:r>
          </a:p>
          <a:p>
            <a:pPr marL="342900" indent="-342900" eaLnBrk="1" fontAlgn="auto" hangingPunct="1">
              <a:buFont typeface="Arial" panose="020B0604020202020204" pitchFamily="34" charset="0"/>
              <a:buChar char="•"/>
              <a:defRPr/>
            </a:pPr>
            <a:r>
              <a:rPr lang="en-US" dirty="0" smtClean="0"/>
              <a:t>Managing non-participation codes</a:t>
            </a:r>
            <a:endParaRPr lang="en-US" dirty="0"/>
          </a:p>
        </p:txBody>
      </p:sp>
      <p:sp>
        <p:nvSpPr>
          <p:cNvPr id="12289" name="Title 1"/>
          <p:cNvSpPr>
            <a:spLocks noGrp="1"/>
          </p:cNvSpPr>
          <p:nvPr>
            <p:ph type="title"/>
          </p:nvPr>
        </p:nvSpPr>
        <p:spPr/>
        <p:txBody>
          <a:bodyPr/>
          <a:lstStyle/>
          <a:p>
            <a:r>
              <a:rPr lang="en-US" dirty="0" smtClean="0">
                <a:ea typeface="ＭＳ Ｐゴシック" charset="-128"/>
              </a:rPr>
              <a:t>Objectives</a:t>
            </a:r>
          </a:p>
        </p:txBody>
      </p:sp>
      <p:sp>
        <p:nvSpPr>
          <p:cNvPr id="9"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5419134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View/Edit/Export User</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20</a:t>
            </a:fld>
            <a:endParaRPr lang="en-US" dirty="0"/>
          </a:p>
        </p:txBody>
      </p:sp>
      <p:grpSp>
        <p:nvGrpSpPr>
          <p:cNvPr id="7" name="Group 6"/>
          <p:cNvGrpSpPr/>
          <p:nvPr/>
        </p:nvGrpSpPr>
        <p:grpSpPr>
          <a:xfrm>
            <a:off x="542925" y="2045518"/>
            <a:ext cx="2369750" cy="3705428"/>
            <a:chOff x="231077" y="2056231"/>
            <a:chExt cx="2369750" cy="3705428"/>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77" y="2056231"/>
              <a:ext cx="2369750" cy="370542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1" name="Rectangle 10"/>
            <p:cNvSpPr/>
            <p:nvPr/>
          </p:nvSpPr>
          <p:spPr>
            <a:xfrm>
              <a:off x="542925" y="3898232"/>
              <a:ext cx="1800225" cy="1879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605097" y="2803536"/>
            <a:ext cx="4740310" cy="221081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750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0432" y="1886192"/>
            <a:ext cx="8224699" cy="3852006"/>
          </a:xfrm>
        </p:spPr>
        <p:txBody>
          <a:bodyPr/>
          <a:lstStyle/>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View/Edit/Export User Results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grpSp>
        <p:nvGrpSpPr>
          <p:cNvPr id="10" name="Group 9"/>
          <p:cNvGrpSpPr/>
          <p:nvPr/>
        </p:nvGrpSpPr>
        <p:grpSpPr>
          <a:xfrm>
            <a:off x="285248" y="2034805"/>
            <a:ext cx="2369750" cy="3705428"/>
            <a:chOff x="231077" y="2056231"/>
            <a:chExt cx="2369750" cy="3705428"/>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077" y="2056231"/>
              <a:ext cx="2369750" cy="370542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16" name="Rectangle 15"/>
            <p:cNvSpPr/>
            <p:nvPr/>
          </p:nvSpPr>
          <p:spPr>
            <a:xfrm>
              <a:off x="542925" y="3898232"/>
              <a:ext cx="1800225" cy="1879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2748802" y="3148693"/>
            <a:ext cx="6395197" cy="1635745"/>
            <a:chOff x="2748802" y="3148693"/>
            <a:chExt cx="6395197" cy="1635745"/>
          </a:xfrm>
        </p:grpSpPr>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20078" y="3148693"/>
              <a:ext cx="6223921" cy="163574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Down Arrow 19"/>
            <p:cNvSpPr/>
            <p:nvPr/>
          </p:nvSpPr>
          <p:spPr>
            <a:xfrm rot="16200000">
              <a:off x="2884617" y="4247313"/>
              <a:ext cx="192208" cy="46383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2920078" y="3530809"/>
              <a:ext cx="585123" cy="2791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00306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Students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987" y="2002804"/>
            <a:ext cx="2604126" cy="3838725"/>
          </a:xfrm>
          <a:prstGeom prst="rect">
            <a:avLst/>
          </a:prstGeom>
          <a:effectLst>
            <a:outerShdw blurRad="292100" dist="139700" dir="2700000" algn="ctr" rotWithShape="0">
              <a:srgbClr val="000000">
                <a:alpha val="65000"/>
              </a:srgbClr>
            </a:outerShdw>
          </a:effectLst>
        </p:spPr>
      </p:pic>
      <p:sp>
        <p:nvSpPr>
          <p:cNvPr id="9" name="Rectangle 8"/>
          <p:cNvSpPr/>
          <p:nvPr/>
        </p:nvSpPr>
        <p:spPr>
          <a:xfrm>
            <a:off x="3254415" y="3678865"/>
            <a:ext cx="2455269" cy="10845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562267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View/Edit Student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23</a:t>
            </a:fld>
            <a:endParaRPr lang="en-US" dirty="0"/>
          </a:p>
        </p:txBody>
      </p:sp>
      <p:grpSp>
        <p:nvGrpSpPr>
          <p:cNvPr id="16" name="Group 15"/>
          <p:cNvGrpSpPr/>
          <p:nvPr/>
        </p:nvGrpSpPr>
        <p:grpSpPr>
          <a:xfrm>
            <a:off x="3777212" y="2151042"/>
            <a:ext cx="4029361" cy="3676924"/>
            <a:chOff x="3889648" y="2174325"/>
            <a:chExt cx="4029361" cy="3676924"/>
          </a:xfrm>
        </p:grpSpPr>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89648" y="2174325"/>
              <a:ext cx="4029361" cy="363035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Down Arrow 17"/>
            <p:cNvSpPr/>
            <p:nvPr/>
          </p:nvSpPr>
          <p:spPr>
            <a:xfrm rot="16200000">
              <a:off x="4914140" y="535580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623" y="2038369"/>
            <a:ext cx="2320579" cy="3666021"/>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589480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View/Edit Student, continued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24</a:t>
            </a:fld>
            <a:endParaRPr lang="en-US" dirty="0"/>
          </a:p>
        </p:txBody>
      </p:sp>
      <p:pic>
        <p:nvPicPr>
          <p:cNvPr id="8194" name="Picture 2" descr="C:\Users\dcassiday\Downloads\screenshot-styles.airast.org 2016-06-21 16-35-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2489" y="2174326"/>
            <a:ext cx="6301466" cy="339410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854264" y="2174325"/>
            <a:ext cx="6289736" cy="339410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1957" y="3023654"/>
            <a:ext cx="3250800" cy="1638300"/>
          </a:xfrm>
          <a:prstGeom prst="rect">
            <a:avLst/>
          </a:prstGeom>
        </p:spPr>
      </p:pic>
      <p:sp>
        <p:nvSpPr>
          <p:cNvPr id="12" name="Rectangle 11"/>
          <p:cNvSpPr/>
          <p:nvPr/>
        </p:nvSpPr>
        <p:spPr>
          <a:xfrm>
            <a:off x="4451884" y="4217070"/>
            <a:ext cx="2527140" cy="3568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90" y="2038369"/>
            <a:ext cx="2320579" cy="3666021"/>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529931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View/Edit Student Results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461" y="2150542"/>
            <a:ext cx="6516624" cy="3364992"/>
          </a:xfrm>
          <a:prstGeom prst="rect">
            <a:avLst/>
          </a:prstGeom>
        </p:spPr>
      </p:pic>
      <p:sp>
        <p:nvSpPr>
          <p:cNvPr id="9" name="Down Arrow 8"/>
          <p:cNvSpPr/>
          <p:nvPr/>
        </p:nvSpPr>
        <p:spPr>
          <a:xfrm rot="16200000">
            <a:off x="1320712" y="424418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21751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767" y="2051560"/>
            <a:ext cx="5070613" cy="3987212"/>
          </a:xfrm>
          <a:prstGeom prst="rect">
            <a:avLst/>
          </a:prstGeom>
        </p:spPr>
      </p:pic>
      <p:sp>
        <p:nvSpPr>
          <p:cNvPr id="3" name="Title 2"/>
          <p:cNvSpPr>
            <a:spLocks noGrp="1"/>
          </p:cNvSpPr>
          <p:nvPr>
            <p:ph type="title"/>
          </p:nvPr>
        </p:nvSpPr>
        <p:spPr/>
        <p:txBody>
          <a:bodyPr/>
          <a:lstStyle/>
          <a:p>
            <a:r>
              <a:rPr lang="en-US" dirty="0" smtClean="0"/>
              <a:t>Frequency-Distribution Reports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26</a:t>
            </a:fld>
            <a:endParaRPr lang="en-US" dirty="0"/>
          </a:p>
        </p:txBody>
      </p:sp>
      <p:sp>
        <p:nvSpPr>
          <p:cNvPr id="9" name="Down Arrow 8"/>
          <p:cNvSpPr/>
          <p:nvPr/>
        </p:nvSpPr>
        <p:spPr>
          <a:xfrm rot="16200000">
            <a:off x="6746440" y="431371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13" y="2051560"/>
            <a:ext cx="2391623" cy="3544507"/>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616482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329612" cy="1486894"/>
          </a:xfrm>
        </p:spPr>
        <p:txBody>
          <a:bodyPr/>
          <a:lstStyle/>
          <a:p>
            <a:r>
              <a:rPr lang="en-US" dirty="0" smtClean="0"/>
              <a:t>Frequency-Distribution Reports, continued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27</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113" y="2051560"/>
            <a:ext cx="2391623" cy="3544507"/>
          </a:xfrm>
          <a:prstGeom prst="rect">
            <a:avLst/>
          </a:prstGeom>
          <a:effectLst>
            <a:outerShdw blurRad="292100" dist="139700" dir="2700000" algn="ctr" rotWithShape="0">
              <a:srgbClr val="000000">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936" y="2541448"/>
            <a:ext cx="6425064" cy="2913421"/>
          </a:xfrm>
          <a:prstGeom prst="rect">
            <a:avLst/>
          </a:prstGeom>
        </p:spPr>
      </p:pic>
    </p:spTree>
    <p:extLst>
      <p:ext uri="{BB962C8B-B14F-4D97-AF65-F5344CB8AC3E}">
        <p14:creationId xmlns:p14="http://schemas.microsoft.com/office/powerpoint/2010/main" val="2482178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Test Settings and Tools</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28</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47035" y="2311362"/>
            <a:ext cx="2582064" cy="326898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3447035" y="4174163"/>
            <a:ext cx="2582064" cy="7524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9753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View/Edit</a:t>
            </a:r>
            <a:br>
              <a:rPr lang="en-US" dirty="0" smtClean="0"/>
            </a:br>
            <a:r>
              <a:rPr lang="en-US" dirty="0" smtClean="0"/>
              <a:t>Test Settings and Tools</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29</a:t>
            </a:fld>
            <a:endParaRPr lang="en-US" dirty="0"/>
          </a:p>
        </p:txBody>
      </p:sp>
      <p:grpSp>
        <p:nvGrpSpPr>
          <p:cNvPr id="13" name="Group 12"/>
          <p:cNvGrpSpPr/>
          <p:nvPr/>
        </p:nvGrpSpPr>
        <p:grpSpPr>
          <a:xfrm>
            <a:off x="266452" y="2464552"/>
            <a:ext cx="2365915" cy="2995327"/>
            <a:chOff x="0" y="2464553"/>
            <a:chExt cx="2365915" cy="2995327"/>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464553"/>
              <a:ext cx="2365915" cy="299532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273319" y="4438650"/>
              <a:ext cx="1888856" cy="2000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3017938" y="2202693"/>
            <a:ext cx="5892773" cy="3447742"/>
            <a:chOff x="2762756" y="2202693"/>
            <a:chExt cx="5892773" cy="3447742"/>
          </a:xfrm>
        </p:grpSpPr>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62756" y="2202693"/>
              <a:ext cx="5892773" cy="341099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Down Arrow 17"/>
            <p:cNvSpPr/>
            <p:nvPr/>
          </p:nvSpPr>
          <p:spPr>
            <a:xfrm rot="16200000">
              <a:off x="4768692" y="515498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7297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smtClean="0"/>
              <a:t>Activating a TIDE Account</a:t>
            </a:r>
          </a:p>
        </p:txBody>
      </p:sp>
      <p:sp>
        <p:nvSpPr>
          <p:cNvPr id="8" name="Slide Number Placeholder 2"/>
          <p:cNvSpPr>
            <a:spLocks noGrp="1"/>
          </p:cNvSpPr>
          <p:nvPr>
            <p:ph type="sldNum" sz="quarter" idx="10"/>
          </p:nvPr>
        </p:nvSpPr>
        <p:spPr/>
        <p:txBody>
          <a:bodyPr/>
          <a:lstStyle/>
          <a:p>
            <a:pPr algn="r"/>
            <a:fld id="{F3477EC8-074D-41C4-94AE-E9EA7CEEA348}" type="slidenum">
              <a:rPr lang="en-US" smtClean="0"/>
              <a:pPr algn="r"/>
              <a:t>3</a:t>
            </a:fld>
            <a:endParaRPr lang="en-US" dirty="0"/>
          </a:p>
        </p:txBody>
      </p:sp>
      <p:pic>
        <p:nvPicPr>
          <p:cNvPr id="6" name="Picture 5"/>
          <p:cNvPicPr/>
          <p:nvPr/>
        </p:nvPicPr>
        <p:blipFill>
          <a:blip r:embed="rId3"/>
          <a:stretch>
            <a:fillRect/>
          </a:stretch>
        </p:blipFill>
        <p:spPr>
          <a:xfrm>
            <a:off x="1537925" y="2016777"/>
            <a:ext cx="2712167" cy="186575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a:stretch>
            <a:fillRect/>
          </a:stretch>
        </p:blipFill>
        <p:spPr>
          <a:xfrm>
            <a:off x="4764200" y="1930100"/>
            <a:ext cx="3192220" cy="20391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1747512" y="4150821"/>
            <a:ext cx="5486400" cy="164357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78038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View/Edit</a:t>
            </a:r>
            <a:br>
              <a:rPr lang="en-US" dirty="0" smtClean="0"/>
            </a:br>
            <a:r>
              <a:rPr lang="en-US" dirty="0" smtClean="0"/>
              <a:t>Test Settings and Tools Results</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30</a:t>
            </a:fld>
            <a:endParaRPr lang="en-US" dirty="0"/>
          </a:p>
        </p:txBody>
      </p:sp>
      <p:grpSp>
        <p:nvGrpSpPr>
          <p:cNvPr id="12" name="Group 11"/>
          <p:cNvGrpSpPr/>
          <p:nvPr/>
        </p:nvGrpSpPr>
        <p:grpSpPr>
          <a:xfrm>
            <a:off x="1131387" y="2060009"/>
            <a:ext cx="7258324" cy="3634454"/>
            <a:chOff x="1131387" y="2060009"/>
            <a:chExt cx="7258324" cy="3634454"/>
          </a:xfrm>
        </p:grpSpPr>
        <p:pic>
          <p:nvPicPr>
            <p:cNvPr id="1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4069" y="2060009"/>
              <a:ext cx="6415862" cy="363445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13"/>
            <p:cNvSpPr/>
            <p:nvPr/>
          </p:nvSpPr>
          <p:spPr>
            <a:xfrm rot="5400000">
              <a:off x="7894264" y="357234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rot="16200000">
              <a:off x="1245720" y="421559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25895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87388" y="318053"/>
            <a:ext cx="8456612" cy="1486894"/>
          </a:xfrm>
        </p:spPr>
        <p:txBody>
          <a:bodyPr>
            <a:normAutofit fontScale="90000"/>
          </a:bodyPr>
          <a:lstStyle/>
          <a:p>
            <a:r>
              <a:rPr lang="en-US" dirty="0" smtClean="0"/>
              <a:t>View/Edit</a:t>
            </a:r>
            <a:br>
              <a:rPr lang="en-US" dirty="0" smtClean="0"/>
            </a:br>
            <a:r>
              <a:rPr lang="en-US" dirty="0" smtClean="0"/>
              <a:t>Test Settings and Tools Results, continued</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31</a:t>
            </a:fld>
            <a:endParaRPr lang="en-US" dirty="0"/>
          </a:p>
        </p:txBody>
      </p:sp>
      <p:grpSp>
        <p:nvGrpSpPr>
          <p:cNvPr id="14" name="Group 13"/>
          <p:cNvGrpSpPr/>
          <p:nvPr/>
        </p:nvGrpSpPr>
        <p:grpSpPr>
          <a:xfrm>
            <a:off x="1364069" y="2060009"/>
            <a:ext cx="6415862" cy="3634454"/>
            <a:chOff x="1364069" y="2060009"/>
            <a:chExt cx="6415862" cy="3634454"/>
          </a:xfrm>
        </p:grpSpPr>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64069" y="2060009"/>
              <a:ext cx="6415862" cy="3634454"/>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1484567" y="2507018"/>
              <a:ext cx="877634" cy="35683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93863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Upload Test Settings and Tools</a:t>
            </a:r>
          </a:p>
        </p:txBody>
      </p:sp>
      <p:sp>
        <p:nvSpPr>
          <p:cNvPr id="9" name="Slide Number Placeholder 8"/>
          <p:cNvSpPr>
            <a:spLocks noGrp="1"/>
          </p:cNvSpPr>
          <p:nvPr>
            <p:ph type="sldNum" sz="quarter" idx="10"/>
          </p:nvPr>
        </p:nvSpPr>
        <p:spPr/>
        <p:txBody>
          <a:bodyPr/>
          <a:lstStyle/>
          <a:p>
            <a:pPr algn="r"/>
            <a:fld id="{F3477EC8-074D-41C4-94AE-E9EA7CEEA348}" type="slidenum">
              <a:rPr lang="en-US" smtClean="0"/>
              <a:pPr algn="r"/>
              <a:t>32</a:t>
            </a:fld>
            <a:endParaRPr lang="en-US" dirty="0"/>
          </a:p>
        </p:txBody>
      </p:sp>
      <p:grpSp>
        <p:nvGrpSpPr>
          <p:cNvPr id="17" name="Group 16"/>
          <p:cNvGrpSpPr/>
          <p:nvPr/>
        </p:nvGrpSpPr>
        <p:grpSpPr>
          <a:xfrm>
            <a:off x="67714" y="2464552"/>
            <a:ext cx="2486216" cy="3147632"/>
            <a:chOff x="-1" y="2464552"/>
            <a:chExt cx="2486216" cy="3147632"/>
          </a:xfrm>
        </p:grpSpPr>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 y="2464552"/>
              <a:ext cx="2486216" cy="314763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ectangle 18"/>
            <p:cNvSpPr/>
            <p:nvPr/>
          </p:nvSpPr>
          <p:spPr>
            <a:xfrm>
              <a:off x="311581" y="4724401"/>
              <a:ext cx="1998482" cy="22372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2787274" y="2868260"/>
            <a:ext cx="6197632" cy="2095018"/>
            <a:chOff x="2623471" y="2868260"/>
            <a:chExt cx="6197632" cy="2095018"/>
          </a:xfrm>
        </p:grpSpPr>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23471" y="2868260"/>
              <a:ext cx="6197632" cy="207986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2" name="Down Arrow 21"/>
            <p:cNvSpPr/>
            <p:nvPr/>
          </p:nvSpPr>
          <p:spPr>
            <a:xfrm rot="16200000">
              <a:off x="4780863" y="446783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rot="5400000">
              <a:off x="5390643" y="341274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5090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6"/>
          <p:cNvSpPr>
            <a:spLocks noGrp="1"/>
          </p:cNvSpPr>
          <p:nvPr>
            <p:ph type="title"/>
          </p:nvPr>
        </p:nvSpPr>
        <p:spPr/>
        <p:txBody>
          <a:bodyPr/>
          <a:lstStyle/>
          <a:p>
            <a:r>
              <a:rPr lang="en-US" dirty="0" smtClean="0"/>
              <a:t>Rosters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grpSp>
        <p:nvGrpSpPr>
          <p:cNvPr id="6" name="Group 5"/>
          <p:cNvGrpSpPr/>
          <p:nvPr/>
        </p:nvGrpSpPr>
        <p:grpSpPr>
          <a:xfrm>
            <a:off x="3388995" y="2211833"/>
            <a:ext cx="2366010" cy="3508221"/>
            <a:chOff x="3388995" y="2211833"/>
            <a:chExt cx="2366010" cy="3508221"/>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88995" y="22118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3388995" y="4629149"/>
              <a:ext cx="2366010" cy="10909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71211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Roster</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34</a:t>
            </a:fld>
            <a:endParaRPr lang="en-US" dirty="0"/>
          </a:p>
        </p:txBody>
      </p:sp>
      <p:grpSp>
        <p:nvGrpSpPr>
          <p:cNvPr id="10" name="Group 9"/>
          <p:cNvGrpSpPr/>
          <p:nvPr/>
        </p:nvGrpSpPr>
        <p:grpSpPr>
          <a:xfrm>
            <a:off x="436695" y="2186433"/>
            <a:ext cx="2366010" cy="3508221"/>
            <a:chOff x="0" y="2186433"/>
            <a:chExt cx="2366010" cy="3508221"/>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419100" y="4914264"/>
              <a:ext cx="1609725" cy="219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3521849" y="2169890"/>
            <a:ext cx="4967647" cy="3600450"/>
            <a:chOff x="2713775" y="2140318"/>
            <a:chExt cx="4967647" cy="3600450"/>
          </a:xfrm>
        </p:grpSpPr>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13775" y="2140318"/>
              <a:ext cx="4967647" cy="360045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16" name="Down Arrow 15"/>
            <p:cNvSpPr/>
            <p:nvPr/>
          </p:nvSpPr>
          <p:spPr>
            <a:xfrm rot="16200000">
              <a:off x="4418212" y="490978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88000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Roster, continued</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35</a:t>
            </a:fld>
            <a:endParaRPr lang="en-US" dirty="0"/>
          </a:p>
        </p:txBody>
      </p:sp>
      <p:grpSp>
        <p:nvGrpSpPr>
          <p:cNvPr id="16" name="Group 15"/>
          <p:cNvGrpSpPr/>
          <p:nvPr/>
        </p:nvGrpSpPr>
        <p:grpSpPr>
          <a:xfrm>
            <a:off x="99510" y="2186430"/>
            <a:ext cx="2366010" cy="3508221"/>
            <a:chOff x="0" y="2186433"/>
            <a:chExt cx="2366010" cy="3508221"/>
          </a:xfrm>
        </p:grpSpPr>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Rectangle 17"/>
            <p:cNvSpPr/>
            <p:nvPr/>
          </p:nvSpPr>
          <p:spPr>
            <a:xfrm>
              <a:off x="419100" y="4914264"/>
              <a:ext cx="1609725" cy="2197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2666477" y="2345688"/>
            <a:ext cx="6366733" cy="3189707"/>
            <a:chOff x="2666477" y="2345689"/>
            <a:chExt cx="6366733" cy="3189707"/>
          </a:xfrm>
        </p:grpSpPr>
        <p:pic>
          <p:nvPicPr>
            <p:cNvPr id="20" name="Picture 19"/>
            <p:cNvPicPr/>
            <p:nvPr/>
          </p:nvPicPr>
          <p:blipFill>
            <a:blip r:embed="rId4">
              <a:extLst>
                <a:ext uri="{28A0092B-C50C-407E-A947-70E740481C1C}">
                  <a14:useLocalDpi xmlns:a14="http://schemas.microsoft.com/office/drawing/2010/main" val="0"/>
                </a:ext>
              </a:extLst>
            </a:blip>
            <a:stretch>
              <a:fillRect/>
            </a:stretch>
          </p:blipFill>
          <p:spPr>
            <a:xfrm>
              <a:off x="2666477" y="2345689"/>
              <a:ext cx="6366733" cy="3189707"/>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21" name="Rectangle 20"/>
            <p:cNvSpPr/>
            <p:nvPr/>
          </p:nvSpPr>
          <p:spPr>
            <a:xfrm>
              <a:off x="3388360" y="5238655"/>
              <a:ext cx="5146040" cy="2967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own Arrow 21"/>
            <p:cNvSpPr/>
            <p:nvPr/>
          </p:nvSpPr>
          <p:spPr>
            <a:xfrm rot="5400000">
              <a:off x="5964176" y="420246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rot="10800000">
              <a:off x="8343843" y="420246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6740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Upload Rosters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36</a:t>
            </a:fld>
            <a:endParaRPr lang="en-US" dirty="0"/>
          </a:p>
        </p:txBody>
      </p:sp>
      <p:grpSp>
        <p:nvGrpSpPr>
          <p:cNvPr id="11" name="Group 10"/>
          <p:cNvGrpSpPr/>
          <p:nvPr/>
        </p:nvGrpSpPr>
        <p:grpSpPr>
          <a:xfrm>
            <a:off x="0" y="2186433"/>
            <a:ext cx="2366010" cy="3508221"/>
            <a:chOff x="0" y="2186433"/>
            <a:chExt cx="2366010" cy="3508221"/>
          </a:xfrm>
        </p:grpSpPr>
        <p:pic>
          <p:nvPicPr>
            <p:cNvPr id="12"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342900" y="5365113"/>
              <a:ext cx="1695450" cy="2260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p:cNvGrpSpPr/>
          <p:nvPr/>
        </p:nvGrpSpPr>
        <p:grpSpPr>
          <a:xfrm>
            <a:off x="2681383" y="2879000"/>
            <a:ext cx="6171343" cy="2156127"/>
            <a:chOff x="2681383" y="2879000"/>
            <a:chExt cx="6171343" cy="2156127"/>
          </a:xfrm>
        </p:grpSpPr>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81383" y="2879000"/>
              <a:ext cx="6171343" cy="2123085"/>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Down Arrow 15"/>
            <p:cNvSpPr/>
            <p:nvPr/>
          </p:nvSpPr>
          <p:spPr>
            <a:xfrm rot="16200000">
              <a:off x="4914140" y="453968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5400000">
              <a:off x="5443549" y="344509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76821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View/Edit Rosters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37</a:t>
            </a:fld>
            <a:endParaRPr lang="en-US" dirty="0"/>
          </a:p>
        </p:txBody>
      </p:sp>
      <p:grpSp>
        <p:nvGrpSpPr>
          <p:cNvPr id="13" name="Group 12"/>
          <p:cNvGrpSpPr/>
          <p:nvPr/>
        </p:nvGrpSpPr>
        <p:grpSpPr>
          <a:xfrm>
            <a:off x="323850" y="2116303"/>
            <a:ext cx="2366010" cy="3508221"/>
            <a:chOff x="0" y="2186433"/>
            <a:chExt cx="2366010" cy="3508221"/>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86433"/>
              <a:ext cx="2366010" cy="3508221"/>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323850" y="5139689"/>
              <a:ext cx="1743075" cy="2133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2906991" y="2209801"/>
            <a:ext cx="5843317" cy="3931006"/>
            <a:chOff x="2906991" y="2209801"/>
            <a:chExt cx="5843317" cy="3931006"/>
          </a:xfrm>
        </p:grpSpPr>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06991" y="2209801"/>
              <a:ext cx="5843317" cy="3321226"/>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Down Arrow 17"/>
            <p:cNvSpPr/>
            <p:nvPr/>
          </p:nvSpPr>
          <p:spPr>
            <a:xfrm rot="16200000">
              <a:off x="5023134" y="327393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own Arrow 18"/>
            <p:cNvSpPr/>
            <p:nvPr/>
          </p:nvSpPr>
          <p:spPr>
            <a:xfrm rot="10800000">
              <a:off x="3095406" y="553102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32636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Testing Incidents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38</a:t>
            </a:fld>
            <a:endParaRPr lang="en-US" dirty="0"/>
          </a:p>
        </p:txBody>
      </p:sp>
      <p:sp>
        <p:nvSpPr>
          <p:cNvPr id="10" name="AutoShape 6" descr="filesystem:chrome-extension://bpconcjcammlapcogcnnelfmaeghhagj/temporary/1466702881632screensav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704" y="2360428"/>
            <a:ext cx="2757891" cy="332631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194056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Testing Incidents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grpSp>
        <p:nvGrpSpPr>
          <p:cNvPr id="7" name="Group 6"/>
          <p:cNvGrpSpPr/>
          <p:nvPr/>
        </p:nvGrpSpPr>
        <p:grpSpPr>
          <a:xfrm>
            <a:off x="2821326" y="2075390"/>
            <a:ext cx="6228214" cy="3872593"/>
            <a:chOff x="2724400" y="2075390"/>
            <a:chExt cx="6228214" cy="3872593"/>
          </a:xfrm>
          <a:effectLst>
            <a:outerShdw blurRad="292100" dist="139700" dir="2700000" algn="ctr" rotWithShape="0">
              <a:srgbClr val="000000">
                <a:alpha val="65000"/>
              </a:srgbClr>
            </a:outerShdw>
          </a:effectLst>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4400" y="2075390"/>
              <a:ext cx="6228214" cy="3872593"/>
            </a:xfrm>
            <a:prstGeom prst="rect">
              <a:avLst/>
            </a:prstGeom>
          </p:spPr>
        </p:pic>
        <p:sp>
          <p:nvSpPr>
            <p:cNvPr id="15" name="Down Arrow 14"/>
            <p:cNvSpPr/>
            <p:nvPr/>
          </p:nvSpPr>
          <p:spPr>
            <a:xfrm rot="5400000">
              <a:off x="6365656" y="370679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3635157" y="408790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55159"/>
            <a:ext cx="2430912" cy="293194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706583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3"/>
          <a:stretch>
            <a:fillRect/>
          </a:stretch>
        </p:blipFill>
        <p:spPr>
          <a:xfrm>
            <a:off x="5601502" y="2068344"/>
            <a:ext cx="3257550" cy="2247900"/>
          </a:xfrm>
          <a:prstGeom prst="rect">
            <a:avLst/>
          </a:prstGeom>
          <a:ln>
            <a:solidFill>
              <a:schemeClr val="tx1">
                <a:lumMod val="50000"/>
                <a:lumOff val="50000"/>
              </a:schemeClr>
            </a:solidFill>
          </a:ln>
          <a:effec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723" y="2497267"/>
            <a:ext cx="152400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
        <p:nvSpPr>
          <p:cNvPr id="7" name="Slide Number Placeholder 3"/>
          <p:cNvSpPr txBox="1">
            <a:spLocks/>
          </p:cNvSpPr>
          <p:nvPr/>
        </p:nvSpPr>
        <p:spPr bwMode="gray">
          <a:xfrm>
            <a:off x="8755131" y="6507316"/>
            <a:ext cx="157094" cy="153888"/>
          </a:xfrm>
          <a:prstGeom prst="rect">
            <a:avLst/>
          </a:prstGeom>
          <a:noFill/>
        </p:spPr>
        <p:txBody>
          <a:bodyPr wrap="none" lIns="0" tIns="0" rIns="0" bIns="0">
            <a:spAutoFit/>
          </a:bodyPr>
          <a:lstStyle>
            <a:defPPr>
              <a:defRPr lang="en-US"/>
            </a:defPPr>
            <a:lvl1pPr algn="l" rtl="0" fontAlgn="base">
              <a:spcBef>
                <a:spcPct val="0"/>
              </a:spcBef>
              <a:spcAft>
                <a:spcPct val="0"/>
              </a:spcAft>
              <a:defRPr lang="en-US" sz="1000" kern="1200" smtClean="0">
                <a:solidFill>
                  <a:schemeClr val="bg1">
                    <a:lumMod val="75000"/>
                  </a:schemeClr>
                </a:solidFill>
                <a:latin typeface="+mn-lt"/>
                <a:ea typeface="ＭＳ Ｐゴシック"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r"/>
            <a:fld id="{F3477EC8-074D-41C4-94AE-E9EA7CEEA348}" type="slidenum">
              <a:rPr lang="en-US" smtClean="0"/>
              <a:pPr algn="r"/>
              <a:t>4</a:t>
            </a:fld>
            <a:endParaRPr lang="en-US" dirty="0"/>
          </a:p>
        </p:txBody>
      </p:sp>
      <p:sp>
        <p:nvSpPr>
          <p:cNvPr id="2" name="Title 1"/>
          <p:cNvSpPr>
            <a:spLocks noGrp="1"/>
          </p:cNvSpPr>
          <p:nvPr>
            <p:ph type="title"/>
          </p:nvPr>
        </p:nvSpPr>
        <p:spPr/>
        <p:txBody>
          <a:bodyPr/>
          <a:lstStyle/>
          <a:p>
            <a:r>
              <a:rPr lang="en-US" dirty="0" smtClean="0"/>
              <a:t>Logging in </a:t>
            </a:r>
            <a:r>
              <a:rPr lang="en-US" dirty="0"/>
              <a:t>t</a:t>
            </a:r>
            <a:r>
              <a:rPr lang="en-US" dirty="0" smtClean="0"/>
              <a:t>o TIDE</a:t>
            </a:r>
            <a:endParaRPr lang="en-US" dirty="0"/>
          </a:p>
        </p:txBody>
      </p:sp>
      <p:sp>
        <p:nvSpPr>
          <p:cNvPr id="3" name="Rectangle 2"/>
          <p:cNvSpPr/>
          <p:nvPr/>
        </p:nvSpPr>
        <p:spPr>
          <a:xfrm>
            <a:off x="3642030" y="2546672"/>
            <a:ext cx="1427319" cy="1567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rot="10800000">
            <a:off x="4016476" y="4339349"/>
            <a:ext cx="678426" cy="122541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8909" y="2555233"/>
            <a:ext cx="2400300" cy="156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045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Testing Incidents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685386214"/>
              </p:ext>
            </p:extLst>
          </p:nvPr>
        </p:nvGraphicFramePr>
        <p:xfrm>
          <a:off x="508354" y="1984106"/>
          <a:ext cx="8127292" cy="3778069"/>
        </p:xfrm>
        <a:graphic>
          <a:graphicData uri="http://schemas.openxmlformats.org/drawingml/2006/table">
            <a:tbl>
              <a:tblPr firstRow="1" bandRow="1">
                <a:tableStyleId>{5C22544A-7EE6-4342-B048-85BDC9FD1C3A}</a:tableStyleId>
              </a:tblPr>
              <a:tblGrid>
                <a:gridCol w="2251393"/>
                <a:gridCol w="5875899"/>
              </a:tblGrid>
              <a:tr h="0">
                <a:tc>
                  <a:txBody>
                    <a:bodyPr/>
                    <a:lstStyle/>
                    <a:p>
                      <a:pPr marL="73025" marR="73025">
                        <a:spcBef>
                          <a:spcPts val="400"/>
                        </a:spcBef>
                        <a:spcAft>
                          <a:spcPts val="400"/>
                        </a:spcAft>
                      </a:pPr>
                      <a:r>
                        <a:rPr lang="en-US" sz="1400" dirty="0" smtClean="0">
                          <a:effectLst/>
                        </a:rPr>
                        <a:t>Appeal Status</a:t>
                      </a:r>
                      <a:endParaRPr lang="en-US" sz="1400" b="1" dirty="0">
                        <a:solidFill>
                          <a:srgbClr val="FFFFFF"/>
                        </a:solidFill>
                        <a:effectLst/>
                        <a:latin typeface="Arial"/>
                        <a:ea typeface="Times New Roman"/>
                        <a:cs typeface="Times New Roman"/>
                      </a:endParaRPr>
                    </a:p>
                  </a:txBody>
                  <a:tcPr/>
                </a:tc>
                <a:tc>
                  <a:txBody>
                    <a:bodyPr/>
                    <a:lstStyle/>
                    <a:p>
                      <a:pPr marL="73025" marR="73025">
                        <a:spcBef>
                          <a:spcPts val="400"/>
                        </a:spcBef>
                        <a:spcAft>
                          <a:spcPts val="400"/>
                        </a:spcAft>
                      </a:pPr>
                      <a:r>
                        <a:rPr lang="en-US" sz="1400" dirty="0">
                          <a:effectLst/>
                        </a:rPr>
                        <a:t>Description of Status</a:t>
                      </a:r>
                      <a:endParaRPr lang="en-US" sz="1400" b="1" dirty="0">
                        <a:solidFill>
                          <a:srgbClr val="FFFFFF"/>
                        </a:solidFill>
                        <a:effectLst/>
                        <a:latin typeface="Arial"/>
                        <a:ea typeface="Times New Roman"/>
                        <a:cs typeface="Times New Roman"/>
                      </a:endParaRPr>
                    </a:p>
                  </a:txBody>
                  <a:tcPr/>
                </a:tc>
              </a:tr>
              <a:tr h="0">
                <a:tc>
                  <a:txBody>
                    <a:bodyPr/>
                    <a:lstStyle/>
                    <a:p>
                      <a:pPr marL="73025" marR="73025">
                        <a:spcBef>
                          <a:spcPts val="400"/>
                        </a:spcBef>
                        <a:spcAft>
                          <a:spcPts val="400"/>
                        </a:spcAft>
                      </a:pPr>
                      <a:r>
                        <a:rPr lang="en-US" sz="1400" dirty="0">
                          <a:effectLst/>
                          <a:latin typeface="Arial"/>
                          <a:ea typeface="Times New Roman"/>
                          <a:cs typeface="Arial"/>
                        </a:rPr>
                        <a:t>Error Occurred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 error occurred while the </a:t>
                      </a:r>
                      <a:r>
                        <a:rPr lang="en-US" sz="1400" dirty="0" smtClean="0">
                          <a:effectLst/>
                          <a:latin typeface="Arial"/>
                          <a:ea typeface="Times New Roman"/>
                          <a:cs typeface="Arial"/>
                        </a:rPr>
                        <a:t>testing</a:t>
                      </a:r>
                      <a:r>
                        <a:rPr lang="en-US" sz="1400" baseline="0" dirty="0" smtClean="0">
                          <a:effectLst/>
                          <a:latin typeface="Arial"/>
                          <a:ea typeface="Times New Roman"/>
                          <a:cs typeface="Arial"/>
                        </a:rPr>
                        <a:t> incident</a:t>
                      </a:r>
                      <a:r>
                        <a:rPr lang="en-US" sz="1400" dirty="0" smtClean="0">
                          <a:effectLst/>
                          <a:latin typeface="Arial"/>
                          <a:ea typeface="Times New Roman"/>
                          <a:cs typeface="Arial"/>
                        </a:rPr>
                        <a:t> was </a:t>
                      </a:r>
                      <a:r>
                        <a:rPr lang="en-US" sz="1400" dirty="0">
                          <a:effectLst/>
                          <a:latin typeface="Arial"/>
                          <a:ea typeface="Times New Roman"/>
                          <a:cs typeface="Arial"/>
                        </a:rPr>
                        <a:t>being processed.</a:t>
                      </a:r>
                    </a:p>
                  </a:txBody>
                  <a:tcPr anchor="ctr"/>
                </a:tc>
              </a:tr>
              <a:tr h="0">
                <a:tc>
                  <a:txBody>
                    <a:bodyPr/>
                    <a:lstStyle/>
                    <a:p>
                      <a:pPr marL="73025" marR="73025">
                        <a:spcBef>
                          <a:spcPts val="400"/>
                        </a:spcBef>
                        <a:spcAft>
                          <a:spcPts val="400"/>
                        </a:spcAft>
                      </a:pPr>
                      <a:r>
                        <a:rPr lang="en-US" sz="1400" dirty="0">
                          <a:effectLst/>
                          <a:latin typeface="Arial"/>
                          <a:ea typeface="Times New Roman"/>
                          <a:cs typeface="Arial"/>
                        </a:rPr>
                        <a:t>Item Information Sent</a:t>
                      </a:r>
                    </a:p>
                  </a:txBody>
                  <a:tcPr anchor="ctr"/>
                </a:tc>
                <a:tc>
                  <a:txBody>
                    <a:bodyPr/>
                    <a:lstStyle/>
                    <a:p>
                      <a:pPr marL="73025" marR="73025">
                        <a:spcBef>
                          <a:spcPts val="400"/>
                        </a:spcBef>
                        <a:spcAft>
                          <a:spcPts val="400"/>
                        </a:spcAft>
                      </a:pPr>
                      <a:r>
                        <a:rPr lang="en-US" sz="1400" dirty="0">
                          <a:effectLst/>
                          <a:latin typeface="Arial"/>
                          <a:ea typeface="Times New Roman"/>
                          <a:cs typeface="Arial"/>
                        </a:rPr>
                        <a:t>Information regarding a Report Problem with Item </a:t>
                      </a:r>
                      <a:r>
                        <a:rPr lang="en-US" sz="1400" dirty="0" smtClean="0">
                          <a:effectLst/>
                          <a:latin typeface="Arial"/>
                          <a:ea typeface="Times New Roman"/>
                          <a:cs typeface="Arial"/>
                        </a:rPr>
                        <a:t>testing incident was </a:t>
                      </a:r>
                      <a:r>
                        <a:rPr lang="en-US" sz="1400" dirty="0">
                          <a:effectLst/>
                          <a:latin typeface="Arial"/>
                          <a:ea typeface="Times New Roman"/>
                          <a:cs typeface="Arial"/>
                        </a:rPr>
                        <a:t>sent to the designated recipients.</a:t>
                      </a:r>
                    </a:p>
                  </a:txBody>
                  <a:tcPr anchor="ctr"/>
                </a:tc>
              </a:tr>
              <a:tr h="0">
                <a:tc>
                  <a:txBody>
                    <a:bodyPr/>
                    <a:lstStyle/>
                    <a:p>
                      <a:pPr marL="73025" marR="73025">
                        <a:spcBef>
                          <a:spcPts val="400"/>
                        </a:spcBef>
                        <a:spcAft>
                          <a:spcPts val="400"/>
                        </a:spcAft>
                      </a:pPr>
                      <a:r>
                        <a:rPr lang="en-US" sz="1400" dirty="0">
                          <a:effectLst/>
                          <a:latin typeface="Arial"/>
                          <a:ea typeface="Times New Roman"/>
                          <a:cs typeface="Arial"/>
                        </a:rPr>
                        <a:t>Pending Approval</a:t>
                      </a:r>
                    </a:p>
                  </a:txBody>
                  <a:tcPr anchor="ctr"/>
                </a:tc>
                <a:tc>
                  <a:txBody>
                    <a:bodyPr/>
                    <a:lstStyle/>
                    <a:p>
                      <a:pPr marL="73025" marR="73025">
                        <a:spcBef>
                          <a:spcPts val="400"/>
                        </a:spcBef>
                        <a:spcAft>
                          <a:spcPts val="400"/>
                        </a:spcAft>
                      </a:pPr>
                      <a:r>
                        <a:rPr lang="en-US" sz="1400" dirty="0" smtClean="0">
                          <a:effectLst/>
                          <a:latin typeface="Arial"/>
                          <a:ea typeface="Times New Roman"/>
                          <a:cs typeface="Arial"/>
                        </a:rPr>
                        <a:t>Testing incident is </a:t>
                      </a:r>
                      <a:r>
                        <a:rPr lang="en-US" sz="1400" dirty="0">
                          <a:effectLst/>
                          <a:latin typeface="Arial"/>
                          <a:ea typeface="Times New Roman"/>
                          <a:cs typeface="Arial"/>
                        </a:rPr>
                        <a:t>pending approval.</a:t>
                      </a:r>
                    </a:p>
                  </a:txBody>
                  <a:tcPr anchor="ctr"/>
                </a:tc>
              </a:tr>
              <a:tr h="0">
                <a:tc>
                  <a:txBody>
                    <a:bodyPr/>
                    <a:lstStyle/>
                    <a:p>
                      <a:pPr marL="73025" marR="73025">
                        <a:spcBef>
                          <a:spcPts val="400"/>
                        </a:spcBef>
                        <a:spcAft>
                          <a:spcPts val="400"/>
                        </a:spcAft>
                      </a:pPr>
                      <a:r>
                        <a:rPr lang="en-US" sz="1400" dirty="0">
                          <a:effectLst/>
                          <a:latin typeface="Arial"/>
                          <a:ea typeface="Times New Roman"/>
                          <a:cs typeface="Arial"/>
                        </a:rPr>
                        <a:t>Processed</a:t>
                      </a:r>
                    </a:p>
                  </a:txBody>
                  <a:tcPr anchor="ctr"/>
                </a:tc>
                <a:tc>
                  <a:txBody>
                    <a:bodyPr/>
                    <a:lstStyle/>
                    <a:p>
                      <a:pPr marL="73025" marR="73025">
                        <a:spcBef>
                          <a:spcPts val="400"/>
                        </a:spcBef>
                        <a:spcAft>
                          <a:spcPts val="400"/>
                        </a:spcAft>
                      </a:pPr>
                      <a:r>
                        <a:rPr lang="en-US" sz="1400" dirty="0" smtClean="0">
                          <a:effectLst/>
                          <a:latin typeface="+mn-lt"/>
                          <a:ea typeface="Times New Roman"/>
                          <a:cs typeface="Arial"/>
                        </a:rPr>
                        <a:t>Testing incident </a:t>
                      </a:r>
                      <a:r>
                        <a:rPr lang="en-US" sz="1400" dirty="0" smtClean="0">
                          <a:effectLst/>
                          <a:latin typeface="Arial"/>
                          <a:ea typeface="Times New Roman"/>
                          <a:cs typeface="Arial"/>
                        </a:rPr>
                        <a:t>was </a:t>
                      </a:r>
                      <a:r>
                        <a:rPr lang="en-US" sz="1400" dirty="0">
                          <a:effectLst/>
                          <a:latin typeface="Arial"/>
                          <a:ea typeface="Times New Roman"/>
                          <a:cs typeface="Arial"/>
                        </a:rPr>
                        <a:t>successfully processed and the test opportunity has been updated. </a:t>
                      </a:r>
                    </a:p>
                  </a:txBody>
                  <a:tcPr anchor="ctr"/>
                </a:tc>
              </a:tr>
              <a:tr h="0">
                <a:tc>
                  <a:txBody>
                    <a:bodyPr/>
                    <a:lstStyle/>
                    <a:p>
                      <a:pPr marL="73025" marR="73025">
                        <a:spcBef>
                          <a:spcPts val="400"/>
                        </a:spcBef>
                        <a:spcAft>
                          <a:spcPts val="400"/>
                        </a:spcAft>
                      </a:pPr>
                      <a:r>
                        <a:rPr lang="en-US" sz="1400" dirty="0">
                          <a:effectLst/>
                          <a:latin typeface="Arial"/>
                          <a:ea typeface="Times New Roman"/>
                          <a:cs typeface="Arial"/>
                        </a:rPr>
                        <a:t>Rejected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Another user rejected the </a:t>
                      </a:r>
                      <a:r>
                        <a:rPr lang="en-US" sz="1400" dirty="0" smtClean="0">
                          <a:effectLst/>
                          <a:latin typeface="+mn-lt"/>
                          <a:ea typeface="Times New Roman"/>
                          <a:cs typeface="Arial"/>
                        </a:rPr>
                        <a:t>testing incident</a:t>
                      </a:r>
                      <a:r>
                        <a:rPr lang="en-US" sz="1400" dirty="0" smtClean="0">
                          <a:effectLst/>
                          <a:latin typeface="Arial"/>
                          <a:ea typeface="Times New Roman"/>
                          <a:cs typeface="Arial"/>
                        </a:rPr>
                        <a:t>.</a:t>
                      </a:r>
                      <a:endParaRPr lang="en-US" sz="1400" dirty="0">
                        <a:effectLst/>
                        <a:latin typeface="Arial"/>
                        <a:ea typeface="Times New Roman"/>
                        <a:cs typeface="Arial"/>
                      </a:endParaRPr>
                    </a:p>
                  </a:txBody>
                  <a:tcPr anchor="ctr"/>
                </a:tc>
              </a:tr>
              <a:tr h="0">
                <a:tc>
                  <a:txBody>
                    <a:bodyPr/>
                    <a:lstStyle/>
                    <a:p>
                      <a:pPr marL="73025" marR="73025">
                        <a:spcBef>
                          <a:spcPts val="400"/>
                        </a:spcBef>
                        <a:spcAft>
                          <a:spcPts val="400"/>
                        </a:spcAft>
                      </a:pPr>
                      <a:r>
                        <a:rPr lang="en-US" sz="1400" dirty="0">
                          <a:effectLst/>
                          <a:latin typeface="Arial"/>
                          <a:ea typeface="Times New Roman"/>
                          <a:cs typeface="Arial"/>
                        </a:rPr>
                        <a:t>Rejected by System</a:t>
                      </a:r>
                    </a:p>
                  </a:txBody>
                  <a:tcPr anchor="ctr"/>
                </a:tc>
                <a:tc>
                  <a:txBody>
                    <a:bodyPr/>
                    <a:lstStyle/>
                    <a:p>
                      <a:pPr marL="73025" marR="73025">
                        <a:spcBef>
                          <a:spcPts val="400"/>
                        </a:spcBef>
                        <a:spcAft>
                          <a:spcPts val="400"/>
                        </a:spcAft>
                      </a:pPr>
                      <a:r>
                        <a:rPr lang="en-US" sz="1400" dirty="0">
                          <a:effectLst/>
                          <a:latin typeface="Arial"/>
                          <a:ea typeface="Times New Roman"/>
                          <a:cs typeface="Arial"/>
                        </a:rPr>
                        <a:t>Test Delivery System was unable to process the </a:t>
                      </a:r>
                      <a:r>
                        <a:rPr lang="en-US" sz="1400" dirty="0" smtClean="0">
                          <a:effectLst/>
                          <a:latin typeface="+mn-lt"/>
                          <a:ea typeface="Times New Roman"/>
                          <a:cs typeface="Arial"/>
                        </a:rPr>
                        <a:t>testing incident.</a:t>
                      </a:r>
                      <a:endParaRPr lang="en-US" sz="1400" dirty="0">
                        <a:effectLst/>
                        <a:latin typeface="Arial"/>
                        <a:ea typeface="Times New Roman"/>
                        <a:cs typeface="Arial"/>
                      </a:endParaRPr>
                    </a:p>
                  </a:txBody>
                  <a:tcPr anchor="ctr"/>
                </a:tc>
              </a:tr>
              <a:tr h="0">
                <a:tc>
                  <a:txBody>
                    <a:bodyPr/>
                    <a:lstStyle/>
                    <a:p>
                      <a:pPr marL="73025" marR="73025">
                        <a:spcBef>
                          <a:spcPts val="400"/>
                        </a:spcBef>
                        <a:spcAft>
                          <a:spcPts val="400"/>
                        </a:spcAft>
                      </a:pPr>
                      <a:r>
                        <a:rPr lang="en-US" sz="1400" dirty="0">
                          <a:effectLst/>
                          <a:latin typeface="Arial"/>
                          <a:ea typeface="Times New Roman"/>
                          <a:cs typeface="Arial"/>
                        </a:rPr>
                        <a:t>Requires Resubmission</a:t>
                      </a:r>
                    </a:p>
                  </a:txBody>
                  <a:tcPr anchor="ctr"/>
                </a:tc>
                <a:tc>
                  <a:txBody>
                    <a:bodyPr/>
                    <a:lstStyle/>
                    <a:p>
                      <a:pPr marL="73025" marR="73025">
                        <a:spcBef>
                          <a:spcPts val="400"/>
                        </a:spcBef>
                        <a:spcAft>
                          <a:spcPts val="400"/>
                        </a:spcAft>
                      </a:pPr>
                      <a:r>
                        <a:rPr lang="en-US" sz="1400" dirty="0" smtClean="0">
                          <a:effectLst/>
                          <a:latin typeface="+mn-lt"/>
                          <a:ea typeface="Times New Roman"/>
                          <a:cs typeface="Arial"/>
                        </a:rPr>
                        <a:t>Testing incident </a:t>
                      </a:r>
                      <a:r>
                        <a:rPr lang="en-US" sz="1400" dirty="0" smtClean="0">
                          <a:effectLst/>
                          <a:latin typeface="Arial"/>
                          <a:ea typeface="Times New Roman"/>
                          <a:cs typeface="Arial"/>
                        </a:rPr>
                        <a:t>must </a:t>
                      </a:r>
                      <a:r>
                        <a:rPr lang="en-US" sz="1400" dirty="0">
                          <a:effectLst/>
                          <a:latin typeface="Arial"/>
                          <a:ea typeface="Times New Roman"/>
                          <a:cs typeface="Arial"/>
                        </a:rPr>
                        <a:t>be resubmitted.</a:t>
                      </a:r>
                    </a:p>
                  </a:txBody>
                  <a:tcPr anchor="ctr"/>
                </a:tc>
              </a:tr>
              <a:tr h="394789">
                <a:tc>
                  <a:txBody>
                    <a:bodyPr/>
                    <a:lstStyle/>
                    <a:p>
                      <a:pPr marL="73025" marR="73025">
                        <a:spcBef>
                          <a:spcPts val="400"/>
                        </a:spcBef>
                        <a:spcAft>
                          <a:spcPts val="400"/>
                        </a:spcAft>
                      </a:pPr>
                      <a:r>
                        <a:rPr lang="en-US" sz="1400" dirty="0">
                          <a:effectLst/>
                          <a:latin typeface="Arial"/>
                          <a:ea typeface="Times New Roman"/>
                          <a:cs typeface="Arial"/>
                        </a:rPr>
                        <a:t>Retracted</a:t>
                      </a:r>
                    </a:p>
                  </a:txBody>
                  <a:tcPr anchor="ctr"/>
                </a:tc>
                <a:tc>
                  <a:txBody>
                    <a:bodyPr/>
                    <a:lstStyle/>
                    <a:p>
                      <a:pPr marL="73025" marR="73025">
                        <a:spcBef>
                          <a:spcPts val="400"/>
                        </a:spcBef>
                        <a:spcAft>
                          <a:spcPts val="400"/>
                        </a:spcAft>
                      </a:pPr>
                      <a:r>
                        <a:rPr lang="en-US" sz="1400" dirty="0">
                          <a:effectLst/>
                          <a:latin typeface="Arial"/>
                          <a:ea typeface="Times New Roman"/>
                          <a:cs typeface="Arial"/>
                        </a:rPr>
                        <a:t>Originator retracted </a:t>
                      </a:r>
                      <a:r>
                        <a:rPr lang="en-US" sz="1400" dirty="0" smtClean="0">
                          <a:effectLst/>
                          <a:latin typeface="Arial"/>
                          <a:ea typeface="Times New Roman"/>
                          <a:cs typeface="Arial"/>
                        </a:rPr>
                        <a:t>the</a:t>
                      </a:r>
                      <a:r>
                        <a:rPr lang="en-US" sz="1400" baseline="0" dirty="0" smtClean="0">
                          <a:effectLst/>
                          <a:latin typeface="Arial"/>
                          <a:ea typeface="Times New Roman"/>
                          <a:cs typeface="Arial"/>
                        </a:rPr>
                        <a:t> </a:t>
                      </a:r>
                      <a:r>
                        <a:rPr lang="en-US" sz="1400" dirty="0" smtClean="0">
                          <a:effectLst/>
                          <a:latin typeface="+mn-lt"/>
                          <a:ea typeface="Times New Roman"/>
                          <a:cs typeface="Arial"/>
                        </a:rPr>
                        <a:t>testing incident.</a:t>
                      </a:r>
                      <a:endParaRPr lang="en-US" sz="1400" dirty="0">
                        <a:effectLst/>
                        <a:latin typeface="Arial"/>
                        <a:ea typeface="Times New Roman"/>
                        <a:cs typeface="Arial"/>
                      </a:endParaRPr>
                    </a:p>
                  </a:txBody>
                  <a:tcPr anchor="ctr"/>
                </a:tc>
              </a:tr>
              <a:tr h="394789">
                <a:tc>
                  <a:txBody>
                    <a:bodyPr/>
                    <a:lstStyle/>
                    <a:p>
                      <a:pPr marL="73025" marR="73025">
                        <a:spcBef>
                          <a:spcPts val="400"/>
                        </a:spcBef>
                        <a:spcAft>
                          <a:spcPts val="400"/>
                        </a:spcAft>
                      </a:pPr>
                      <a:r>
                        <a:rPr lang="en-US" sz="1400" dirty="0" smtClean="0">
                          <a:effectLst/>
                          <a:latin typeface="+mn-lt"/>
                          <a:ea typeface="Times New Roman"/>
                          <a:cs typeface="Arial"/>
                        </a:rPr>
                        <a:t>Submitted for Processing</a:t>
                      </a:r>
                    </a:p>
                  </a:txBody>
                  <a:tcPr anchor="ctr"/>
                </a:tc>
                <a:tc>
                  <a:txBody>
                    <a:bodyPr/>
                    <a:lstStyle/>
                    <a:p>
                      <a:pPr marL="73025" marR="73025">
                        <a:spcBef>
                          <a:spcPts val="400"/>
                        </a:spcBef>
                        <a:spcAft>
                          <a:spcPts val="400"/>
                        </a:spcAft>
                      </a:pPr>
                      <a:r>
                        <a:rPr lang="en-US" sz="1400" dirty="0" smtClean="0">
                          <a:effectLst/>
                          <a:latin typeface="+mn-lt"/>
                          <a:ea typeface="Times New Roman"/>
                          <a:cs typeface="Arial"/>
                        </a:rPr>
                        <a:t>Testing incident submitted to Test Delivery System for processing.</a:t>
                      </a:r>
                    </a:p>
                  </a:txBody>
                  <a:tcPr anchor="ctr"/>
                </a:tc>
              </a:tr>
            </a:tbl>
          </a:graphicData>
        </a:graphic>
      </p:graphicFrame>
    </p:spTree>
    <p:extLst>
      <p:ext uri="{BB962C8B-B14F-4D97-AF65-F5344CB8AC3E}">
        <p14:creationId xmlns:p14="http://schemas.microsoft.com/office/powerpoint/2010/main" val="3714759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View Testing Incidents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58" y="2296632"/>
            <a:ext cx="2652600" cy="3199319"/>
          </a:xfrm>
          <a:prstGeom prst="rect">
            <a:avLst/>
          </a:prstGeom>
          <a:effectLst>
            <a:outerShdw blurRad="292100" dist="139700" dir="2700000" algn="ctr" rotWithShape="0">
              <a:srgbClr val="000000">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670" y="2561334"/>
            <a:ext cx="5705679" cy="2764789"/>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5987219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7388" y="318053"/>
            <a:ext cx="8443912" cy="1486894"/>
          </a:xfrm>
        </p:spPr>
        <p:txBody>
          <a:bodyPr/>
          <a:lstStyle/>
          <a:p>
            <a:r>
              <a:rPr lang="en-US" dirty="0" smtClean="0"/>
              <a:t>View Testing Incidents Results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42</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58" y="2296632"/>
            <a:ext cx="2652600" cy="3199319"/>
          </a:xfrm>
          <a:prstGeom prst="rect">
            <a:avLst/>
          </a:prstGeom>
          <a:effectLst>
            <a:outerShdw blurRad="292100" dist="139700" dir="2700000" algn="ctr" rotWithShape="0">
              <a:srgbClr val="000000">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348" y="2706124"/>
            <a:ext cx="6068652" cy="2440033"/>
          </a:xfrm>
          <a:prstGeom prst="rect">
            <a:avLst/>
          </a:prstGeom>
          <a:effectLst>
            <a:outerShdw blurRad="292100" dist="139700" dir="2700000" algn="ctr" rotWithShape="0">
              <a:srgbClr val="000000">
                <a:alpha val="65000"/>
              </a:srgbClr>
            </a:outerShdw>
          </a:effectLst>
        </p:spPr>
      </p:pic>
      <p:sp>
        <p:nvSpPr>
          <p:cNvPr id="13" name="Down Arrow 12"/>
          <p:cNvSpPr/>
          <p:nvPr/>
        </p:nvSpPr>
        <p:spPr>
          <a:xfrm rot="5400000">
            <a:off x="4109118" y="381180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8182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t>Upload Testing Incidents</a:t>
            </a:r>
          </a:p>
        </p:txBody>
      </p:sp>
      <p:sp>
        <p:nvSpPr>
          <p:cNvPr id="5" name="Slide Number Placeholder 4"/>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47" y="2509282"/>
            <a:ext cx="2388133" cy="2880343"/>
          </a:xfrm>
          <a:prstGeom prst="rect">
            <a:avLst/>
          </a:prstGeom>
          <a:effectLst>
            <a:outerShdw blurRad="292100" dist="139700" dir="2700000" algn="ctr" rotWithShape="0">
              <a:srgbClr val="000000">
                <a:alpha val="65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2319" y="2644480"/>
            <a:ext cx="6118071" cy="2538349"/>
          </a:xfrm>
          <a:prstGeom prst="rect">
            <a:avLst/>
          </a:prstGeom>
          <a:effectLst>
            <a:outerShdw blurRad="292100" dist="139700" dir="2700000" algn="ctr" rotWithShape="0">
              <a:srgbClr val="000000">
                <a:alpha val="65000"/>
              </a:srgbClr>
            </a:outerShdw>
          </a:effectLst>
        </p:spPr>
      </p:pic>
      <p:sp>
        <p:nvSpPr>
          <p:cNvPr id="7" name="Down Arrow 6"/>
          <p:cNvSpPr/>
          <p:nvPr/>
        </p:nvSpPr>
        <p:spPr>
          <a:xfrm rot="5400000">
            <a:off x="5880799" y="314546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6200000">
            <a:off x="5184045" y="470388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07120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Monitoring Test Progress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sp>
        <p:nvSpPr>
          <p:cNvPr id="10" name="AutoShape 6" descr="filesystem:chrome-extension://bpconcjcammlapcogcnnelfmaeghhagj/temporary/1466702881632screensav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8544" y="2209594"/>
            <a:ext cx="2740750" cy="3592842"/>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2590823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t>Plan and Manage Testing</a:t>
            </a:r>
          </a:p>
        </p:txBody>
      </p:sp>
      <p:sp>
        <p:nvSpPr>
          <p:cNvPr id="5" name="Slide Number Placeholder 4"/>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99" y="2424223"/>
            <a:ext cx="2317868" cy="3038487"/>
          </a:xfrm>
          <a:prstGeom prst="rect">
            <a:avLst/>
          </a:prstGeom>
          <a:effectLst>
            <a:outerShdw blurRad="292100" dist="139700" dir="2700000" algn="ctr" rotWithShape="0">
              <a:srgbClr val="000000">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5481" y="2147774"/>
            <a:ext cx="5671806" cy="4380615"/>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800186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t>Plan and Manage Testing Results</a:t>
            </a:r>
          </a:p>
        </p:txBody>
      </p:sp>
      <p:sp>
        <p:nvSpPr>
          <p:cNvPr id="5" name="Slide Number Placeholder 4"/>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46</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13" y="2424223"/>
            <a:ext cx="2317868" cy="3038487"/>
          </a:xfrm>
          <a:prstGeom prst="rect">
            <a:avLst/>
          </a:prstGeom>
          <a:effectLst>
            <a:outerShdw blurRad="292100" dist="139700" dir="2700000" algn="ctr" rotWithShape="0">
              <a:srgbClr val="000000">
                <a:alpha val="65000"/>
              </a:srgbClr>
            </a:outerShdw>
          </a:effectLst>
        </p:spPr>
      </p:pic>
      <p:grpSp>
        <p:nvGrpSpPr>
          <p:cNvPr id="9" name="Group 8"/>
          <p:cNvGrpSpPr/>
          <p:nvPr/>
        </p:nvGrpSpPr>
        <p:grpSpPr>
          <a:xfrm>
            <a:off x="2904392" y="2888743"/>
            <a:ext cx="6057325" cy="2210842"/>
            <a:chOff x="2904392" y="2888743"/>
            <a:chExt cx="6057325" cy="2210842"/>
          </a:xfrm>
        </p:grpSpPr>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04392" y="2888743"/>
              <a:ext cx="5927960" cy="190595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4" name="Down Arrow 13"/>
            <p:cNvSpPr/>
            <p:nvPr/>
          </p:nvSpPr>
          <p:spPr>
            <a:xfrm rot="10800000">
              <a:off x="8580604" y="448980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4240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Which students have not yet tested</a:t>
            </a:r>
            <a:r>
              <a:rPr lang="en-US" dirty="0" smtClean="0"/>
              <a:t>?</a:t>
            </a:r>
          </a:p>
          <a:p>
            <a:endParaRPr lang="en-US" dirty="0"/>
          </a:p>
          <a:p>
            <a:endParaRPr lang="en-US" dirty="0" smtClean="0"/>
          </a:p>
          <a:p>
            <a:r>
              <a:rPr lang="en-US" dirty="0"/>
              <a:t>Which students have paused tests</a:t>
            </a:r>
            <a:r>
              <a:rPr lang="en-US" dirty="0" smtClean="0"/>
              <a:t>?</a:t>
            </a:r>
          </a:p>
          <a:p>
            <a:endParaRPr lang="en-US" dirty="0"/>
          </a:p>
          <a:p>
            <a:endParaRPr lang="en-US" dirty="0" smtClean="0"/>
          </a:p>
          <a:p>
            <a:r>
              <a:rPr lang="en-US" dirty="0" smtClean="0"/>
              <a:t>Did all the students in a test session submit their tests?</a:t>
            </a:r>
            <a:endParaRPr lang="en-US" dirty="0"/>
          </a:p>
          <a:p>
            <a:endParaRPr lang="en-US" dirty="0"/>
          </a:p>
        </p:txBody>
      </p:sp>
      <p:pic>
        <p:nvPicPr>
          <p:cNvPr id="5123" name="Picture 3" descr="C:\Users\dcassiday\Downloads\screenshot-styles.airast.org 2016-07-07 11-31-49.png"/>
          <p:cNvPicPr>
            <a:picLocks noChangeAspect="1" noChangeArrowheads="1"/>
          </p:cNvPicPr>
          <p:nvPr/>
        </p:nvPicPr>
        <p:blipFill rotWithShape="1">
          <a:blip r:embed="rId3">
            <a:extLst>
              <a:ext uri="{28A0092B-C50C-407E-A947-70E740481C1C}">
                <a14:useLocalDpi xmlns:a14="http://schemas.microsoft.com/office/drawing/2010/main" val="0"/>
              </a:ext>
            </a:extLst>
          </a:blip>
          <a:srcRect l="1452" t="5707"/>
          <a:stretch/>
        </p:blipFill>
        <p:spPr bwMode="auto">
          <a:xfrm>
            <a:off x="688770" y="3787627"/>
            <a:ext cx="8095092" cy="64126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Plan and Manage Testing Examples</a:t>
            </a:r>
            <a:endParaRPr lang="en-US" dirty="0"/>
          </a:p>
        </p:txBody>
      </p:sp>
      <p:pic>
        <p:nvPicPr>
          <p:cNvPr id="1027" name="Picture 3" descr="C:\Users\dcassiday\Downloads\screenshot-maac.tide.airast.org 2016-11-09 16-18-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78" y="2514433"/>
            <a:ext cx="8101584" cy="52967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lgn="r"/>
            <a:fld id="{F3477EC8-074D-41C4-94AE-E9EA7CEEA348}" type="slidenum">
              <a:rPr lang="en-US" smtClean="0"/>
              <a:pPr algn="r"/>
              <a:t>47</a:t>
            </a:fld>
            <a:endParaRPr lang="en-US" dirty="0"/>
          </a:p>
        </p:txBody>
      </p:sp>
      <p:pic>
        <p:nvPicPr>
          <p:cNvPr id="9" name="Picture 8"/>
          <p:cNvPicPr>
            <a:picLocks noChangeAspect="1"/>
          </p:cNvPicPr>
          <p:nvPr/>
        </p:nvPicPr>
        <p:blipFill rotWithShape="1">
          <a:blip r:embed="rId5"/>
          <a:srcRect l="6365" t="83081" r="6802" b="7714"/>
          <a:stretch/>
        </p:blipFill>
        <p:spPr>
          <a:xfrm>
            <a:off x="682278" y="5086716"/>
            <a:ext cx="8101584" cy="673099"/>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8033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smtClean="0"/>
              <a:t>Status of Students Tested</a:t>
            </a:r>
          </a:p>
        </p:txBody>
      </p:sp>
      <p:sp>
        <p:nvSpPr>
          <p:cNvPr id="5" name="Slide Number Placeholder 4"/>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78" y="2317898"/>
            <a:ext cx="2334090" cy="3059752"/>
          </a:xfrm>
          <a:prstGeom prst="rect">
            <a:avLst/>
          </a:prstGeom>
          <a:effectLst>
            <a:outerShdw blurRad="292100" dist="139700" dir="2700000" algn="ctr" rotWithShape="0">
              <a:srgbClr val="000000">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2676" y="2594017"/>
            <a:ext cx="6271324" cy="2783633"/>
          </a:xfrm>
          <a:prstGeom prst="rect">
            <a:avLst/>
          </a:prstGeom>
          <a:effectLst>
            <a:outerShdw blurRad="292100" dist="139700" dir="2700000" algn="ctr" rotWithShape="0">
              <a:srgbClr val="000000">
                <a:alpha val="65000"/>
              </a:srgbClr>
            </a:outerShdw>
          </a:effectLst>
        </p:spPr>
      </p:pic>
      <p:sp>
        <p:nvSpPr>
          <p:cNvPr id="11" name="Down Arrow 10"/>
          <p:cNvSpPr/>
          <p:nvPr/>
        </p:nvSpPr>
        <p:spPr>
          <a:xfrm rot="5400000">
            <a:off x="6581345" y="481298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90942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711442" y="2556844"/>
            <a:ext cx="6327648" cy="2194560"/>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p:spPr>
      </p:pic>
      <p:sp>
        <p:nvSpPr>
          <p:cNvPr id="3" name="Title 6"/>
          <p:cNvSpPr>
            <a:spLocks noGrp="1"/>
          </p:cNvSpPr>
          <p:nvPr>
            <p:ph type="title"/>
          </p:nvPr>
        </p:nvSpPr>
        <p:spPr/>
        <p:txBody>
          <a:bodyPr/>
          <a:lstStyle/>
          <a:p>
            <a:r>
              <a:rPr lang="en-US" dirty="0" smtClean="0"/>
              <a:t>Test Status Code Report</a:t>
            </a:r>
          </a:p>
        </p:txBody>
      </p:sp>
      <p:sp>
        <p:nvSpPr>
          <p:cNvPr id="5" name="Slide Number Placeholder 4"/>
          <p:cNvSpPr>
            <a:spLocks noGrp="1"/>
          </p:cNvSpPr>
          <p:nvPr>
            <p:ph type="sldNum" sz="quarter" idx="10"/>
          </p:nvPr>
        </p:nvSpPr>
        <p:spPr>
          <a:xfrm>
            <a:off x="8771161" y="6507316"/>
            <a:ext cx="141064" cy="153888"/>
          </a:xfrm>
        </p:spPr>
        <p:txBody>
          <a:bodyPr/>
          <a:lstStyle/>
          <a:p>
            <a:pPr algn="r"/>
            <a:fld id="{F3477EC8-074D-41C4-94AE-E9EA7CEEA348}" type="slidenum">
              <a:rPr lang="en-US" smtClean="0"/>
              <a:pPr algn="r"/>
              <a:t>49</a:t>
            </a:fld>
            <a:endParaRPr lang="en-US" dirty="0"/>
          </a:p>
        </p:txBody>
      </p:sp>
      <p:sp>
        <p:nvSpPr>
          <p:cNvPr id="9" name="Rectangle 8"/>
          <p:cNvSpPr/>
          <p:nvPr/>
        </p:nvSpPr>
        <p:spPr>
          <a:xfrm>
            <a:off x="5023756" y="3636107"/>
            <a:ext cx="1698174" cy="2660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34" y="2376787"/>
            <a:ext cx="2124285" cy="278472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438019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TIDE Home Page</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a:t>
            </a:fld>
            <a:endParaRPr lang="en-US" dirty="0"/>
          </a:p>
        </p:txBody>
      </p:sp>
      <p:grpSp>
        <p:nvGrpSpPr>
          <p:cNvPr id="10" name="Group 9"/>
          <p:cNvGrpSpPr/>
          <p:nvPr/>
        </p:nvGrpSpPr>
        <p:grpSpPr>
          <a:xfrm>
            <a:off x="896110" y="1929382"/>
            <a:ext cx="7407674" cy="3986768"/>
            <a:chOff x="896110" y="1929382"/>
            <a:chExt cx="7407674" cy="3986768"/>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6110" y="1929382"/>
              <a:ext cx="7407674" cy="3986768"/>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23974" y="3660398"/>
              <a:ext cx="1691681" cy="1400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a:off x="2735437" y="3184306"/>
              <a:ext cx="280219" cy="35165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085617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Management</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5001" y="2217309"/>
            <a:ext cx="3639058" cy="3486637"/>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7541136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non-participation event occurs when a student does not take a test as scheduled.</a:t>
            </a:r>
          </a:p>
          <a:p>
            <a:r>
              <a:rPr lang="en-US" dirty="0"/>
              <a:t>You must assign a code to explain the non-participation for each test a student does not participate in.</a:t>
            </a:r>
            <a:endParaRPr lang="en-US" dirty="0" smtClean="0"/>
          </a:p>
          <a:p>
            <a:r>
              <a:rPr lang="en-US" dirty="0" smtClean="0"/>
              <a:t>Non-participation codes persist </a:t>
            </a:r>
            <a:r>
              <a:rPr lang="en-US" dirty="0"/>
              <a:t>until </a:t>
            </a:r>
            <a:r>
              <a:rPr lang="en-US" dirty="0" smtClean="0"/>
              <a:t>they are changed</a:t>
            </a:r>
            <a:r>
              <a:rPr lang="en-US" dirty="0"/>
              <a:t>. </a:t>
            </a:r>
            <a:endParaRPr lang="en-US" dirty="0" smtClean="0"/>
          </a:p>
          <a:p>
            <a:r>
              <a:rPr lang="en-US" dirty="0"/>
              <a:t>Non-participation codes may also be referred to as </a:t>
            </a:r>
            <a:r>
              <a:rPr lang="en-US" i="1" dirty="0"/>
              <a:t>special codes</a:t>
            </a:r>
            <a:r>
              <a:rPr lang="en-US" dirty="0"/>
              <a:t> or </a:t>
            </a:r>
            <a:r>
              <a:rPr lang="en-US" i="1" dirty="0"/>
              <a:t>reasons for non-participation</a:t>
            </a:r>
            <a:r>
              <a:rPr lang="en-US" dirty="0"/>
              <a:t>.</a:t>
            </a:r>
          </a:p>
        </p:txBody>
      </p:sp>
      <p:sp>
        <p:nvSpPr>
          <p:cNvPr id="3" name="Title 2"/>
          <p:cNvSpPr>
            <a:spLocks noGrp="1"/>
          </p:cNvSpPr>
          <p:nvPr>
            <p:ph type="title"/>
          </p:nvPr>
        </p:nvSpPr>
        <p:spPr/>
        <p:txBody>
          <a:bodyPr/>
          <a:lstStyle/>
          <a:p>
            <a:r>
              <a:rPr lang="en-US" dirty="0" smtClean="0"/>
              <a:t>Non-Participation Codes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spTree>
    <p:extLst>
      <p:ext uri="{BB962C8B-B14F-4D97-AF65-F5344CB8AC3E}">
        <p14:creationId xmlns:p14="http://schemas.microsoft.com/office/powerpoint/2010/main" val="40586763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Non-Participation Codes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52</a:t>
            </a:fld>
            <a:endParaRPr lang="en-US" dirty="0"/>
          </a:p>
        </p:txBody>
      </p:sp>
      <p:grpSp>
        <p:nvGrpSpPr>
          <p:cNvPr id="12" name="Group 11"/>
          <p:cNvGrpSpPr/>
          <p:nvPr/>
        </p:nvGrpSpPr>
        <p:grpSpPr>
          <a:xfrm>
            <a:off x="2530182" y="2180594"/>
            <a:ext cx="6613818" cy="3595212"/>
            <a:chOff x="2472126" y="2382439"/>
            <a:chExt cx="6613818" cy="3595212"/>
          </a:xfrm>
        </p:grpSpPr>
        <p:sp>
          <p:nvSpPr>
            <p:cNvPr id="16" name="Rectangle 15"/>
            <p:cNvSpPr/>
            <p:nvPr/>
          </p:nvSpPr>
          <p:spPr>
            <a:xfrm>
              <a:off x="6618146" y="4720771"/>
              <a:ext cx="1727567" cy="2857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Down Arrow 16"/>
            <p:cNvSpPr/>
            <p:nvPr/>
          </p:nvSpPr>
          <p:spPr>
            <a:xfrm rot="16200000">
              <a:off x="3761237" y="449791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own Arrow 17"/>
            <p:cNvSpPr/>
            <p:nvPr/>
          </p:nvSpPr>
          <p:spPr>
            <a:xfrm rot="16200000">
              <a:off x="5190895" y="500240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01457" y="2382439"/>
              <a:ext cx="6184487" cy="3595212"/>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Down Arrow 19"/>
            <p:cNvSpPr/>
            <p:nvPr/>
          </p:nvSpPr>
          <p:spPr>
            <a:xfrm rot="16200000">
              <a:off x="5190896" y="395444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own Arrow 20"/>
            <p:cNvSpPr/>
            <p:nvPr/>
          </p:nvSpPr>
          <p:spPr>
            <a:xfrm rot="16200000">
              <a:off x="2586459" y="529448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921" y="2527841"/>
            <a:ext cx="2491401" cy="2387050"/>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992322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18053"/>
            <a:ext cx="8558212" cy="1486894"/>
          </a:xfrm>
        </p:spPr>
        <p:txBody>
          <a:bodyPr/>
          <a:lstStyle/>
          <a:p>
            <a:r>
              <a:rPr lang="en-US" dirty="0" smtClean="0"/>
              <a:t>View Non-Participation Codes Results</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53</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21" y="2527841"/>
            <a:ext cx="2491401" cy="2387050"/>
          </a:xfrm>
          <a:prstGeom prst="rect">
            <a:avLst/>
          </a:prstGeom>
          <a:effectLst>
            <a:outerShdw blurRad="292100" dist="139700" dir="2700000" algn="ctr" rotWithShape="0">
              <a:srgbClr val="000000">
                <a:alpha val="65000"/>
              </a:srgbClr>
            </a:outerShdw>
          </a:effectLst>
        </p:spPr>
      </p:pic>
      <p:grpSp>
        <p:nvGrpSpPr>
          <p:cNvPr id="10" name="Group 9"/>
          <p:cNvGrpSpPr/>
          <p:nvPr/>
        </p:nvGrpSpPr>
        <p:grpSpPr>
          <a:xfrm>
            <a:off x="3065056" y="2269858"/>
            <a:ext cx="5943600" cy="3305175"/>
            <a:chOff x="3038475" y="2099737"/>
            <a:chExt cx="5943600" cy="3305175"/>
          </a:xfrm>
          <a:effectLst>
            <a:outerShdw blurRad="292100" dist="139700" dir="2700000" algn="ctr" rotWithShape="0">
              <a:srgbClr val="000000">
                <a:alpha val="65000"/>
              </a:srgbClr>
            </a:outerShdw>
          </a:effectLst>
        </p:grpSpPr>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3038475" y="2099737"/>
              <a:ext cx="5943600" cy="3305175"/>
            </a:xfrm>
            <a:prstGeom prst="rect">
              <a:avLst/>
            </a:prstGeom>
            <a:noFill/>
            <a:ln>
              <a:solidFill>
                <a:schemeClr val="tx1"/>
              </a:solidFill>
            </a:ln>
          </p:spPr>
        </p:pic>
        <p:sp>
          <p:nvSpPr>
            <p:cNvPr id="12" name="Down Arrow 11"/>
            <p:cNvSpPr/>
            <p:nvPr/>
          </p:nvSpPr>
          <p:spPr>
            <a:xfrm rot="16200000">
              <a:off x="5443992" y="490946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15170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526" y="1928813"/>
            <a:ext cx="8224699" cy="3852006"/>
          </a:xfrm>
        </p:spPr>
        <p:txBody>
          <a:bodyPr rtlCol="0">
            <a:noAutofit/>
          </a:bodyPr>
          <a:lstStyle/>
          <a:p>
            <a:pPr marL="0" indent="0" eaLnBrk="1" fontAlgn="auto" hangingPunct="1">
              <a:spcAft>
                <a:spcPts val="0"/>
              </a:spcAft>
              <a:buFont typeface="Arial" panose="020B0604020202020204" pitchFamily="34" charset="0"/>
              <a:buNone/>
              <a:defRPr/>
            </a:pPr>
            <a:r>
              <a:rPr lang="en-US" sz="2200" dirty="0" smtClean="0"/>
              <a:t>You can contact the Help Desk for assistance with any technical issues you encounter.</a:t>
            </a:r>
          </a:p>
          <a:p>
            <a:pPr marL="0" indent="0" eaLnBrk="1" fontAlgn="auto" hangingPunct="1">
              <a:spcAft>
                <a:spcPts val="0"/>
              </a:spcAft>
              <a:buFont typeface="Arial" panose="020B0604020202020204" pitchFamily="34" charset="0"/>
              <a:buNone/>
              <a:defRPr/>
            </a:pPr>
            <a:r>
              <a:rPr lang="en-US" sz="2200" dirty="0" smtClean="0"/>
              <a:t>When contacting the Help Desk, please be ready to provide:</a:t>
            </a:r>
          </a:p>
          <a:p>
            <a:pPr eaLnBrk="1" fontAlgn="auto" hangingPunct="1">
              <a:defRPr/>
            </a:pPr>
            <a:r>
              <a:rPr lang="en-US" sz="2000" dirty="0" smtClean="0"/>
              <a:t>Any error messages that are appearing (including codes)</a:t>
            </a:r>
          </a:p>
          <a:p>
            <a:pPr eaLnBrk="1" fontAlgn="auto" hangingPunct="1">
              <a:defRPr/>
            </a:pPr>
            <a:r>
              <a:rPr lang="en-US" sz="2000" dirty="0" smtClean="0"/>
              <a:t>Your operating system and browser information</a:t>
            </a:r>
          </a:p>
          <a:p>
            <a:pPr eaLnBrk="1" fontAlgn="auto" hangingPunct="1">
              <a:defRPr/>
            </a:pPr>
            <a:r>
              <a:rPr lang="en-US" sz="2000" dirty="0" smtClean="0"/>
              <a:t>Your network configuration information</a:t>
            </a:r>
          </a:p>
          <a:p>
            <a:pPr eaLnBrk="1" fontAlgn="auto" hangingPunct="1">
              <a:defRPr/>
            </a:pPr>
            <a:r>
              <a:rPr lang="en-US" sz="2000" dirty="0" smtClean="0"/>
              <a:t>Your contact information for follow-up by phone or email</a:t>
            </a:r>
          </a:p>
          <a:p>
            <a:pPr eaLnBrk="1" fontAlgn="auto" hangingPunct="1">
              <a:defRPr/>
            </a:pPr>
            <a:r>
              <a:rPr lang="en-US" sz="2000" dirty="0" smtClean="0"/>
              <a:t>Any other relevant information, such as test names, student IDs, session IDs, and search criteria</a:t>
            </a:r>
          </a:p>
          <a:p>
            <a:pPr marL="0" indent="0" eaLnBrk="1" fontAlgn="auto" hangingPunct="1">
              <a:buNone/>
              <a:defRPr/>
            </a:pPr>
            <a:r>
              <a:rPr lang="en-US" sz="2200" dirty="0" smtClean="0"/>
              <a:t>For test administration or policy issues, please contact your school test coordinator.</a:t>
            </a:r>
          </a:p>
          <a:p>
            <a:pPr eaLnBrk="1" fontAlgn="auto" hangingPunct="1">
              <a:spcAft>
                <a:spcPts val="0"/>
              </a:spcAft>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sz="5400" dirty="0" smtClean="0"/>
              <a:t>Contact Your Help Desk</a:t>
            </a:r>
            <a:endParaRPr lang="en-US" sz="5400" dirty="0"/>
          </a:p>
        </p:txBody>
      </p:sp>
    </p:spTree>
    <p:extLst>
      <p:ext uri="{BB962C8B-B14F-4D97-AF65-F5344CB8AC3E}">
        <p14:creationId xmlns:p14="http://schemas.microsoft.com/office/powerpoint/2010/main" val="35671579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61" y="2055813"/>
            <a:ext cx="8224699" cy="3852006"/>
          </a:xfrm>
        </p:spPr>
        <p:txBody>
          <a:bodyPr rtlCol="0">
            <a:noAutofit/>
          </a:bodyPr>
          <a:lstStyle/>
          <a:p>
            <a:pPr marL="0" indent="0" eaLnBrk="1" fontAlgn="auto" hangingPunct="1">
              <a:buNone/>
              <a:defRPr/>
            </a:pPr>
            <a:r>
              <a:rPr lang="en-US" sz="3200" b="1" dirty="0"/>
              <a:t>Further Information</a:t>
            </a:r>
          </a:p>
          <a:p>
            <a:pPr lvl="0"/>
            <a:r>
              <a:rPr lang="en-US" b="1" dirty="0"/>
              <a:t>Visit </a:t>
            </a:r>
            <a:endParaRPr lang="en-US" dirty="0"/>
          </a:p>
          <a:p>
            <a:pPr lvl="1"/>
            <a:r>
              <a:rPr lang="en-US" b="1" u="sng" dirty="0">
                <a:hlinkClick r:id="rId3"/>
              </a:rPr>
              <a:t>alohahsap.org</a:t>
            </a:r>
            <a:endParaRPr lang="en-US" b="1" dirty="0"/>
          </a:p>
          <a:p>
            <a:pPr lvl="1"/>
            <a:r>
              <a:rPr lang="en-US" b="1" dirty="0">
                <a:hlinkClick r:id="rId4"/>
              </a:rPr>
              <a:t>smarterbalanced.org</a:t>
            </a:r>
            <a:endParaRPr lang="en-US" b="1" dirty="0"/>
          </a:p>
          <a:p>
            <a:pPr lvl="0"/>
            <a:r>
              <a:rPr lang="en-US" b="1" dirty="0"/>
              <a:t>Call, fax, or email the American Institutes for Research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a:hlinkClick r:id="rId5"/>
              </a:rPr>
              <a:t>HSAPHelpDesk@air.org</a:t>
            </a:r>
            <a:endParaRPr lang="en-US" dirty="0"/>
          </a:p>
        </p:txBody>
      </p:sp>
      <p:sp>
        <p:nvSpPr>
          <p:cNvPr id="2" name="Title 1"/>
          <p:cNvSpPr>
            <a:spLocks noGrp="1"/>
          </p:cNvSpPr>
          <p:nvPr>
            <p:ph type="title"/>
          </p:nvPr>
        </p:nvSpPr>
        <p:spPr/>
        <p:txBody>
          <a:bodyPr>
            <a:normAutofit/>
          </a:bodyPr>
          <a:lstStyle/>
          <a:p>
            <a:r>
              <a:rPr lang="en-US" sz="5400" b="1" dirty="0" smtClean="0"/>
              <a:t>Thank You!</a:t>
            </a:r>
            <a:endParaRPr lang="en-US" sz="5400" b="1" dirty="0"/>
          </a:p>
        </p:txBody>
      </p:sp>
    </p:spTree>
    <p:extLst>
      <p:ext uri="{BB962C8B-B14F-4D97-AF65-F5344CB8AC3E}">
        <p14:creationId xmlns:p14="http://schemas.microsoft.com/office/powerpoint/2010/main" val="1520120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smtClean="0">
                <a:ea typeface="ＭＳ Ｐゴシック" charset="-128"/>
              </a:rPr>
              <a:t>TIDE Tasks: Preparing for Testing</a:t>
            </a:r>
          </a:p>
        </p:txBody>
      </p:sp>
      <p:sp>
        <p:nvSpPr>
          <p:cNvPr id="9"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6</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7293" y="2110562"/>
            <a:ext cx="5911702" cy="3659625"/>
          </a:xfrm>
          <a:prstGeom prst="rect">
            <a:avLst/>
          </a:prstGeom>
        </p:spPr>
      </p:pic>
      <p:sp>
        <p:nvSpPr>
          <p:cNvPr id="15" name="Rectangle 14"/>
          <p:cNvSpPr/>
          <p:nvPr/>
        </p:nvSpPr>
        <p:spPr>
          <a:xfrm>
            <a:off x="1467293" y="2679405"/>
            <a:ext cx="1952181" cy="30907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rot="16200000">
            <a:off x="1581627" y="307163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9858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a:t>
            </a:r>
            <a:r>
              <a:rPr lang="en-US" dirty="0" smtClean="0">
                <a:ea typeface="ＭＳ Ｐゴシック" charset="-128"/>
              </a:rPr>
              <a:t>: Administering Tests</a:t>
            </a:r>
          </a:p>
        </p:txBody>
      </p:sp>
      <p:sp>
        <p:nvSpPr>
          <p:cNvPr id="9"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7</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65" y="1907369"/>
            <a:ext cx="6173835" cy="3821898"/>
          </a:xfrm>
          <a:prstGeom prst="rect">
            <a:avLst/>
          </a:prstGeom>
        </p:spPr>
      </p:pic>
      <p:sp>
        <p:nvSpPr>
          <p:cNvPr id="10" name="Rectangle 9"/>
          <p:cNvSpPr/>
          <p:nvPr/>
        </p:nvSpPr>
        <p:spPr>
          <a:xfrm>
            <a:off x="3579266" y="2452195"/>
            <a:ext cx="2085831" cy="32770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3693600" y="282778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054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a:t>
            </a:r>
            <a:r>
              <a:rPr lang="en-US" dirty="0" smtClean="0">
                <a:ea typeface="ＭＳ Ｐゴシック" charset="-128"/>
              </a:rPr>
              <a:t>: After Testing</a:t>
            </a:r>
          </a:p>
        </p:txBody>
      </p:sp>
      <p:sp>
        <p:nvSpPr>
          <p:cNvPr id="9" name="Slide Number Placeholder 2"/>
          <p:cNvSpPr>
            <a:spLocks noGrp="1"/>
          </p:cNvSpPr>
          <p:nvPr>
            <p:ph type="sldNum" sz="quarter" idx="10"/>
          </p:nvPr>
        </p:nvSpPr>
        <p:spPr>
          <a:xfrm>
            <a:off x="8841693" y="6507316"/>
            <a:ext cx="70532" cy="153888"/>
          </a:xfrm>
        </p:spPr>
        <p:txBody>
          <a:bodyPr/>
          <a:lstStyle/>
          <a:p>
            <a:pPr algn="r"/>
            <a:fld id="{F3477EC8-074D-41C4-94AE-E9EA7CEEA348}" type="slidenum">
              <a:rPr lang="en-US" smtClean="0"/>
              <a:pPr algn="r"/>
              <a:t>8</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234" y="1913248"/>
            <a:ext cx="6336594" cy="3922653"/>
          </a:xfrm>
          <a:prstGeom prst="rect">
            <a:avLst/>
          </a:prstGeom>
        </p:spPr>
      </p:pic>
      <p:sp>
        <p:nvSpPr>
          <p:cNvPr id="10" name="Rectangle 9"/>
          <p:cNvSpPr/>
          <p:nvPr/>
        </p:nvSpPr>
        <p:spPr>
          <a:xfrm>
            <a:off x="5570516" y="2598397"/>
            <a:ext cx="2148311" cy="323750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rot="16200000">
            <a:off x="5689544" y="297664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618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TIDE Banner</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9</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84" y="2955694"/>
            <a:ext cx="7953153" cy="511607"/>
          </a:xfrm>
          <a:prstGeom prst="rect">
            <a:avLst/>
          </a:prstGeom>
        </p:spPr>
      </p:pic>
    </p:spTree>
    <p:extLst>
      <p:ext uri="{BB962C8B-B14F-4D97-AF65-F5344CB8AC3E}">
        <p14:creationId xmlns:p14="http://schemas.microsoft.com/office/powerpoint/2010/main" val="1467311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_PowerPoint_Template_082814">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1" ma:contentTypeDescription="Create a new document." ma:contentTypeScope="" ma:versionID="e74ae2a5cd93706713bce4b951a7a511">
  <xsd:schema xmlns:xsd="http://www.w3.org/2001/XMLSchema" xmlns:xs="http://www.w3.org/2001/XMLSchema" xmlns:p="http://schemas.microsoft.com/office/2006/metadata/properties" xmlns:ns2="1709d302-aa1c-49f7-a43d-f13e34b813dc" targetNamespace="http://schemas.microsoft.com/office/2006/metadata/properties" ma:root="true" ma:fieldsID="b31fc690162b37b38626eacceca81252" ns2:_="">
    <xsd:import namespace="1709d302-aa1c-49f7-a43d-f13e34b813d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 xmlns="1709d302-aa1c-49f7-a43d-f13e34b813dc">MA5PA5REYDV2-3118-552</_dlc_DocId>
    <_dlc_DocIdUrl xmlns="1709d302-aa1c-49f7-a43d-f13e34b813dc">
      <Url>http://airportal.air.org/Services/PAC/_layouts/DocIdRedir.aspx?ID=MA5PA5REYDV2-3118-552</Url>
      <Description>MA5PA5REYDV2-3118-552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A84EF7-BFA5-4ED2-B422-3B059D229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3449C0-E7ED-4ECE-B560-D08B784919EC}">
  <ds:schemaRefs>
    <ds:schemaRef ds:uri="http://schemas.microsoft.com/sharepoint/events"/>
  </ds:schemaRefs>
</ds:datastoreItem>
</file>

<file path=customXml/itemProps3.xml><?xml version="1.0" encoding="utf-8"?>
<ds:datastoreItem xmlns:ds="http://schemas.openxmlformats.org/officeDocument/2006/customXml" ds:itemID="{B078DE03-1B1E-4BB3-BFB8-1FE8E8D90566}">
  <ds:schemaRefs>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 ds:uri="1709d302-aa1c-49f7-a43d-f13e34b813dc"/>
    <ds:schemaRef ds:uri="http://schemas.microsoft.com/office/infopath/2007/PartnerControls"/>
    <ds:schemaRef ds:uri="http://purl.org/dc/elements/1.1/"/>
  </ds:schemaRefs>
</ds:datastoreItem>
</file>

<file path=customXml/itemProps4.xml><?xml version="1.0" encoding="utf-8"?>
<ds:datastoreItem xmlns:ds="http://schemas.openxmlformats.org/officeDocument/2006/customXml" ds:itemID="{F09652C8-D67B-4FF3-B7BB-E3551F138D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AIR_PowerPoint_Template_082814</Template>
  <TotalTime>28273</TotalTime>
  <Words>5666</Words>
  <Application>Microsoft Office PowerPoint</Application>
  <PresentationFormat>On-screen Show (4:3)</PresentationFormat>
  <Paragraphs>447</Paragraphs>
  <Slides>55</Slides>
  <Notes>55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55</vt:i4>
      </vt:variant>
    </vt:vector>
  </HeadingPairs>
  <TitlesOfParts>
    <vt:vector size="70"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Times New Roman</vt:lpstr>
      <vt:lpstr>Wingdings</vt:lpstr>
      <vt:lpstr>AIR_PowerPoint_Template_082814</vt:lpstr>
      <vt:lpstr>Divider Master</vt:lpstr>
      <vt:lpstr>Basic</vt:lpstr>
      <vt:lpstr>Contact</vt:lpstr>
      <vt:lpstr>Test Information Distribution Engine (TIDE)</vt:lpstr>
      <vt:lpstr>Objectives</vt:lpstr>
      <vt:lpstr>Activating a TIDE Account</vt:lpstr>
      <vt:lpstr>Logging in to TIDE</vt:lpstr>
      <vt:lpstr>TIDE Home Page</vt:lpstr>
      <vt:lpstr>TIDE Tasks: Preparing for Testing</vt:lpstr>
      <vt:lpstr>TIDE Tasks: Administering Tests</vt:lpstr>
      <vt:lpstr>TIDE Tasks: After Testing</vt:lpstr>
      <vt:lpstr>TIDE Banner</vt:lpstr>
      <vt:lpstr>TIDE Banner: General Resources</vt:lpstr>
      <vt:lpstr>TIDE Banner: Inbox</vt:lpstr>
      <vt:lpstr>TIDE Banner: Manage Account</vt:lpstr>
      <vt:lpstr>Navigation Toolbars</vt:lpstr>
      <vt:lpstr>Help Text</vt:lpstr>
      <vt:lpstr>Roles and Permissions</vt:lpstr>
      <vt:lpstr>Users</vt:lpstr>
      <vt:lpstr>Add Users</vt:lpstr>
      <vt:lpstr>Upload Users</vt:lpstr>
      <vt:lpstr>Upload Users, continued</vt:lpstr>
      <vt:lpstr>View/Edit/Export User</vt:lpstr>
      <vt:lpstr>View/Edit/Export User Results</vt:lpstr>
      <vt:lpstr>Students</vt:lpstr>
      <vt:lpstr>View/Edit Student</vt:lpstr>
      <vt:lpstr>View/Edit Student, continued</vt:lpstr>
      <vt:lpstr>View/Edit Student Results</vt:lpstr>
      <vt:lpstr>Frequency-Distribution Reports</vt:lpstr>
      <vt:lpstr>Frequency-Distribution Reports, continued</vt:lpstr>
      <vt:lpstr>Test Settings and Tools</vt:lpstr>
      <vt:lpstr>View/Edit Test Settings and Tools</vt:lpstr>
      <vt:lpstr>View/Edit Test Settings and Tools Results</vt:lpstr>
      <vt:lpstr>View/Edit Test Settings and Tools Results, continued</vt:lpstr>
      <vt:lpstr>Upload Test Settings and Tools</vt:lpstr>
      <vt:lpstr>Rosters</vt:lpstr>
      <vt:lpstr>Add Roster</vt:lpstr>
      <vt:lpstr>Add Roster, continued</vt:lpstr>
      <vt:lpstr>Upload Rosters</vt:lpstr>
      <vt:lpstr>View/Edit Rosters</vt:lpstr>
      <vt:lpstr>Testing Incidents</vt:lpstr>
      <vt:lpstr>Create Testing Incidents</vt:lpstr>
      <vt:lpstr>Status of Testing Incidents</vt:lpstr>
      <vt:lpstr>View Testing Incidents</vt:lpstr>
      <vt:lpstr>View Testing Incidents Results</vt:lpstr>
      <vt:lpstr>Upload Testing Incidents</vt:lpstr>
      <vt:lpstr>Monitoring Test Progress</vt:lpstr>
      <vt:lpstr>Plan and Manage Testing</vt:lpstr>
      <vt:lpstr>Plan and Manage Testing Results</vt:lpstr>
      <vt:lpstr>Plan and Manage Testing Examples</vt:lpstr>
      <vt:lpstr>Status of Students Tested</vt:lpstr>
      <vt:lpstr>Test Status Code Report</vt:lpstr>
      <vt:lpstr>Data Management</vt:lpstr>
      <vt:lpstr>Non-Participation Codes</vt:lpstr>
      <vt:lpstr>View Non-Participation Codes</vt:lpstr>
      <vt:lpstr>View Non-Participation Codes Results</vt:lpstr>
      <vt:lpstr>Contact Your Help Desk</vt:lpstr>
      <vt:lpstr>Thank You!</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creator>Elizabeth Mortimer</dc:creator>
  <cp:lastModifiedBy>Dianne Morada</cp:lastModifiedBy>
  <cp:revision>770</cp:revision>
  <cp:lastPrinted>2014-11-10T18:55:10Z</cp:lastPrinted>
  <dcterms:created xsi:type="dcterms:W3CDTF">2014-10-10T12:58:46Z</dcterms:created>
  <dcterms:modified xsi:type="dcterms:W3CDTF">2017-10-05T21:12:07Z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0x0101000F2EE08176DAB5419159A53B04F1A034</vt:lpwstr>
  </property>
  <property fmtid="{D5CDD505-2E9C-101B-9397-08002B2CF9AE}" pid="3" name="_dlc_DocIdItemGuid">
    <vt:lpwstr>9f5ec91c-ac61-4136-9f4b-048bd79deeac</vt:lpwstr>
  </property>
</Properties>
</file>