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 id="2147483731" r:id="rId5"/>
    <p:sldMasterId id="2147483733" r:id="rId6"/>
    <p:sldMasterId id="2147483740" r:id="rId7"/>
  </p:sldMasterIdLst>
  <p:notesMasterIdLst>
    <p:notesMasterId r:id="rId49"/>
  </p:notesMasterIdLst>
  <p:sldIdLst>
    <p:sldId id="325" r:id="rId8"/>
    <p:sldId id="291" r:id="rId9"/>
    <p:sldId id="292" r:id="rId10"/>
    <p:sldId id="293" r:id="rId11"/>
    <p:sldId id="294" r:id="rId12"/>
    <p:sldId id="295" r:id="rId13"/>
    <p:sldId id="296" r:id="rId14"/>
    <p:sldId id="297" r:id="rId15"/>
    <p:sldId id="342" r:id="rId16"/>
    <p:sldId id="298" r:id="rId17"/>
    <p:sldId id="343" r:id="rId18"/>
    <p:sldId id="299" r:id="rId19"/>
    <p:sldId id="300" r:id="rId20"/>
    <p:sldId id="301" r:id="rId21"/>
    <p:sldId id="330" r:id="rId22"/>
    <p:sldId id="332" r:id="rId23"/>
    <p:sldId id="347" r:id="rId24"/>
    <p:sldId id="348" r:id="rId25"/>
    <p:sldId id="302" r:id="rId26"/>
    <p:sldId id="321" r:id="rId27"/>
    <p:sldId id="326" r:id="rId28"/>
    <p:sldId id="304" r:id="rId29"/>
    <p:sldId id="305" r:id="rId30"/>
    <p:sldId id="307" r:id="rId31"/>
    <p:sldId id="308" r:id="rId32"/>
    <p:sldId id="324" r:id="rId33"/>
    <p:sldId id="328" r:id="rId34"/>
    <p:sldId id="329" r:id="rId35"/>
    <p:sldId id="309" r:id="rId36"/>
    <p:sldId id="310" r:id="rId37"/>
    <p:sldId id="311" r:id="rId38"/>
    <p:sldId id="312" r:id="rId39"/>
    <p:sldId id="313" r:id="rId40"/>
    <p:sldId id="331" r:id="rId41"/>
    <p:sldId id="306" r:id="rId42"/>
    <p:sldId id="316" r:id="rId43"/>
    <p:sldId id="322" r:id="rId44"/>
    <p:sldId id="317" r:id="rId45"/>
    <p:sldId id="318" r:id="rId46"/>
    <p:sldId id="319" r:id="rId47"/>
    <p:sldId id="320" r:id="rId48"/>
  </p:sldIdLst>
  <p:sldSz cx="12192000" cy="6858000"/>
  <p:notesSz cx="7023100" cy="9309100"/>
  <p:custDataLst>
    <p:tags r:id="rId5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39502E8A-88BF-44CF-896D-F0C48D8AC4D5}">
          <p14:sldIdLst>
            <p14:sldId id="325"/>
            <p14:sldId id="291"/>
          </p14:sldIdLst>
        </p14:section>
        <p14:section name="Secure Browser" id="{EAF54EAE-9E98-4F49-9040-664317380EAE}">
          <p14:sldIdLst>
            <p14:sldId id="292"/>
          </p14:sldIdLst>
        </p14:section>
        <p14:section name="Logging In" id="{66B0F93C-1EFD-4FA5-93E8-431FDC827E6A}">
          <p14:sldIdLst>
            <p14:sldId id="293"/>
            <p14:sldId id="294"/>
            <p14:sldId id="295"/>
            <p14:sldId id="296"/>
            <p14:sldId id="297"/>
          </p14:sldIdLst>
        </p14:section>
        <p14:section name="Functionality Checks" id="{64A6DF2A-5593-4F6C-B32C-19FFBB2F63EF}">
          <p14:sldIdLst>
            <p14:sldId id="342"/>
            <p14:sldId id="298"/>
            <p14:sldId id="343"/>
          </p14:sldIdLst>
        </p14:section>
        <p14:section name="Resources Overview" id="{5D470F5B-575F-4F85-B1C6-2A199824F57F}">
          <p14:sldIdLst>
            <p14:sldId id="299"/>
            <p14:sldId id="300"/>
            <p14:sldId id="301"/>
          </p14:sldIdLst>
        </p14:section>
        <p14:section name="Menus" id="{8B567420-5843-47A6-A763-527148E0CDAF}">
          <p14:sldIdLst>
            <p14:sldId id="330"/>
            <p14:sldId id="332"/>
            <p14:sldId id="347"/>
            <p14:sldId id="348"/>
          </p14:sldIdLst>
        </p14:section>
        <p14:section name="Universal Tools" id="{5049CBB0-9E60-4E27-9F20-CB9DE8BAA650}">
          <p14:sldIdLst>
            <p14:sldId id="302"/>
            <p14:sldId id="321"/>
            <p14:sldId id="326"/>
            <p14:sldId id="304"/>
            <p14:sldId id="305"/>
            <p14:sldId id="307"/>
            <p14:sldId id="308"/>
            <p14:sldId id="324"/>
            <p14:sldId id="328"/>
            <p14:sldId id="329"/>
          </p14:sldIdLst>
        </p14:section>
        <p14:section name="Designated Supports" id="{4990FB5D-4FD7-4551-907C-DA7AADC20628}">
          <p14:sldIdLst>
            <p14:sldId id="309"/>
            <p14:sldId id="310"/>
            <p14:sldId id="311"/>
            <p14:sldId id="312"/>
          </p14:sldIdLst>
        </p14:section>
        <p14:section name="Test Items" id="{FEEB3C42-DF0F-4806-B375-4A6A3755AF17}">
          <p14:sldIdLst>
            <p14:sldId id="313"/>
            <p14:sldId id="331"/>
            <p14:sldId id="306"/>
          </p14:sldIdLst>
        </p14:section>
        <p14:section name="Ending a Test" id="{A469C8AA-6B88-4350-BFC7-FE01AAE3315C}">
          <p14:sldIdLst>
            <p14:sldId id="316"/>
            <p14:sldId id="322"/>
            <p14:sldId id="317"/>
            <p14:sldId id="318"/>
            <p14:sldId id="319"/>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iday, Daniel" initials="DC" lastIdx="29" clrIdx="0"/>
  <p:cmAuthor id="7" name="Jimenez, Daniel" initials="JD [2]" lastIdx="3" clrIdx="7">
    <p:extLst/>
  </p:cmAuthor>
  <p:cmAuthor id="1" name="Cassiday, Daniel" initials="CD" lastIdx="2" clrIdx="1">
    <p:extLst/>
  </p:cmAuthor>
  <p:cmAuthor id="8" name="Murphy, William" initials="MW" lastIdx="1" clrIdx="8">
    <p:extLst/>
  </p:cmAuthor>
  <p:cmAuthor id="2" name="Strittmatter, Jennifer" initials="SJ" lastIdx="36" clrIdx="2">
    <p:extLst/>
  </p:cmAuthor>
  <p:cmAuthor id="9" name="Microsoft Office User" initials="Office" lastIdx="1" clrIdx="9">
    <p:extLst/>
  </p:cmAuthor>
  <p:cmAuthor id="3" name="Bolton, Diana" initials="BD" lastIdx="5" clrIdx="3">
    <p:extLst/>
  </p:cmAuthor>
  <p:cmAuthor id="4" name="MacGillivray, Emily" initials="ME" lastIdx="13" clrIdx="4">
    <p:extLst/>
  </p:cmAuthor>
  <p:cmAuthor id="5" name="KPualoa" initials="K" lastIdx="17" clrIdx="5">
    <p:extLst/>
  </p:cmAuthor>
  <p:cmAuthor id="6" name="Jimenez, Daniel" initials="JD" lastIdx="1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FAF"/>
    <a:srgbClr val="003AD4"/>
    <a:srgbClr val="FF6600"/>
    <a:srgbClr val="008AAE"/>
    <a:srgbClr val="1EB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9" autoAdjust="0"/>
    <p:restoredTop sz="66312" autoAdjust="0"/>
  </p:normalViewPr>
  <p:slideViewPr>
    <p:cSldViewPr>
      <p:cViewPr varScale="1">
        <p:scale>
          <a:sx n="74" d="100"/>
          <a:sy n="74" d="100"/>
        </p:scale>
        <p:origin x="2076" y="60"/>
      </p:cViewPr>
      <p:guideLst>
        <p:guide orient="horz" pos="2160"/>
        <p:guide pos="3840"/>
      </p:guideLst>
    </p:cSldViewPr>
  </p:slideViewPr>
  <p:outlineViewPr>
    <p:cViewPr>
      <p:scale>
        <a:sx n="33" d="100"/>
        <a:sy n="33" d="100"/>
      </p:scale>
      <p:origin x="0" y="-892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32" y="8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a:latin typeface="Arial" panose="020B0604020202020204" pitchFamily="34" charset="0"/>
                <a:cs typeface="+mn-cs"/>
              </a:defRPr>
            </a:lvl1pPr>
          </a:lstStyle>
          <a:p>
            <a:pPr>
              <a:defRPr/>
            </a:pPr>
            <a:fld id="{845DADA0-23B7-4F86-9D52-3F8042EF3CCF}" type="datetimeFigureOut">
              <a:rPr lang="en-US" smtClean="0"/>
              <a:pPr>
                <a:defRPr/>
              </a:pPr>
              <a:t>11/13/2018</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a:latin typeface="Arial" panose="020B0604020202020204" pitchFamily="34" charset="0"/>
                <a:cs typeface="+mn-cs"/>
              </a:defRPr>
            </a:lvl1pPr>
          </a:lstStyle>
          <a:p>
            <a:pPr>
              <a:defRPr/>
            </a:pPr>
            <a:fld id="{73E18F1F-5A84-4C55-B1EA-7EBC853F01F5}" type="slidenum">
              <a:rPr lang="en-US" smtClean="0"/>
              <a:pPr>
                <a:defRPr/>
              </a:pPr>
              <a:t>‹#›</a:t>
            </a:fld>
            <a:endParaRPr lang="en-US" dirty="0"/>
          </a:p>
        </p:txBody>
      </p:sp>
    </p:spTree>
    <p:extLst>
      <p:ext uri="{BB962C8B-B14F-4D97-AF65-F5344CB8AC3E}">
        <p14:creationId xmlns:p14="http://schemas.microsoft.com/office/powerpoint/2010/main" val="2377667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Welcome to the Student Interface for Online Testing training module. This presentation is designed to help Test Coordinators and Test Administrators (TAs) understand the interface that students use to take online tests.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Individual states’ systems may vary.</a:t>
            </a:r>
            <a:r>
              <a:rPr lang="en-US" baseline="0" dirty="0"/>
              <a:t> </a:t>
            </a:r>
            <a:r>
              <a:rPr lang="en-US" dirty="0"/>
              <a:t>Consult your state documentation for detailed information.</a:t>
            </a:r>
          </a:p>
        </p:txBody>
      </p:sp>
      <p:sp>
        <p:nvSpPr>
          <p:cNvPr id="4" name="Slide Number Placeholder 3"/>
          <p:cNvSpPr>
            <a:spLocks noGrp="1"/>
          </p:cNvSpPr>
          <p:nvPr>
            <p:ph type="sldNum" sz="quarter" idx="10"/>
          </p:nvPr>
        </p:nvSpPr>
        <p:spPr/>
        <p:txBody>
          <a:bodyPr/>
          <a:lstStyle/>
          <a:p>
            <a:pPr>
              <a:defRPr/>
            </a:pPr>
            <a:fld id="{73E18F1F-5A84-4C55-B1EA-7EBC853F01F5}" type="slidenum">
              <a:rPr lang="en-US" smtClean="0"/>
              <a:pPr>
                <a:defRPr/>
              </a:pPr>
              <a:t>1</a:t>
            </a:fld>
            <a:endParaRPr lang="en-US" dirty="0"/>
          </a:p>
        </p:txBody>
      </p:sp>
    </p:spTree>
    <p:extLst>
      <p:ext uri="{BB962C8B-B14F-4D97-AF65-F5344CB8AC3E}">
        <p14:creationId xmlns:p14="http://schemas.microsoft.com/office/powerpoint/2010/main" val="396483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9575" y="620713"/>
            <a:ext cx="6205538" cy="3490912"/>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Be sure that all students taking</a:t>
            </a:r>
            <a:r>
              <a:rPr lang="en-US" altLang="en-US" strike="noStrike" dirty="0"/>
              <a:t> ELA </a:t>
            </a:r>
            <a:r>
              <a:rPr lang="en-US" altLang="en-US" dirty="0"/>
              <a:t>tests with listening items and students with Text-to-Speech have headphones. If students have selected a test requiring audio, students will see an “Audio Playback Check” panel on the Audio/Video Checks page. They will be prompted to click the sound icon and indicate whether the sound was audible by choosing either </a:t>
            </a:r>
            <a:r>
              <a:rPr lang="en-US" altLang="en-US" b="1" dirty="0"/>
              <a:t>I heard the sound</a:t>
            </a:r>
            <a:r>
              <a:rPr lang="en-US" altLang="en-US" dirty="0"/>
              <a:t> or </a:t>
            </a:r>
            <a:r>
              <a:rPr lang="en-US" altLang="en-US" b="1" dirty="0"/>
              <a:t>I did not hear the sound</a:t>
            </a:r>
            <a:r>
              <a:rPr lang="en-US" altLang="en-US" dirty="0"/>
              <a:t>.</a:t>
            </a:r>
          </a:p>
          <a:p>
            <a:pPr eaLnBrk="1" hangingPunct="1">
              <a:spcBef>
                <a:spcPct val="0"/>
              </a:spcBef>
            </a:pPr>
            <a:endParaRPr lang="en-US" altLang="en-US" dirty="0"/>
          </a:p>
          <a:p>
            <a:pPr eaLnBrk="1" hangingPunct="1">
              <a:spcBef>
                <a:spcPct val="0"/>
              </a:spcBef>
            </a:pPr>
            <a:r>
              <a:rPr lang="en-US" altLang="en-US" dirty="0"/>
              <a:t>If students click </a:t>
            </a:r>
            <a:r>
              <a:rPr lang="en-US" altLang="en-US" b="1" dirty="0"/>
              <a:t>I heard the sound</a:t>
            </a:r>
            <a:r>
              <a:rPr lang="en-US" altLang="en-US" dirty="0"/>
              <a:t>, they will proceed to the next audio/video check. If they click </a:t>
            </a:r>
            <a:r>
              <a:rPr lang="en-US" altLang="en-US" b="1" dirty="0"/>
              <a:t>I did not hear the sound</a:t>
            </a:r>
            <a:r>
              <a:rPr lang="en-US" altLang="en-US" dirty="0"/>
              <a:t>, they will receive a message advising them to tell the Test Administrator that they are having an audio problem. From</a:t>
            </a:r>
            <a:r>
              <a:rPr lang="en-US" altLang="en-US" baseline="0" dirty="0"/>
              <a:t> there,</a:t>
            </a:r>
            <a:r>
              <a:rPr lang="en-US" altLang="en-US" dirty="0"/>
              <a:t> they can click </a:t>
            </a:r>
            <a:r>
              <a:rPr lang="en-US" altLang="en-US" b="1" dirty="0"/>
              <a:t>Try</a:t>
            </a:r>
            <a:r>
              <a:rPr lang="en-US" altLang="en-US" b="1" baseline="0" dirty="0"/>
              <a:t> Again</a:t>
            </a:r>
            <a:r>
              <a:rPr lang="en-US" altLang="en-US" dirty="0"/>
              <a:t> to listen to the sample audio again. </a:t>
            </a:r>
          </a:p>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AFB6D8-13DC-4668-9934-08A11A41FD4F}" type="slidenum">
              <a:rPr lang="en-US" altLang="en-US" smtClean="0">
                <a:latin typeface="Arial" panose="020B0604020202020204" pitchFamily="34" charset="0"/>
              </a:rPr>
              <a:pPr fontAlgn="base">
                <a:spcBef>
                  <a:spcPct val="0"/>
                </a:spcBef>
                <a:spcAft>
                  <a:spcPct val="0"/>
                </a:spcAft>
                <a:defRPr/>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427709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u="none" dirty="0"/>
              <a:t>Students</a:t>
            </a:r>
            <a:r>
              <a:rPr lang="en-US" u="none" baseline="0" dirty="0"/>
              <a:t> taking tests with video content will be presented with a Sound and Video Playback Check panel. Students should click the play button to play the video and audio. If students can see the video and hear the audio, they should click </a:t>
            </a:r>
            <a:r>
              <a:rPr lang="en-US" b="1" u="none" baseline="0" dirty="0"/>
              <a:t>I could play the video and sound</a:t>
            </a:r>
            <a:r>
              <a:rPr lang="en-US" u="none" baseline="0" dirty="0"/>
              <a:t> to proceed. Otherwise, they should click </a:t>
            </a:r>
            <a:r>
              <a:rPr lang="en-US" b="1" u="none" baseline="0" dirty="0"/>
              <a:t>I could not play the video or sound</a:t>
            </a:r>
            <a:r>
              <a:rPr lang="en-US" u="none" baseline="0" dirty="0"/>
              <a:t> and ask their TA to help with </a:t>
            </a:r>
            <a:r>
              <a:rPr lang="en-US" dirty="0"/>
              <a:t>troubleshooting the device and headphones. You may also move the student to another device with working audio and video.</a:t>
            </a:r>
            <a:endParaRPr lang="en-US" u="none" baseline="0" dirty="0"/>
          </a:p>
          <a:p>
            <a:pPr eaLnBrk="1" hangingPunct="1">
              <a:spcBef>
                <a:spcPct val="0"/>
              </a:spcBef>
            </a:pPr>
            <a:endParaRPr lang="en-US" u="none" baseline="0" dirty="0"/>
          </a:p>
        </p:txBody>
      </p:sp>
      <p:sp>
        <p:nvSpPr>
          <p:cNvPr id="4" name="Slide Number Placeholder 3"/>
          <p:cNvSpPr>
            <a:spLocks noGrp="1"/>
          </p:cNvSpPr>
          <p:nvPr>
            <p:ph type="sldNum" sz="quarter" idx="10"/>
          </p:nvPr>
        </p:nvSpPr>
        <p:spPr/>
        <p:txBody>
          <a:bodyPr/>
          <a:lstStyle/>
          <a:p>
            <a:pPr>
              <a:defRPr/>
            </a:pPr>
            <a:fld id="{73E18F1F-5A84-4C55-B1EA-7EBC853F01F5}" type="slidenum">
              <a:rPr lang="en-US" smtClean="0"/>
              <a:pPr>
                <a:defRPr/>
              </a:pPr>
              <a:t>11</a:t>
            </a:fld>
            <a:endParaRPr lang="en-US" dirty="0"/>
          </a:p>
        </p:txBody>
      </p:sp>
    </p:spTree>
    <p:extLst>
      <p:ext uri="{BB962C8B-B14F-4D97-AF65-F5344CB8AC3E}">
        <p14:creationId xmlns:p14="http://schemas.microsoft.com/office/powerpoint/2010/main" val="91521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a:t>Next, students have the opportunity to review detailed information about the tools and navigation features they will use during testing from the Instructions and Help screen.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a:t>
            </a:r>
            <a:r>
              <a:rPr lang="en-US" b="1" dirty="0"/>
              <a:t>Help Guide </a:t>
            </a:r>
            <a:r>
              <a:rPr lang="en-US" b="0" dirty="0"/>
              <a:t>section </a:t>
            </a:r>
            <a:r>
              <a:rPr lang="en-US" dirty="0"/>
              <a:t>contains an overview of the test site, test rules, and information on Text-to-Speech and Print on Demand features.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a:t>
            </a:r>
            <a:r>
              <a:rPr lang="en-US" b="1" dirty="0"/>
              <a:t>Test Settings </a:t>
            </a:r>
            <a:r>
              <a:rPr lang="en-US" dirty="0"/>
              <a:t>section allows students to view their current test settings. </a:t>
            </a:r>
          </a:p>
          <a:p>
            <a:pPr eaLnBrk="1" fontAlgn="auto" hangingPunct="1">
              <a:spcBef>
                <a:spcPts val="0"/>
              </a:spcBef>
              <a:spcAft>
                <a:spcPts val="0"/>
              </a:spcAft>
              <a:defRPr/>
            </a:pPr>
            <a:endParaRPr lang="en-US" dirty="0"/>
          </a:p>
          <a:p>
            <a:pPr defTabSz="968046">
              <a:defRPr/>
            </a:pPr>
            <a:r>
              <a:rPr lang="en-US" dirty="0"/>
              <a:t>When students click </a:t>
            </a:r>
            <a:r>
              <a:rPr lang="en-US" b="1" dirty="0"/>
              <a:t>Begin Test Now</a:t>
            </a:r>
            <a:r>
              <a:rPr lang="en-US" dirty="0"/>
              <a:t>, they will be presented with the first question of the test.</a:t>
            </a:r>
          </a:p>
        </p:txBody>
      </p:sp>
      <p:sp>
        <p:nvSpPr>
          <p:cNvPr id="6246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A6711A-7B8E-4BAE-A2D1-EBCF0C5D76B5}" type="slidenum">
              <a:rPr lang="en-US" altLang="en-US" smtClean="0">
                <a:latin typeface="Arial" panose="020B0604020202020204" pitchFamily="34" charset="0"/>
              </a:rPr>
              <a:pPr fontAlgn="base">
                <a:spcBef>
                  <a:spcPct val="0"/>
                </a:spcBef>
                <a:spcAft>
                  <a:spcPct val="0"/>
                </a:spcAft>
                <a:defRPr/>
              </a:pPr>
              <a:t>12</a:t>
            </a:fld>
            <a:endParaRPr lang="en-US" altLang="en-US" dirty="0">
              <a:latin typeface="Arial" panose="020B0604020202020204" pitchFamily="34" charset="0"/>
            </a:endParaRPr>
          </a:p>
        </p:txBody>
      </p:sp>
    </p:spTree>
    <p:extLst>
      <p:ext uri="{BB962C8B-B14F-4D97-AF65-F5344CB8AC3E}">
        <p14:creationId xmlns:p14="http://schemas.microsoft.com/office/powerpoint/2010/main" val="132780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The online tests offer several accessibility resources to help students test successfully, including universal tools, designated supports, and accommodations. Authorized users can use the Test Information</a:t>
            </a:r>
            <a:r>
              <a:rPr lang="en-US" altLang="en-US" baseline="0" dirty="0"/>
              <a:t> Distribution Engine </a:t>
            </a:r>
            <a:r>
              <a:rPr lang="en-US" altLang="en-US" dirty="0"/>
              <a:t>(TIDE) to manage accessibility resources for students. The next few slides will give an overview of accessibility resources as they impact the student’s testing experience. For more information on managing accessibility resources in TIDE, refer to the </a:t>
            </a:r>
            <a:r>
              <a:rPr lang="en-US" altLang="en-US" i="1" dirty="0"/>
              <a:t>TIDE User Guide</a:t>
            </a:r>
            <a:r>
              <a:rPr lang="en-US" altLang="en-US" dirty="0"/>
              <a:t>. </a:t>
            </a:r>
            <a:r>
              <a:rPr lang="en-US" altLang="en-US" i="0" strike="noStrike" dirty="0"/>
              <a:t>For detailed information about individual accessibility resources, refer to the </a:t>
            </a:r>
            <a:r>
              <a:rPr lang="en-US" altLang="en-US" i="1" strike="noStrike" dirty="0"/>
              <a:t>Usability,</a:t>
            </a:r>
            <a:r>
              <a:rPr lang="en-US" altLang="en-US" i="1" strike="noStrike" baseline="0" dirty="0"/>
              <a:t> </a:t>
            </a:r>
            <a:r>
              <a:rPr lang="en-US" altLang="en-US" i="1" strike="noStrike" dirty="0"/>
              <a:t>Accessibility and Accommodations Guidelines</a:t>
            </a:r>
            <a:r>
              <a:rPr lang="en-US" altLang="en-US" i="0" strike="noStrike" dirty="0"/>
              <a:t> on the Smarter Balanced website at www.smarterbalanced.org.</a:t>
            </a:r>
          </a:p>
          <a:p>
            <a:pPr eaLnBrk="1" hangingPunct="1">
              <a:spcBef>
                <a:spcPct val="0"/>
              </a:spcBef>
            </a:pPr>
            <a:endParaRPr lang="en-US" altLang="en-US" b="1" i="0" strike="noStrike" dirty="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EA8121-F364-4B28-88BC-68CFA694A5C4}" type="slidenum">
              <a:rPr lang="en-US" altLang="en-US" smtClean="0">
                <a:latin typeface="Arial" panose="020B0604020202020204" pitchFamily="34" charset="0"/>
              </a:rPr>
              <a:pPr fontAlgn="base">
                <a:spcBef>
                  <a:spcPct val="0"/>
                </a:spcBef>
                <a:spcAft>
                  <a:spcPct val="0"/>
                </a:spcAft>
                <a:def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2022167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Universal tools and other features are available for all students to use during testing. These tools and features will be discussed in detail on the following slides.</a:t>
            </a:r>
            <a:endParaRPr lang="en-US" altLang="en-US" b="1" dirty="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06280C-6D1C-4A5C-909D-80764BF5D8EC}" type="slidenum">
              <a:rPr lang="en-US" altLang="en-US" smtClean="0">
                <a:latin typeface="Arial" panose="020B0604020202020204" pitchFamily="34" charset="0"/>
              </a:rPr>
              <a:pPr fontAlgn="base">
                <a:spcBef>
                  <a:spcPct val="0"/>
                </a:spcBef>
                <a:spcAft>
                  <a:spcPct val="0"/>
                </a:spcAft>
                <a:defRPr/>
              </a:pPr>
              <a:t>14</a:t>
            </a:fld>
            <a:endParaRPr lang="en-US" altLang="en-US" dirty="0">
              <a:latin typeface="Arial" panose="020B0604020202020204" pitchFamily="34" charset="0"/>
            </a:endParaRPr>
          </a:p>
        </p:txBody>
      </p:sp>
    </p:spTree>
    <p:extLst>
      <p:ext uri="{BB962C8B-B14F-4D97-AF65-F5344CB8AC3E}">
        <p14:creationId xmlns:p14="http://schemas.microsoft.com/office/powerpoint/2010/main" val="115010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ct val="0"/>
              </a:spcBef>
            </a:pPr>
            <a:r>
              <a:rPr lang="en-US" altLang="en-US" b="0" baseline="0" dirty="0"/>
              <a:t>The global menu appears at the top of the Student Interface. The left side of the menu contains navigation buttons that students use to advance through the test:</a:t>
            </a:r>
          </a:p>
          <a:p>
            <a:pPr eaLnBrk="1" hangingPunct="1">
              <a:spcBef>
                <a:spcPct val="0"/>
              </a:spcBef>
            </a:pPr>
            <a:endParaRPr lang="en-US" altLang="en-US" b="0" baseline="0" dirty="0"/>
          </a:p>
          <a:p>
            <a:pPr marL="174982" indent="-174982" eaLnBrk="1" hangingPunct="1">
              <a:spcBef>
                <a:spcPct val="0"/>
              </a:spcBef>
              <a:buFont typeface="Arial" panose="020B0604020202020204" pitchFamily="34" charset="0"/>
              <a:buChar char="•"/>
            </a:pPr>
            <a:r>
              <a:rPr lang="en-US" altLang="en-US" b="0" baseline="0" dirty="0"/>
              <a:t>All students can navigate between pages using the </a:t>
            </a:r>
            <a:r>
              <a:rPr lang="en-US" altLang="en-US" b="1" baseline="0" dirty="0"/>
              <a:t>Back </a:t>
            </a:r>
            <a:r>
              <a:rPr lang="en-US" altLang="en-US" b="0" baseline="0" dirty="0"/>
              <a:t>and </a:t>
            </a:r>
            <a:r>
              <a:rPr lang="en-US" altLang="en-US" b="1" baseline="0" dirty="0"/>
              <a:t>Next </a:t>
            </a:r>
            <a:r>
              <a:rPr lang="en-US" altLang="en-US" b="0" baseline="0" dirty="0"/>
              <a:t>arrow buttons. Students can also navigate between items using the </a:t>
            </a:r>
            <a:r>
              <a:rPr lang="en-US" altLang="en-US" b="1" baseline="0" dirty="0"/>
              <a:t>Questions </a:t>
            </a:r>
            <a:r>
              <a:rPr lang="en-US" altLang="en-US" b="0" baseline="0" dirty="0"/>
              <a:t>drop-down menu located above the navigation buttons.</a:t>
            </a:r>
          </a:p>
          <a:p>
            <a:pPr marL="174982" indent="-174982" eaLnBrk="1" hangingPunct="1">
              <a:spcBef>
                <a:spcPct val="0"/>
              </a:spcBef>
              <a:buFont typeface="Arial" panose="020B0604020202020204" pitchFamily="34" charset="0"/>
              <a:buChar char="•"/>
            </a:pPr>
            <a:r>
              <a:rPr lang="en-US" dirty="0"/>
              <a:t>The </a:t>
            </a:r>
            <a:r>
              <a:rPr lang="en-US" b="1" dirty="0"/>
              <a:t>Save </a:t>
            </a:r>
            <a:r>
              <a:rPr lang="en-US" dirty="0"/>
              <a:t>button ensures that a response is committed to the system. However,</a:t>
            </a:r>
            <a:r>
              <a:rPr lang="en-US" baseline="0" dirty="0"/>
              <a:t> t</a:t>
            </a:r>
            <a:r>
              <a:rPr lang="en-US" dirty="0"/>
              <a:t>he </a:t>
            </a:r>
            <a:r>
              <a:rPr lang="en-US" b="1" dirty="0"/>
              <a:t>Save </a:t>
            </a:r>
            <a:r>
              <a:rPr lang="en-US" dirty="0"/>
              <a:t>button is not required to save an item. Other actions, such as moving forward to the next question, will also save the response.</a:t>
            </a:r>
          </a:p>
          <a:p>
            <a:pPr marL="174982" marR="0" lvl="0" indent="-174982"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b="0" baseline="0" dirty="0"/>
              <a:t>The </a:t>
            </a:r>
            <a:r>
              <a:rPr lang="en-US" altLang="en-US" b="1" baseline="0" dirty="0"/>
              <a:t>Pause </a:t>
            </a:r>
            <a:r>
              <a:rPr lang="en-US" altLang="en-US" b="0" baseline="0" dirty="0"/>
              <a:t>button pauses a student’s test and logs the student out of the student interface. We will discuss how pausing works on the next slide.</a:t>
            </a:r>
          </a:p>
          <a:p>
            <a:pPr marL="0" indent="0" eaLnBrk="1" hangingPunct="1">
              <a:spcBef>
                <a:spcPct val="0"/>
              </a:spcBef>
              <a:buFont typeface="Arial" panose="020B0604020202020204" pitchFamily="34" charset="0"/>
              <a:buNone/>
            </a:pPr>
            <a:endParaRPr lang="en-US" dirty="0"/>
          </a:p>
          <a:p>
            <a:pPr marL="174982" indent="-174982" eaLnBrk="1" hangingPunct="1">
              <a:spcBef>
                <a:spcPct val="0"/>
              </a:spcBef>
              <a:buFont typeface="Arial" panose="020B0604020202020204" pitchFamily="34" charset="0"/>
              <a:buChar char="•"/>
            </a:pPr>
            <a:endParaRPr lang="en-US" altLang="en-US" b="0" baseline="0" dirty="0"/>
          </a:p>
          <a:p>
            <a:pPr defTabSz="933237" eaLnBrk="1" hangingPunct="1">
              <a:spcBef>
                <a:spcPct val="0"/>
              </a:spcBef>
            </a:pPr>
            <a:r>
              <a:rPr lang="en-US" altLang="en-US" b="0" baseline="0" dirty="0"/>
              <a:t>The right side of the menu contains test tools that students may use during testing. Some test tools, such as the </a:t>
            </a:r>
            <a:r>
              <a:rPr lang="en-US" altLang="en-US" b="1" baseline="0" dirty="0"/>
              <a:t>Zoom In </a:t>
            </a:r>
            <a:r>
              <a:rPr lang="en-US" altLang="en-US" b="0" baseline="0" dirty="0"/>
              <a:t>and </a:t>
            </a:r>
            <a:r>
              <a:rPr lang="en-US" altLang="en-US" b="1" baseline="0" dirty="0"/>
              <a:t>Zoom Out </a:t>
            </a:r>
            <a:r>
              <a:rPr lang="en-US" altLang="en-US" b="0" baseline="0" dirty="0"/>
              <a:t>buttons, are universal tools available to all students. The </a:t>
            </a:r>
            <a:r>
              <a:rPr lang="en-US" altLang="en-US" b="1" baseline="0" dirty="0"/>
              <a:t>Pause </a:t>
            </a:r>
            <a:r>
              <a:rPr lang="en-US" altLang="en-US" b="0" baseline="0" dirty="0"/>
              <a:t>button pauses a student’s test and logs the student out of the Student Interface. We will discuss how pausing works on the next slide.</a:t>
            </a:r>
          </a:p>
          <a:p>
            <a:pPr defTabSz="933237" eaLnBrk="1" hangingPunct="1">
              <a:spcBef>
                <a:spcPct val="0"/>
              </a:spcBef>
            </a:pPr>
            <a:endParaRPr lang="en-US" altLang="en-US" b="0" baseline="0" dirty="0"/>
          </a:p>
          <a:p>
            <a:pPr defTabSz="933237" eaLnBrk="1" hangingPunct="1">
              <a:spcBef>
                <a:spcPct val="0"/>
              </a:spcBef>
            </a:pPr>
            <a:r>
              <a:rPr lang="en-US" altLang="en-US" b="0" baseline="0" dirty="0"/>
              <a:t>Other tools are designated supports or accommodations that must be set up in TIDE in order for students to use them.</a:t>
            </a:r>
          </a:p>
          <a:p>
            <a:pPr eaLnBrk="1" hangingPunct="1">
              <a:spcBef>
                <a:spcPct val="0"/>
              </a:spcBef>
            </a:pPr>
            <a:endParaRPr lang="en-US" altLang="en-US" b="0" baseline="0" dirty="0"/>
          </a:p>
          <a:p>
            <a:pPr eaLnBrk="1" hangingPunct="1">
              <a:spcBef>
                <a:spcPct val="0"/>
              </a:spcBef>
            </a:pPr>
            <a:r>
              <a:rPr lang="en-US" altLang="en-US" b="0" baseline="0" dirty="0"/>
              <a:t>The sample image on this slide is just one example of the test tools that may appear. </a:t>
            </a:r>
            <a:r>
              <a:rPr lang="en-US" altLang="en-US" i="0" strike="noStrike" dirty="0"/>
              <a:t>For detailed information about individual accessibility resources, refer to the </a:t>
            </a:r>
            <a:r>
              <a:rPr lang="en-US" altLang="en-US" i="1" strike="noStrike" dirty="0"/>
              <a:t>Usability,</a:t>
            </a:r>
            <a:r>
              <a:rPr lang="en-US" altLang="en-US" i="1" strike="noStrike" baseline="0" dirty="0"/>
              <a:t> </a:t>
            </a:r>
            <a:r>
              <a:rPr lang="en-US" altLang="en-US" i="1" strike="noStrike" dirty="0"/>
              <a:t>Accessibility, and Accommodations Guidelines</a:t>
            </a:r>
            <a:r>
              <a:rPr lang="en-US" altLang="en-US" i="0" strike="noStrike" dirty="0"/>
              <a:t> on the Smarter Balanced website.</a:t>
            </a:r>
            <a:endParaRPr lang="en-US" altLang="en-US" b="0" baseline="0" dirty="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06280C-6D1C-4A5C-909D-80764BF5D8EC}" type="slidenum">
              <a:rPr lang="en-US" altLang="en-US" smtClean="0">
                <a:latin typeface="Arial" panose="020B0604020202020204" pitchFamily="34" charset="0"/>
              </a:rPr>
              <a:pPr fontAlgn="base">
                <a:spcBef>
                  <a:spcPct val="0"/>
                </a:spcBef>
                <a:spcAft>
                  <a:spcPct val="0"/>
                </a:spcAft>
                <a:defRPr/>
              </a:pPr>
              <a:t>15</a:t>
            </a:fld>
            <a:endParaRPr lang="en-US" altLang="en-US" dirty="0">
              <a:latin typeface="Arial" panose="020B0604020202020204" pitchFamily="34" charset="0"/>
            </a:endParaRPr>
          </a:p>
        </p:txBody>
      </p:sp>
    </p:spTree>
    <p:extLst>
      <p:ext uri="{BB962C8B-B14F-4D97-AF65-F5344CB8AC3E}">
        <p14:creationId xmlns:p14="http://schemas.microsoft.com/office/powerpoint/2010/main" val="215056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ts val="612"/>
              </a:spcBef>
              <a:buClr>
                <a:schemeClr val="bg1">
                  <a:lumMod val="65000"/>
                </a:schemeClr>
              </a:buClr>
              <a:defRPr/>
            </a:pPr>
            <a:r>
              <a:rPr lang="en-US" dirty="0">
                <a:latin typeface="Arial" panose="020B0604020202020204" pitchFamily="34" charset="0"/>
                <a:ea typeface="Arial" pitchFamily="34" charset="0"/>
                <a:cs typeface="Arial" panose="020B0604020202020204" pitchFamily="34" charset="0"/>
              </a:rPr>
              <a:t>Some test items and stimuli contain context menus. Students</a:t>
            </a:r>
            <a:r>
              <a:rPr lang="en-US" baseline="0" dirty="0">
                <a:latin typeface="Arial" panose="020B0604020202020204" pitchFamily="34" charset="0"/>
                <a:ea typeface="Arial" pitchFamily="34" charset="0"/>
                <a:cs typeface="Arial" panose="020B0604020202020204" pitchFamily="34" charset="0"/>
              </a:rPr>
              <a:t> may use </a:t>
            </a:r>
            <a:r>
              <a:rPr lang="en-US" dirty="0">
                <a:latin typeface="Arial" panose="020B0604020202020204" pitchFamily="34" charset="0"/>
                <a:ea typeface="Arial" pitchFamily="34" charset="0"/>
                <a:cs typeface="Arial" panose="020B0604020202020204" pitchFamily="34" charset="0"/>
              </a:rPr>
              <a:t>context menus </a:t>
            </a:r>
            <a:r>
              <a:rPr lang="en-US" baseline="0" dirty="0">
                <a:latin typeface="Arial" panose="020B0604020202020204" pitchFamily="34" charset="0"/>
                <a:ea typeface="Arial" pitchFamily="34" charset="0"/>
                <a:cs typeface="Arial" panose="020B0604020202020204" pitchFamily="34" charset="0"/>
              </a:rPr>
              <a:t>to mark items for review, view item tutorials explaining how a particular item type works, send print requests to the TA (if test settings allow), and access additional test tools and features.</a:t>
            </a:r>
          </a:p>
        </p:txBody>
      </p:sp>
      <p:sp>
        <p:nvSpPr>
          <p:cNvPr id="553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0947" indent="-288827">
              <a:defRPr>
                <a:solidFill>
                  <a:schemeClr val="tx1"/>
                </a:solidFill>
                <a:latin typeface="Calibri" pitchFamily="34" charset="0"/>
              </a:defRPr>
            </a:lvl2pPr>
            <a:lvl3pPr marL="1155304" indent="-231060">
              <a:defRPr>
                <a:solidFill>
                  <a:schemeClr val="tx1"/>
                </a:solidFill>
                <a:latin typeface="Calibri" pitchFamily="34" charset="0"/>
              </a:defRPr>
            </a:lvl3pPr>
            <a:lvl4pPr marL="1617426" indent="-231060">
              <a:defRPr>
                <a:solidFill>
                  <a:schemeClr val="tx1"/>
                </a:solidFill>
                <a:latin typeface="Calibri" pitchFamily="34" charset="0"/>
              </a:defRPr>
            </a:lvl4pPr>
            <a:lvl5pPr marL="2079549" indent="-231060">
              <a:defRPr>
                <a:solidFill>
                  <a:schemeClr val="tx1"/>
                </a:solidFill>
                <a:latin typeface="Calibri" pitchFamily="34" charset="0"/>
              </a:defRPr>
            </a:lvl5pPr>
            <a:lvl6pPr marL="2541671" indent="-231060" fontAlgn="base">
              <a:spcBef>
                <a:spcPct val="0"/>
              </a:spcBef>
              <a:spcAft>
                <a:spcPct val="0"/>
              </a:spcAft>
              <a:defRPr>
                <a:solidFill>
                  <a:schemeClr val="tx1"/>
                </a:solidFill>
                <a:latin typeface="Calibri" pitchFamily="34" charset="0"/>
              </a:defRPr>
            </a:lvl6pPr>
            <a:lvl7pPr marL="3003792" indent="-231060" fontAlgn="base">
              <a:spcBef>
                <a:spcPct val="0"/>
              </a:spcBef>
              <a:spcAft>
                <a:spcPct val="0"/>
              </a:spcAft>
              <a:defRPr>
                <a:solidFill>
                  <a:schemeClr val="tx1"/>
                </a:solidFill>
                <a:latin typeface="Calibri" pitchFamily="34" charset="0"/>
              </a:defRPr>
            </a:lvl7pPr>
            <a:lvl8pPr marL="3465914" indent="-231060" fontAlgn="base">
              <a:spcBef>
                <a:spcPct val="0"/>
              </a:spcBef>
              <a:spcAft>
                <a:spcPct val="0"/>
              </a:spcAft>
              <a:defRPr>
                <a:solidFill>
                  <a:schemeClr val="tx1"/>
                </a:solidFill>
                <a:latin typeface="Calibri" pitchFamily="34" charset="0"/>
              </a:defRPr>
            </a:lvl8pPr>
            <a:lvl9pPr marL="3928035" indent="-23106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99228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You may allow a pause if students are taking a break from testing, or if they need to leave the room for any reason. Whether they have been instructed to do so or not, students have the ability to pause their test at any time by clicking the </a:t>
            </a:r>
            <a:r>
              <a:rPr lang="en-US" altLang="en-US" b="1" dirty="0"/>
              <a:t>Pause</a:t>
            </a:r>
            <a:r>
              <a:rPr lang="en-US" altLang="en-US" dirty="0"/>
              <a:t> button in the upper-left corner of the screen. When they do so, a pop-up message will appear, asking them to confirm that they want to pause the test. Students should click </a:t>
            </a:r>
            <a:r>
              <a:rPr lang="en-US" altLang="en-US" b="1" dirty="0"/>
              <a:t>Yes</a:t>
            </a:r>
            <a:r>
              <a:rPr lang="en-US" altLang="en-US" dirty="0"/>
              <a:t> to confirm the pause or </a:t>
            </a:r>
            <a:r>
              <a:rPr lang="en-US" altLang="en-US" b="1" dirty="0"/>
              <a:t>No</a:t>
            </a:r>
            <a:r>
              <a:rPr lang="en-US" altLang="en-US" dirty="0"/>
              <a:t> to resume testing. </a:t>
            </a:r>
            <a:r>
              <a:rPr lang="en-US" altLang="en-US" baseline="0" dirty="0"/>
              <a:t> Limiting or restricting the number of items a student may answer in a test session constitutes a test security violation. Please refer to the </a:t>
            </a:r>
            <a:r>
              <a:rPr lang="en-US" altLang="en-US" i="1" baseline="0" dirty="0"/>
              <a:t>T</a:t>
            </a:r>
            <a:r>
              <a:rPr lang="en-US" i="1" dirty="0"/>
              <a:t>est Administration Manual </a:t>
            </a:r>
            <a:r>
              <a:rPr lang="en-US" i="0" dirty="0"/>
              <a:t>(TAM)</a:t>
            </a:r>
            <a:r>
              <a:rPr lang="en-US" altLang="en-US" baseline="0" dirty="0"/>
              <a:t> for guidelines on how many sessions each test should take to complete.</a:t>
            </a:r>
            <a:endParaRPr lang="en-US" altLang="en-US" b="1" dirty="0">
              <a:solidFill>
                <a:srgbClr val="003AD4"/>
              </a:solidFill>
            </a:endParaRPr>
          </a:p>
        </p:txBody>
      </p:sp>
      <p:sp>
        <p:nvSpPr>
          <p:cNvPr id="6554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80D515-0DD9-43B5-9CF0-8A1DC29A24EC}" type="slidenum">
              <a:rPr lang="en-US" altLang="en-US" smtClean="0">
                <a:latin typeface="Arial" panose="020B0604020202020204" pitchFamily="34" charset="0"/>
              </a:rPr>
              <a:pPr fontAlgn="base">
                <a:spcBef>
                  <a:spcPct val="0"/>
                </a:spcBef>
                <a:spcAft>
                  <a:spcPct val="0"/>
                </a:spcAft>
                <a:defRPr/>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3067235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Some rules apply when students pause their tests, depending upon the type of test and how long the pause lasts. For </a:t>
            </a:r>
            <a:r>
              <a:rPr lang="en-US" altLang="en-US" i="0" strike="noStrike" dirty="0"/>
              <a:t>performance tasks and computer</a:t>
            </a:r>
            <a:r>
              <a:rPr lang="en-US" altLang="en-US" i="0" strike="noStrike" baseline="0" dirty="0"/>
              <a:t> adaptive tests (CATs) </a:t>
            </a:r>
            <a:r>
              <a:rPr lang="en-US" altLang="en-US" dirty="0"/>
              <a:t>that have been paused for less than 20 minutes, students returning from a break in testing can revisit any items in the current test segment and change their answers if desired.</a:t>
            </a:r>
          </a:p>
          <a:p>
            <a:pPr eaLnBrk="1" hangingPunct="1">
              <a:spcBef>
                <a:spcPct val="0"/>
              </a:spcBef>
            </a:pPr>
            <a:endParaRPr lang="en-US" altLang="en-US" dirty="0"/>
          </a:p>
          <a:p>
            <a:pPr eaLnBrk="1" hangingPunct="1">
              <a:spcBef>
                <a:spcPct val="0"/>
              </a:spcBef>
            </a:pPr>
            <a:r>
              <a:rPr lang="en-US" altLang="en-US" dirty="0"/>
              <a:t>Students taking a </a:t>
            </a:r>
            <a:r>
              <a:rPr lang="en-US" altLang="en-US" i="0" strike="noStrike" dirty="0"/>
              <a:t>CAT</a:t>
            </a:r>
            <a:r>
              <a:rPr lang="en-US" altLang="en-US" i="0" strike="noStrike" baseline="0" dirty="0"/>
              <a:t> </a:t>
            </a:r>
            <a:r>
              <a:rPr lang="en-US" altLang="en-US" dirty="0"/>
              <a:t>who have paused their tests for longer than 20 minutes may only return to the most recently visited page containing unanswered test items in the current test segment. They may change any answers present on this page but may not access any items on previous pages. If all items on the most recently visited page were answered prior to pausing, the student will resume the test on the next page with unanswered items and will not be allowed to access previous pages or segments of the test. </a:t>
            </a:r>
            <a:endParaRPr lang="en-US" altLang="en-US" i="0" u="sng" dirty="0"/>
          </a:p>
        </p:txBody>
      </p:sp>
      <p:sp>
        <p:nvSpPr>
          <p:cNvPr id="6656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F781B6-CBB3-4E3D-9BCA-CDD4E23F1BFB}" type="slidenum">
              <a:rPr lang="en-US" altLang="en-US" smtClean="0">
                <a:latin typeface="Arial" panose="020B0604020202020204" pitchFamily="34" charset="0"/>
              </a:rPr>
              <a:pPr fontAlgn="base">
                <a:spcBef>
                  <a:spcPct val="0"/>
                </a:spcBef>
                <a:spcAft>
                  <a:spcPct val="0"/>
                </a:spcAft>
                <a:defRPr/>
              </a:pPr>
              <a:t>18</a:t>
            </a:fld>
            <a:endParaRPr lang="en-US" altLang="en-US" dirty="0">
              <a:latin typeface="Arial" panose="020B0604020202020204" pitchFamily="34" charset="0"/>
            </a:endParaRPr>
          </a:p>
        </p:txBody>
      </p:sp>
    </p:spTree>
    <p:extLst>
      <p:ext uri="{BB962C8B-B14F-4D97-AF65-F5344CB8AC3E}">
        <p14:creationId xmlns:p14="http://schemas.microsoft.com/office/powerpoint/2010/main" val="203646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can expand passages,</a:t>
            </a:r>
            <a:r>
              <a:rPr lang="en-US" altLang="en-US" baseline="0" dirty="0"/>
              <a:t> </a:t>
            </a:r>
            <a:r>
              <a:rPr lang="en-US" altLang="en-US" dirty="0"/>
              <a:t>stimuli, and test items so that they take up a larger area of the screen for easier reading. This can be done by clicking the double-arrow icon in the upper-right corner of the passage</a:t>
            </a:r>
            <a:r>
              <a:rPr lang="en-US" altLang="en-US" baseline="0" dirty="0"/>
              <a:t>, </a:t>
            </a:r>
            <a:r>
              <a:rPr lang="en-US" altLang="en-US" dirty="0"/>
              <a:t>stimulus, or item. This slide shows an expanded item in an ELA test. Note that the passage is hidden. To collapse the image and make the passage or stimulus viewable, students should click the double-arrow icon again.</a:t>
            </a:r>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44CC76-4D35-4536-AA13-A710AC9A0FB1}" type="slidenum">
              <a:rPr lang="en-US" altLang="en-US" smtClean="0">
                <a:latin typeface="Arial" panose="020B0604020202020204" pitchFamily="34" charset="0"/>
              </a:rPr>
              <a:pPr fontAlgn="base">
                <a:spcBef>
                  <a:spcPct val="0"/>
                </a:spcBef>
                <a:spcAft>
                  <a:spcPct val="0"/>
                </a:spcAft>
                <a:defRPr/>
              </a:pPr>
              <a:t>19</a:t>
            </a:fld>
            <a:endParaRPr lang="en-US" altLang="en-US" dirty="0">
              <a:latin typeface="Arial" panose="020B0604020202020204" pitchFamily="34" charset="0"/>
            </a:endParaRPr>
          </a:p>
        </p:txBody>
      </p:sp>
    </p:spTree>
    <p:extLst>
      <p:ext uri="{BB962C8B-B14F-4D97-AF65-F5344CB8AC3E}">
        <p14:creationId xmlns:p14="http://schemas.microsoft.com/office/powerpoint/2010/main" val="271653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a:t>After viewing this presentation, you should understand: </a:t>
            </a:r>
          </a:p>
          <a:p>
            <a:pPr eaLnBrk="1" fontAlgn="auto" hangingPunct="1">
              <a:spcBef>
                <a:spcPts val="0"/>
              </a:spcBef>
              <a:spcAft>
                <a:spcPts val="0"/>
              </a:spcAft>
              <a:defRPr/>
            </a:pPr>
            <a:endParaRPr lang="en-US" dirty="0"/>
          </a:p>
          <a:p>
            <a:pPr marL="116655" indent="-116655" eaLnBrk="1" fontAlgn="auto" hangingPunct="1">
              <a:spcBef>
                <a:spcPts val="0"/>
              </a:spcBef>
              <a:spcAft>
                <a:spcPts val="0"/>
              </a:spcAft>
              <a:buFont typeface="Arial" pitchFamily="34" charset="0"/>
              <a:buChar char="•"/>
              <a:defRPr/>
            </a:pPr>
            <a:r>
              <a:rPr lang="en-US" dirty="0"/>
              <a:t>How students log in to the testing system and select a test</a:t>
            </a:r>
          </a:p>
          <a:p>
            <a:pPr marL="116655" indent="-116655" eaLnBrk="1" fontAlgn="auto" hangingPunct="1">
              <a:spcBef>
                <a:spcPts val="0"/>
              </a:spcBef>
              <a:spcAft>
                <a:spcPts val="0"/>
              </a:spcAft>
              <a:buFont typeface="Arial" pitchFamily="34" charset="0"/>
              <a:buChar char="•"/>
              <a:defRPr/>
            </a:pPr>
            <a:r>
              <a:rPr lang="en-US" baseline="0" dirty="0"/>
              <a:t>T</a:t>
            </a:r>
            <a:r>
              <a:rPr lang="en-US" dirty="0"/>
              <a:t>he layout of the test and functionality</a:t>
            </a:r>
            <a:r>
              <a:rPr lang="en-US" baseline="0" dirty="0"/>
              <a:t> </a:t>
            </a:r>
            <a:r>
              <a:rPr lang="en-US" dirty="0"/>
              <a:t>of test tools</a:t>
            </a:r>
          </a:p>
          <a:p>
            <a:pPr marL="116655" indent="-116655" eaLnBrk="1" fontAlgn="auto" hangingPunct="1">
              <a:spcBef>
                <a:spcPts val="0"/>
              </a:spcBef>
              <a:spcAft>
                <a:spcPts val="0"/>
              </a:spcAft>
              <a:buFont typeface="Arial" pitchFamily="34" charset="0"/>
              <a:buChar char="•"/>
              <a:defRPr/>
            </a:pPr>
            <a:r>
              <a:rPr lang="en-US" dirty="0"/>
              <a:t>How students navigate through the test</a:t>
            </a:r>
          </a:p>
          <a:p>
            <a:pPr eaLnBrk="1" fontAlgn="auto" hangingPunct="1">
              <a:spcBef>
                <a:spcPts val="0"/>
              </a:spcBef>
              <a:spcAft>
                <a:spcPts val="0"/>
              </a:spcAft>
              <a:defRPr/>
            </a:pPr>
            <a:endParaRPr lang="en-US" dirty="0"/>
          </a:p>
          <a:p>
            <a:pPr defTabSz="933237" eaLnBrk="1" fontAlgn="auto" hangingPunct="1">
              <a:spcBef>
                <a:spcPts val="0"/>
              </a:spcBef>
              <a:spcAft>
                <a:spcPts val="0"/>
              </a:spcAft>
              <a:defRPr/>
            </a:pPr>
            <a:r>
              <a:rPr lang="en-US" dirty="0"/>
              <a:t>Please note, the navigation instructions that follow are from the viewpoint of a Windows PC user with a two-button mouse. Your steps may vary slightly depending upon the device and operating system you are using.</a:t>
            </a:r>
          </a:p>
          <a:p>
            <a:pPr eaLnBrk="1" fontAlgn="auto" hangingPunct="1">
              <a:spcBef>
                <a:spcPts val="0"/>
              </a:spcBef>
              <a:spcAft>
                <a:spcPts val="0"/>
              </a:spcAft>
              <a:defRPr/>
            </a:pPr>
            <a:endParaRPr lang="en-US" dirty="0"/>
          </a:p>
        </p:txBody>
      </p:sp>
      <p:sp>
        <p:nvSpPr>
          <p:cNvPr id="542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9D2792-5275-4C39-A12F-D48DC13625F3}" type="slidenum">
              <a:rPr lang="en-US" altLang="en-US" smtClean="0">
                <a:latin typeface="Arial" panose="020B0604020202020204" pitchFamily="34" charset="0"/>
              </a:rPr>
              <a:pPr fontAlgn="base">
                <a:spcBef>
                  <a:spcPct val="0"/>
                </a:spcBef>
                <a:spcAft>
                  <a:spcPct val="0"/>
                </a:spcAft>
                <a:defRPr/>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1183362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rtl="0"/>
            <a:r>
              <a:rPr lang="en-US" dirty="0"/>
              <a:t>Students can use the Notepad to make notes about an item. The Notepad is item-specific, so students can only access their notes for a question when they are on that question’s test page. Notes will continue to be saved when students move on to the next segment or if their tests are paused. </a:t>
            </a:r>
          </a:p>
        </p:txBody>
      </p:sp>
      <p:sp>
        <p:nvSpPr>
          <p:cNvPr id="696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4C8D9D-6597-4041-AC9C-8947382BCDC6}" type="slidenum">
              <a:rPr lang="en-US" altLang="en-US" smtClean="0">
                <a:latin typeface="Arial" panose="020B0604020202020204" pitchFamily="34" charset="0"/>
              </a:rPr>
              <a:pPr fontAlgn="base">
                <a:spcBef>
                  <a:spcPct val="0"/>
                </a:spcBef>
                <a:spcAft>
                  <a:spcPct val="0"/>
                </a:spcAft>
                <a:defRPr/>
              </a:pPr>
              <a:t>20</a:t>
            </a:fld>
            <a:endParaRPr lang="en-US" altLang="en-US" dirty="0">
              <a:latin typeface="Arial" panose="020B0604020202020204" pitchFamily="34" charset="0"/>
            </a:endParaRPr>
          </a:p>
        </p:txBody>
      </p:sp>
    </p:spTree>
    <p:extLst>
      <p:ext uri="{BB962C8B-B14F-4D97-AF65-F5344CB8AC3E}">
        <p14:creationId xmlns:p14="http://schemas.microsoft.com/office/powerpoint/2010/main" val="2553204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Available only in ELA </a:t>
            </a:r>
            <a:r>
              <a:rPr lang="en-US" altLang="en-US"/>
              <a:t>Performance Task, </a:t>
            </a:r>
            <a:r>
              <a:rPr lang="en-US" altLang="en-US" dirty="0"/>
              <a:t>students can use the Global Notes tool to make notes </a:t>
            </a:r>
            <a:r>
              <a:rPr lang="en-US" altLang="en-US" u="none" strike="noStrike" dirty="0"/>
              <a:t>that will persist throughout the entire test</a:t>
            </a:r>
            <a:r>
              <a:rPr lang="en-US" altLang="en-US" dirty="0"/>
              <a:t>. These notes will be saved and continue to be accessible for </a:t>
            </a:r>
            <a:r>
              <a:rPr lang="en-US" altLang="en-US" u="none" dirty="0"/>
              <a:t>later segments in a </a:t>
            </a:r>
            <a:r>
              <a:rPr lang="en-US" altLang="en-US" b="0" u="none" dirty="0"/>
              <a:t>segmented test</a:t>
            </a:r>
            <a:r>
              <a:rPr lang="en-US" altLang="en-US" dirty="0"/>
              <a:t>, even </a:t>
            </a:r>
            <a:r>
              <a:rPr lang="en-US" altLang="en-US" u="none" dirty="0"/>
              <a:t>if the </a:t>
            </a:r>
            <a:r>
              <a:rPr lang="en-US" altLang="en-US" dirty="0"/>
              <a:t>student is not able to go back to </a:t>
            </a:r>
            <a:r>
              <a:rPr lang="en-US" altLang="en-US" u="none" dirty="0"/>
              <a:t>the first segment </a:t>
            </a:r>
            <a:r>
              <a:rPr lang="en-US" altLang="en-US" dirty="0"/>
              <a:t>after completing it. The notes will also be retained if the student logs out of the test to resume at a later time.</a:t>
            </a:r>
          </a:p>
        </p:txBody>
      </p:sp>
      <p:sp>
        <p:nvSpPr>
          <p:cNvPr id="696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4C8D9D-6597-4041-AC9C-8947382BCDC6}" type="slidenum">
              <a:rPr lang="en-US" altLang="en-US" smtClean="0">
                <a:latin typeface="Arial" panose="020B0604020202020204" pitchFamily="34" charset="0"/>
              </a:rPr>
              <a:pPr fontAlgn="base">
                <a:spcBef>
                  <a:spcPct val="0"/>
                </a:spcBef>
                <a:spcAft>
                  <a:spcPct val="0"/>
                </a:spcAft>
                <a:defRPr/>
              </a:pPr>
              <a:t>21</a:t>
            </a:fld>
            <a:endParaRPr lang="en-US" altLang="en-US" dirty="0">
              <a:latin typeface="Arial" panose="020B0604020202020204" pitchFamily="34" charset="0"/>
            </a:endParaRPr>
          </a:p>
        </p:txBody>
      </p:sp>
    </p:spTree>
    <p:extLst>
      <p:ext uri="{BB962C8B-B14F-4D97-AF65-F5344CB8AC3E}">
        <p14:creationId xmlns:p14="http://schemas.microsoft.com/office/powerpoint/2010/main" val="701355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can use the Highlighter tool to mark text that they want to remember in reading passages, math stimuli, and in text-based answer options, such as those that ask the student to click a section of text to choose an answer. To do this, students must select the desired text, right-click, and then click the </a:t>
            </a:r>
            <a:r>
              <a:rPr lang="en-US" altLang="en-US" b="1" dirty="0"/>
              <a:t>Highlight Selection</a:t>
            </a:r>
            <a:r>
              <a:rPr lang="en-US" altLang="en-US" dirty="0"/>
              <a:t> button that pops up. Students can select the color in which to highlight the text (if available in your state). To remove highlighting, students will right-click in the area of the highlighted text and select the </a:t>
            </a:r>
            <a:r>
              <a:rPr lang="en-US" altLang="en-US" b="1" dirty="0"/>
              <a:t>Reset Highlighting</a:t>
            </a:r>
            <a:r>
              <a:rPr lang="en-US" altLang="en-US" dirty="0"/>
              <a:t> button that pops up. If a student pauses the test, any highlighting </a:t>
            </a:r>
            <a:r>
              <a:rPr lang="en-US" altLang="en-US" u="none" dirty="0"/>
              <a:t>made before pausing</a:t>
            </a:r>
            <a:r>
              <a:rPr lang="en-US" altLang="en-US" dirty="0"/>
              <a:t> will be retained. The highlighter tool can also be accessed from the context menu. </a:t>
            </a:r>
            <a:endParaRPr lang="en-US" altLang="en-US" b="1" dirty="0"/>
          </a:p>
        </p:txBody>
      </p:sp>
      <p:sp>
        <p:nvSpPr>
          <p:cNvPr id="706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0B92905-C9AC-455F-AE8C-8CF98D0670F5}" type="slidenum">
              <a:rPr lang="en-US" altLang="en-US" smtClean="0">
                <a:latin typeface="Arial" panose="020B0604020202020204" pitchFamily="34" charset="0"/>
              </a:rPr>
              <a:pPr fontAlgn="base">
                <a:spcBef>
                  <a:spcPct val="0"/>
                </a:spcBef>
                <a:spcAft>
                  <a:spcPct val="0"/>
                </a:spcAft>
                <a:defRPr/>
              </a:pPr>
              <a:t>22</a:t>
            </a:fld>
            <a:endParaRPr lang="en-US" altLang="en-US" dirty="0">
              <a:latin typeface="Arial" panose="020B0604020202020204" pitchFamily="34" charset="0"/>
            </a:endParaRPr>
          </a:p>
        </p:txBody>
      </p:sp>
    </p:spTree>
    <p:extLst>
      <p:ext uri="{BB962C8B-B14F-4D97-AF65-F5344CB8AC3E}">
        <p14:creationId xmlns:p14="http://schemas.microsoft.com/office/powerpoint/2010/main" val="147382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can use the Strikethrough tool to help them mark the answers they do not wish to choose for a particular question. To do this, students must right-click on the text of the answer they want to mark, and then click the </a:t>
            </a:r>
            <a:r>
              <a:rPr lang="en-US" altLang="en-US" b="1" dirty="0"/>
              <a:t>Strikethrough</a:t>
            </a:r>
            <a:r>
              <a:rPr lang="en-US" altLang="en-US" dirty="0"/>
              <a:t> button that pops up. The answer text will then display with a line through it. To remove the strikethrough, students must right-click and then click</a:t>
            </a:r>
            <a:r>
              <a:rPr lang="en-US" altLang="en-US" baseline="0" dirty="0"/>
              <a:t> </a:t>
            </a:r>
            <a:r>
              <a:rPr lang="en-US" altLang="en-US" dirty="0"/>
              <a:t>the </a:t>
            </a:r>
            <a:r>
              <a:rPr lang="en-US" altLang="en-US" b="1" dirty="0"/>
              <a:t>Undo</a:t>
            </a:r>
            <a:r>
              <a:rPr lang="en-US" altLang="en-US" b="1" baseline="0" dirty="0"/>
              <a:t> </a:t>
            </a:r>
            <a:r>
              <a:rPr lang="en-US" altLang="en-US" b="1" dirty="0"/>
              <a:t>Strikethrough</a:t>
            </a:r>
            <a:r>
              <a:rPr lang="en-US" altLang="en-US" dirty="0"/>
              <a:t> button that pops up. It is important to note that striking through answers does not indicate a response to the question. Students must still select a response to answer each question. Also, applying the strikethrough tool</a:t>
            </a:r>
            <a:r>
              <a:rPr lang="en-US" altLang="en-US" baseline="0" dirty="0"/>
              <a:t> </a:t>
            </a:r>
            <a:r>
              <a:rPr lang="en-US" altLang="en-US" dirty="0"/>
              <a:t>does not prevent the student from selecting the marked answer as a response.</a:t>
            </a:r>
          </a:p>
        </p:txBody>
      </p:sp>
      <p:sp>
        <p:nvSpPr>
          <p:cNvPr id="716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C7804CE-3D7F-443A-BBBE-7212B356CE79}" type="slidenum">
              <a:rPr lang="en-US" altLang="en-US" smtClean="0">
                <a:latin typeface="Arial" panose="020B0604020202020204" pitchFamily="34" charset="0"/>
              </a:rPr>
              <a:pPr fontAlgn="base">
                <a:spcBef>
                  <a:spcPct val="0"/>
                </a:spcBef>
                <a:spcAft>
                  <a:spcPct val="0"/>
                </a:spcAft>
                <a:defRPr/>
              </a:pPr>
              <a:t>23</a:t>
            </a:fld>
            <a:endParaRPr lang="en-US" altLang="en-US" dirty="0">
              <a:latin typeface="Arial" panose="020B0604020202020204" pitchFamily="34" charset="0"/>
            </a:endParaRPr>
          </a:p>
        </p:txBody>
      </p:sp>
    </p:spTree>
    <p:extLst>
      <p:ext uri="{BB962C8B-B14F-4D97-AF65-F5344CB8AC3E}">
        <p14:creationId xmlns:p14="http://schemas.microsoft.com/office/powerpoint/2010/main" val="281652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Another element of the</a:t>
            </a:r>
            <a:r>
              <a:rPr lang="en-US" baseline="0" dirty="0"/>
              <a:t> online</a:t>
            </a:r>
            <a:r>
              <a:rPr lang="en-US" dirty="0"/>
              <a:t> test that helps students succeed is the </a:t>
            </a:r>
            <a:r>
              <a:rPr lang="en-US" b="1" dirty="0"/>
              <a:t>Mark for Review </a:t>
            </a:r>
            <a:r>
              <a:rPr lang="en-US" dirty="0"/>
              <a:t>feature. As they proceed through a test, students are required to answer each question on the screen before they can go on. If they are unsure of an answer, they should provide what they think is the best answer</a:t>
            </a:r>
            <a:r>
              <a:rPr lang="en-US" strike="noStrike" dirty="0"/>
              <a:t>; there is no penalty for guessing</a:t>
            </a:r>
            <a:r>
              <a:rPr lang="en-US" dirty="0"/>
              <a:t>. Students can then mark these items to review before completing the test segment. To mark an item for review, the student can open the context menu for an item and select </a:t>
            </a:r>
            <a:r>
              <a:rPr lang="en-US" b="1" dirty="0"/>
              <a:t>Mark</a:t>
            </a:r>
            <a:r>
              <a:rPr lang="en-US" b="1" baseline="0" dirty="0"/>
              <a:t> for Review</a:t>
            </a:r>
            <a:r>
              <a:rPr lang="en-US" dirty="0"/>
              <a:t>. The item number will display a dog-eared corner</a:t>
            </a:r>
            <a:r>
              <a:rPr lang="en-US" baseline="0" dirty="0"/>
              <a:t> and a small flag badge.</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At any time during a test segment, students can navigate back to marked items (within the segment) and review and change their answers as desired. This can be done either by clicking the </a:t>
            </a:r>
            <a:r>
              <a:rPr lang="en-US" b="1" dirty="0"/>
              <a:t>Back</a:t>
            </a:r>
            <a:r>
              <a:rPr lang="en-US" dirty="0"/>
              <a:t> button in the navigation toolbar until they reach the desired item or by using the Questions drop-down menu, located in the upper-left corner of the page, to select a specific item. To unmark</a:t>
            </a:r>
            <a:r>
              <a:rPr lang="en-US" baseline="0" dirty="0"/>
              <a:t> an item, students can open the context menu for the item and select </a:t>
            </a:r>
            <a:r>
              <a:rPr lang="en-US" b="1" baseline="0" dirty="0"/>
              <a:t>Unmark Review Item</a:t>
            </a:r>
            <a:r>
              <a:rPr lang="en-US" dirty="0"/>
              <a:t>. Note that once a student has completed a test segment </a:t>
            </a:r>
            <a:r>
              <a:rPr lang="en-US" u="none" dirty="0"/>
              <a:t>in a test that prohibits navigation to previous segments, or if </a:t>
            </a:r>
            <a:r>
              <a:rPr lang="en-US" dirty="0"/>
              <a:t>his or her test is paused for more than 20 minutes, returning to the items marked for review will not be allowed. However, the 20-minute rule does not apply to performance tasks.</a:t>
            </a:r>
            <a:endParaRPr lang="en-US" b="1" dirty="0">
              <a:solidFill>
                <a:schemeClr val="accent6">
                  <a:lumMod val="75000"/>
                </a:schemeClr>
              </a:solidFill>
            </a:endParaRPr>
          </a:p>
        </p:txBody>
      </p:sp>
      <p:sp>
        <p:nvSpPr>
          <p:cNvPr id="727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FDE4CD-643D-45B4-A672-ED4A8CCFA897}" type="slidenum">
              <a:rPr lang="en-US" altLang="en-US" smtClean="0">
                <a:latin typeface="Arial" panose="020B0604020202020204" pitchFamily="34" charset="0"/>
              </a:rPr>
              <a:pPr fontAlgn="base">
                <a:spcBef>
                  <a:spcPct val="0"/>
                </a:spcBef>
                <a:spcAft>
                  <a:spcPct val="0"/>
                </a:spcAft>
                <a:defRPr/>
              </a:pPr>
              <a:t>24</a:t>
            </a:fld>
            <a:endParaRPr lang="en-US" altLang="en-US" dirty="0">
              <a:latin typeface="Arial" panose="020B0604020202020204" pitchFamily="34" charset="0"/>
            </a:endParaRPr>
          </a:p>
        </p:txBody>
      </p:sp>
    </p:spTree>
    <p:extLst>
      <p:ext uri="{BB962C8B-B14F-4D97-AF65-F5344CB8AC3E}">
        <p14:creationId xmlns:p14="http://schemas.microsoft.com/office/powerpoint/2010/main" val="102967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During testing, students can use the Zoom feature to increase the size of text and graphics from 1.5 to 20 times their default size by using the </a:t>
            </a:r>
            <a:r>
              <a:rPr lang="en-US" altLang="en-US" b="1" dirty="0"/>
              <a:t>Zoom In</a:t>
            </a:r>
            <a:r>
              <a:rPr lang="en-US" altLang="en-US" dirty="0"/>
              <a:t> button. Text can be returned to a smaller size using the </a:t>
            </a:r>
            <a:r>
              <a:rPr lang="en-US" altLang="en-US" b="1" dirty="0"/>
              <a:t>Zoom Out</a:t>
            </a:r>
            <a:r>
              <a:rPr lang="en-US" altLang="en-US" dirty="0"/>
              <a:t> button. The default size for all tests is 14-point type. If desired, prior to testing, a Test Coordinator may increase the default print size for the entire test by setting the zoom level in TIDE, or the Test Administrator can change the text size setting in the TA Interface </a:t>
            </a:r>
            <a:r>
              <a:rPr lang="en-US" altLang="en-US" u="none" strike="noStrike" dirty="0"/>
              <a:t>during the approval process</a:t>
            </a:r>
            <a:r>
              <a:rPr lang="en-US" altLang="en-US" dirty="0"/>
              <a:t>.</a:t>
            </a:r>
          </a:p>
          <a:p>
            <a:pPr eaLnBrk="1" hangingPunct="1">
              <a:spcBef>
                <a:spcPct val="0"/>
              </a:spcBef>
            </a:pPr>
            <a:endParaRPr lang="en-US" altLang="en-US" dirty="0"/>
          </a:p>
          <a:p>
            <a:pPr eaLnBrk="1" hangingPunct="1">
              <a:spcBef>
                <a:spcPct val="0"/>
              </a:spcBef>
            </a:pPr>
            <a:r>
              <a:rPr lang="en-US" altLang="en-US" dirty="0"/>
              <a:t>Zoom</a:t>
            </a:r>
            <a:r>
              <a:rPr lang="en-US" altLang="en-US" baseline="0" dirty="0"/>
              <a:t> levels beyond 3 times the default size will require streamlined mode to be enabled for the student. </a:t>
            </a:r>
            <a:r>
              <a:rPr lang="en-US" altLang="en-US" dirty="0"/>
              <a:t>Please note that the Zoom tool is not the same as magnification, which students can access using their own assistive devices.</a:t>
            </a:r>
          </a:p>
          <a:p>
            <a:pPr eaLnBrk="1" hangingPunct="1">
              <a:spcBef>
                <a:spcPct val="0"/>
              </a:spcBef>
            </a:pPr>
            <a:endParaRPr lang="en-US" altLang="en-US" b="1"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737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757C020-184A-4464-8284-5B45D93034F7}" type="slidenum">
              <a:rPr lang="en-US" altLang="en-US" smtClean="0">
                <a:latin typeface="Arial" panose="020B0604020202020204" pitchFamily="34" charset="0"/>
              </a:rPr>
              <a:pPr fontAlgn="base">
                <a:spcBef>
                  <a:spcPct val="0"/>
                </a:spcBef>
                <a:spcAft>
                  <a:spcPct val="0"/>
                </a:spcAft>
                <a:defRPr/>
              </a:pPr>
              <a:t>25</a:t>
            </a:fld>
            <a:endParaRPr lang="en-US" altLang="en-US" dirty="0">
              <a:latin typeface="Arial" panose="020B0604020202020204" pitchFamily="34" charset="0"/>
            </a:endParaRPr>
          </a:p>
        </p:txBody>
      </p:sp>
    </p:spTree>
    <p:extLst>
      <p:ext uri="{BB962C8B-B14F-4D97-AF65-F5344CB8AC3E}">
        <p14:creationId xmlns:p14="http://schemas.microsoft.com/office/powerpoint/2010/main" val="3679937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An English Glossary feature is available for students to use for </a:t>
            </a:r>
            <a:r>
              <a:rPr lang="en-US" altLang="en-US" i="0" strike="noStrike" dirty="0"/>
              <a:t>some ELA and math items during testing. The glossary is not available for ELA Reading items. T</a:t>
            </a:r>
            <a:r>
              <a:rPr lang="en-US" altLang="en-US" dirty="0"/>
              <a:t>he student can access the glossary by clicking any of the pre-selected terms, which are indicated on the screen by a gray dotted outline. When the student hovers the mouse over the term, it will highlight in blue. If the student clicks a highlighted term, a pop-up box will appear with a definition of the term. Students can return to the item by clicking the </a:t>
            </a:r>
            <a:r>
              <a:rPr lang="en-US" altLang="en-US" b="1" dirty="0"/>
              <a:t>X</a:t>
            </a:r>
            <a:r>
              <a:rPr lang="en-US" altLang="en-US" dirty="0"/>
              <a:t> in the upper-right corner of the pop-up box to close it.</a:t>
            </a:r>
          </a:p>
        </p:txBody>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DDE4A8-391B-4A84-AB07-6DEDB4336BB5}" type="slidenum">
              <a:rPr lang="en-US" altLang="en-US" smtClean="0">
                <a:latin typeface="Arial" panose="020B0604020202020204" pitchFamily="34" charset="0"/>
              </a:rPr>
              <a:pPr fontAlgn="base">
                <a:spcBef>
                  <a:spcPct val="0"/>
                </a:spcBef>
                <a:spcAft>
                  <a:spcPct val="0"/>
                </a:spcAft>
                <a:defRPr/>
              </a:pPr>
              <a:t>26</a:t>
            </a:fld>
            <a:endParaRPr lang="en-US" altLang="en-US" dirty="0">
              <a:latin typeface="Arial" panose="020B0604020202020204" pitchFamily="34" charset="0"/>
            </a:endParaRPr>
          </a:p>
        </p:txBody>
      </p:sp>
    </p:spTree>
    <p:extLst>
      <p:ext uri="{BB962C8B-B14F-4D97-AF65-F5344CB8AC3E}">
        <p14:creationId xmlns:p14="http://schemas.microsoft.com/office/powerpoint/2010/main" val="625009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0" u="none" dirty="0"/>
              <a:t>The Masking tool allows students to cover up a distracting area of the test page. To use this tool, students click the </a:t>
            </a:r>
            <a:r>
              <a:rPr lang="en-US" b="1" u="none" dirty="0"/>
              <a:t>Masking</a:t>
            </a:r>
            <a:r>
              <a:rPr lang="en-US" b="0" u="none" dirty="0"/>
              <a:t> button and then click</a:t>
            </a:r>
            <a:r>
              <a:rPr lang="en-US" b="0" u="none" baseline="0" dirty="0"/>
              <a:t> and drag their mouse to select a rectangular area on the screen. To deactivate masking mode, students must click the </a:t>
            </a:r>
            <a:r>
              <a:rPr lang="en-US" b="1" u="none" baseline="0" dirty="0"/>
              <a:t>Masking</a:t>
            </a:r>
            <a:r>
              <a:rPr lang="en-US" b="0" u="none" baseline="0" dirty="0"/>
              <a:t> button again. Masked areas remain on the screen even after masking mode is deactivated. To remove a masked area, students click the </a:t>
            </a:r>
            <a:r>
              <a:rPr lang="en-US" b="1" u="none" baseline="0" dirty="0"/>
              <a:t>X</a:t>
            </a:r>
            <a:r>
              <a:rPr lang="en-US" b="0" u="none" baseline="0" dirty="0"/>
              <a:t> button in the upper-right corner of the masked area.</a:t>
            </a:r>
            <a:endParaRPr lang="en-US" b="0" u="none" dirty="0"/>
          </a:p>
        </p:txBody>
      </p:sp>
      <p:sp>
        <p:nvSpPr>
          <p:cNvPr id="4" name="Slide Number Placeholder 3"/>
          <p:cNvSpPr>
            <a:spLocks noGrp="1"/>
          </p:cNvSpPr>
          <p:nvPr>
            <p:ph type="sldNum" sz="quarter" idx="10"/>
          </p:nvPr>
        </p:nvSpPr>
        <p:spPr/>
        <p:txBody>
          <a:bodyPr/>
          <a:lstStyle/>
          <a:p>
            <a:pPr>
              <a:defRPr/>
            </a:pPr>
            <a:fld id="{73E18F1F-5A84-4C55-B1EA-7EBC853F01F5}" type="slidenum">
              <a:rPr lang="en-US" smtClean="0"/>
              <a:pPr>
                <a:defRPr/>
              </a:pPr>
              <a:t>27</a:t>
            </a:fld>
            <a:endParaRPr lang="en-US" dirty="0"/>
          </a:p>
        </p:txBody>
      </p:sp>
    </p:spTree>
    <p:extLst>
      <p:ext uri="{BB962C8B-B14F-4D97-AF65-F5344CB8AC3E}">
        <p14:creationId xmlns:p14="http://schemas.microsoft.com/office/powerpoint/2010/main" val="3491165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0" u="none" dirty="0"/>
              <a:t>The </a:t>
            </a:r>
            <a:r>
              <a:rPr lang="en-US" b="1" u="none" dirty="0"/>
              <a:t>Select Previous Version </a:t>
            </a:r>
            <a:r>
              <a:rPr lang="en-US" b="0" u="none" baseline="0" dirty="0"/>
              <a:t>tool allows students to view and restore responses that they previously entered and saved for a Text Response item. To use this tool, students open the context menu for a Text Response item and click </a:t>
            </a:r>
            <a:r>
              <a:rPr lang="en-US" b="1" u="none" baseline="0" dirty="0"/>
              <a:t>Select Previous Version</a:t>
            </a:r>
            <a:r>
              <a:rPr lang="en-US" b="0" u="none" baseline="0" dirty="0"/>
              <a:t>. A window will appear, listing any saved responses for the item and the text associated with each one. To view previous responses, students select a response version in the left panel and read the associated text in the right panel. To restore a selected response, students click </a:t>
            </a:r>
            <a:r>
              <a:rPr lang="en-US" b="1" u="none" baseline="0" dirty="0"/>
              <a:t>Select</a:t>
            </a:r>
            <a:r>
              <a:rPr lang="en-US" b="0" u="none" baseline="0" dirty="0"/>
              <a:t> at the bottom of the window. The selected response will appear in the answer area for the item.</a:t>
            </a:r>
          </a:p>
          <a:p>
            <a:endParaRPr lang="en-US" b="0" u="none" baseline="0" dirty="0"/>
          </a:p>
          <a:p>
            <a:r>
              <a:rPr lang="en-US" b="0" u="none" baseline="0" dirty="0"/>
              <a:t>Please note that the </a:t>
            </a:r>
            <a:r>
              <a:rPr lang="en-US" b="1" u="none" baseline="0" dirty="0"/>
              <a:t>Select Previous Version </a:t>
            </a:r>
            <a:r>
              <a:rPr lang="en-US" b="0" u="none" baseline="0" dirty="0"/>
              <a:t>tool cannot restore responses that were entered prior to pausing a test.</a:t>
            </a:r>
          </a:p>
        </p:txBody>
      </p:sp>
      <p:sp>
        <p:nvSpPr>
          <p:cNvPr id="4" name="Slide Number Placeholder 3"/>
          <p:cNvSpPr>
            <a:spLocks noGrp="1"/>
          </p:cNvSpPr>
          <p:nvPr>
            <p:ph type="sldNum" sz="quarter" idx="10"/>
          </p:nvPr>
        </p:nvSpPr>
        <p:spPr/>
        <p:txBody>
          <a:bodyPr/>
          <a:lstStyle/>
          <a:p>
            <a:pPr>
              <a:defRPr/>
            </a:pPr>
            <a:fld id="{73E18F1F-5A84-4C55-B1EA-7EBC853F01F5}" type="slidenum">
              <a:rPr lang="en-US" smtClean="0"/>
              <a:pPr>
                <a:defRPr/>
              </a:pPr>
              <a:t>28</a:t>
            </a:fld>
            <a:endParaRPr lang="en-US" dirty="0"/>
          </a:p>
        </p:txBody>
      </p:sp>
    </p:spTree>
    <p:extLst>
      <p:ext uri="{BB962C8B-B14F-4D97-AF65-F5344CB8AC3E}">
        <p14:creationId xmlns:p14="http://schemas.microsoft.com/office/powerpoint/2010/main" val="1694551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 name="Notes Placeholder 2"/>
          <p:cNvSpPr>
            <a:spLocks noGrp="1"/>
          </p:cNvSpPr>
          <p:nvPr>
            <p:ph type="body" idx="1"/>
          </p:nvPr>
        </p:nvSpPr>
        <p:spPr>
          <a:xfrm>
            <a:off x="780344" y="4421823"/>
            <a:ext cx="5618480" cy="4189095"/>
          </a:xfrm>
        </p:spPr>
        <p:txBody>
          <a:bodyPr/>
          <a:lstStyle/>
          <a:p>
            <a:pPr eaLnBrk="1" fontAlgn="auto" hangingPunct="1">
              <a:spcBef>
                <a:spcPts val="0"/>
              </a:spcBef>
              <a:spcAft>
                <a:spcPts val="0"/>
              </a:spcAft>
              <a:defRPr/>
            </a:pPr>
            <a:r>
              <a:rPr lang="en-US" altLang="en-US" dirty="0"/>
              <a:t>In addition to universal tools, which are available to all students, designated supports </a:t>
            </a:r>
            <a:r>
              <a:rPr lang="en-US" dirty="0"/>
              <a:t>are available for use by any student for whom the need has been indicated by an educator. A</a:t>
            </a:r>
            <a:r>
              <a:rPr lang="en-US" altLang="en-US" dirty="0"/>
              <a:t>ccommodations </a:t>
            </a:r>
            <a:r>
              <a:rPr lang="en-US" dirty="0"/>
              <a:t>are changes in procedures or materials that </a:t>
            </a:r>
            <a:r>
              <a:rPr lang="en-US" b="0" dirty="0"/>
              <a:t>increase equitable access during the test. Accommodations</a:t>
            </a:r>
            <a:r>
              <a:rPr lang="en-US" b="0" baseline="0" dirty="0"/>
              <a:t> are available </a:t>
            </a:r>
            <a:r>
              <a:rPr lang="en-US" b="0" dirty="0"/>
              <a:t>for </a:t>
            </a:r>
            <a:r>
              <a:rPr lang="en-US" dirty="0"/>
              <a:t>students with documentation of the need for the accommodations on an Individualized Education Program (IEP) or Section 504 accommodation plan.</a:t>
            </a:r>
          </a:p>
          <a:p>
            <a:pPr eaLnBrk="1" fontAlgn="auto" hangingPunct="1">
              <a:spcBef>
                <a:spcPts val="0"/>
              </a:spcBef>
              <a:spcAft>
                <a:spcPts val="0"/>
              </a:spcAft>
              <a:defRPr/>
            </a:pPr>
            <a:endParaRPr lang="en-US" altLang="en-US" i="0" strike="noStrike" dirty="0"/>
          </a:p>
          <a:p>
            <a:pPr eaLnBrk="1" fontAlgn="auto" hangingPunct="1">
              <a:spcBef>
                <a:spcPts val="0"/>
              </a:spcBef>
              <a:spcAft>
                <a:spcPts val="0"/>
              </a:spcAft>
              <a:defRPr/>
            </a:pPr>
            <a:r>
              <a:rPr lang="en-US" altLang="en-US" i="0" strike="noStrike" dirty="0"/>
              <a:t>For detailed information about designated supports and accommodations, please refer to the </a:t>
            </a:r>
            <a:r>
              <a:rPr lang="en-US" altLang="en-US" i="1" strike="noStrike" dirty="0"/>
              <a:t>Usability,</a:t>
            </a:r>
            <a:r>
              <a:rPr lang="en-US" altLang="en-US" i="1" strike="noStrike" baseline="0" dirty="0"/>
              <a:t> </a:t>
            </a:r>
            <a:r>
              <a:rPr lang="en-US" altLang="en-US" i="1" strike="noStrike" dirty="0"/>
              <a:t>Accessibility, and Accommodations Guidelines</a:t>
            </a:r>
            <a:r>
              <a:rPr lang="en-US" altLang="en-US" i="0" strike="noStrike" dirty="0"/>
              <a:t> on the Smarter Balanced website.</a:t>
            </a:r>
          </a:p>
          <a:p>
            <a:pPr eaLnBrk="1" fontAlgn="auto" hangingPunct="1">
              <a:spcBef>
                <a:spcPts val="0"/>
              </a:spcBef>
              <a:spcAft>
                <a:spcPts val="0"/>
              </a:spcAft>
              <a:defRPr/>
            </a:pPr>
            <a:endParaRPr lang="en-US" b="0" dirty="0"/>
          </a:p>
          <a:p>
            <a:pPr eaLnBrk="1" fontAlgn="auto" hangingPunct="1">
              <a:spcBef>
                <a:spcPts val="0"/>
              </a:spcBef>
              <a:spcAft>
                <a:spcPts val="0"/>
              </a:spcAft>
              <a:defRPr/>
            </a:pPr>
            <a:r>
              <a:rPr lang="en-US" dirty="0"/>
              <a:t>Color Contrast is an accessibility resource that is available to eligible students. By default, tests are presented with black text on a white background. Students who require a different combination of font color and background color should be assigned the appropriate accommodation in TIDE. The color contrast selected will apply to all tests for that student. </a:t>
            </a:r>
            <a:r>
              <a:rPr lang="en-US" strike="noStrike" baseline="0" dirty="0"/>
              <a:t>Color contrast o</a:t>
            </a:r>
            <a:r>
              <a:rPr lang="en-US" strike="noStrike" dirty="0"/>
              <a:t>ptions may include the following</a:t>
            </a:r>
            <a:r>
              <a:rPr lang="en-US" dirty="0"/>
              <a:t>: Black on White; </a:t>
            </a:r>
            <a:r>
              <a:rPr lang="en-US" strike="noStrike" dirty="0"/>
              <a:t>Black on Rose</a:t>
            </a:r>
            <a:r>
              <a:rPr lang="en-US" dirty="0"/>
              <a:t>; Yellow on Blue; Medium Gray on Light Gray; and Reverse Contrast (White on Black). Other options may be available in your state. </a:t>
            </a:r>
            <a:endParaRPr lang="en-US" b="1" dirty="0">
              <a:solidFill>
                <a:schemeClr val="bg1">
                  <a:lumMod val="50000"/>
                </a:schemeClr>
              </a:solidFill>
            </a:endParaRPr>
          </a:p>
          <a:p>
            <a:pPr eaLnBrk="1" fontAlgn="auto" hangingPunct="1">
              <a:spcBef>
                <a:spcPts val="0"/>
              </a:spcBef>
              <a:spcAft>
                <a:spcPts val="0"/>
              </a:spcAft>
              <a:defRPr/>
            </a:pPr>
            <a:endParaRPr lang="en-US" dirty="0"/>
          </a:p>
        </p:txBody>
      </p:sp>
      <p:sp>
        <p:nvSpPr>
          <p:cNvPr id="757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FEA6222-E8ED-4415-A932-72829B0F651E}" type="slidenum">
              <a:rPr lang="en-US" altLang="en-US" smtClean="0">
                <a:latin typeface="Arial" panose="020B0604020202020204" pitchFamily="34" charset="0"/>
              </a:rPr>
              <a:pPr fontAlgn="base">
                <a:spcBef>
                  <a:spcPct val="0"/>
                </a:spcBef>
                <a:spcAft>
                  <a:spcPct val="0"/>
                </a:spcAft>
                <a:defRPr/>
              </a:pPr>
              <a:t>29</a:t>
            </a:fld>
            <a:endParaRPr lang="en-US" altLang="en-US" dirty="0">
              <a:latin typeface="Arial" panose="020B0604020202020204" pitchFamily="34" charset="0"/>
            </a:endParaRPr>
          </a:p>
        </p:txBody>
      </p:sp>
    </p:spTree>
    <p:extLst>
      <p:ext uri="{BB962C8B-B14F-4D97-AF65-F5344CB8AC3E}">
        <p14:creationId xmlns:p14="http://schemas.microsoft.com/office/powerpoint/2010/main" val="257359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must use the secure browser to log in to the Student Interface. The secure browser is designed to ensure test security by prohibiting students from accessing any other programs or websites during testing. The</a:t>
            </a:r>
            <a:r>
              <a:rPr lang="en-US" altLang="en-US" baseline="0" dirty="0"/>
              <a:t> most recent version of the secure browser can be found on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AlohaHSAP.org</a:t>
            </a:r>
            <a:r>
              <a:rPr lang="en-US" altLang="en-US" baseline="0" dirty="0"/>
              <a:t>.</a:t>
            </a:r>
            <a:endParaRPr lang="en-US" altLang="en-US" dirty="0"/>
          </a:p>
          <a:p>
            <a:pPr eaLnBrk="1" hangingPunct="1">
              <a:spcBef>
                <a:spcPct val="0"/>
              </a:spcBef>
            </a:pPr>
            <a:endParaRPr lang="en-US" altLang="en-US" dirty="0"/>
          </a:p>
          <a:p>
            <a:pPr eaLnBrk="1" hangingPunct="1">
              <a:spcBef>
                <a:spcPct val="0"/>
              </a:spcBef>
            </a:pPr>
            <a:r>
              <a:rPr lang="en-US" altLang="en-US" dirty="0"/>
              <a:t>Your school’s Technology Coordinator is responsible for ensuring that the secure browser has been correctly installed on all testing devices. If you have questions about installation</a:t>
            </a:r>
            <a:r>
              <a:rPr lang="en-US" altLang="en-US" baseline="0" dirty="0"/>
              <a:t> of </a:t>
            </a:r>
            <a:r>
              <a:rPr lang="en-US" altLang="en-US" dirty="0"/>
              <a:t>the secure browser, please contact your Technology Coordinator. </a:t>
            </a:r>
            <a:endParaRPr lang="en-US" altLang="en-US" b="1" dirty="0">
              <a:solidFill>
                <a:srgbClr val="003AD4"/>
              </a:solidFill>
            </a:endParaRPr>
          </a:p>
        </p:txBody>
      </p:sp>
      <p:sp>
        <p:nvSpPr>
          <p:cNvPr id="553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A78969E-9590-4321-9DE6-318E6F52368F}" type="slidenum">
              <a:rPr lang="en-US" altLang="en-US" smtClean="0">
                <a:latin typeface="Arial" panose="020B0604020202020204" pitchFamily="34" charset="0"/>
              </a:rPr>
              <a:pPr fontAlgn="base">
                <a:spcBef>
                  <a:spcPct val="0"/>
                </a:spcBef>
                <a:spcAft>
                  <a:spcPct val="0"/>
                </a:spcAft>
                <a:defRPr/>
              </a:pPr>
              <a:t>3</a:t>
            </a:fld>
            <a:endParaRPr lang="en-US" altLang="en-US" dirty="0">
              <a:latin typeface="Arial" panose="020B0604020202020204" pitchFamily="34" charset="0"/>
            </a:endParaRPr>
          </a:p>
        </p:txBody>
      </p:sp>
    </p:spTree>
    <p:extLst>
      <p:ext uri="{BB962C8B-B14F-4D97-AF65-F5344CB8AC3E}">
        <p14:creationId xmlns:p14="http://schemas.microsoft.com/office/powerpoint/2010/main" val="1616596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u="none" dirty="0">
                <a:solidFill>
                  <a:schemeClr val="tx1"/>
                </a:solidFill>
              </a:rPr>
              <a:t>Text-to-Speech (TTS) </a:t>
            </a:r>
            <a:r>
              <a:rPr lang="en-US" altLang="en-US" dirty="0">
                <a:solidFill>
                  <a:schemeClr val="tx1"/>
                </a:solidFill>
              </a:rPr>
              <a:t>allows </a:t>
            </a:r>
            <a:r>
              <a:rPr lang="en-US" altLang="en-US" u="none" dirty="0">
                <a:solidFill>
                  <a:schemeClr val="tx1"/>
                </a:solidFill>
              </a:rPr>
              <a:t>eligible students to</a:t>
            </a:r>
            <a:r>
              <a:rPr lang="en-US" altLang="en-US" dirty="0">
                <a:solidFill>
                  <a:schemeClr val="tx1"/>
                </a:solidFill>
              </a:rPr>
              <a:t> listen to test content. </a:t>
            </a:r>
            <a:r>
              <a:rPr lang="en-US" altLang="en-US" u="none" dirty="0">
                <a:solidFill>
                  <a:schemeClr val="tx1"/>
                </a:solidFill>
              </a:rPr>
              <a:t>TTS</a:t>
            </a:r>
            <a:r>
              <a:rPr lang="en-US" altLang="en-US" dirty="0">
                <a:solidFill>
                  <a:schemeClr val="tx1"/>
                </a:solidFill>
              </a:rPr>
              <a:t> must be set up in TIDE prior to testing. It is available as either an embedded designated support or as an embedded accommodation for students with an identified need. </a:t>
            </a:r>
            <a:r>
              <a:rPr lang="en-US" altLang="en-US" i="0" strike="noStrike" dirty="0">
                <a:solidFill>
                  <a:schemeClr val="tx1"/>
                </a:solidFill>
              </a:rPr>
              <a:t>Students can use this feature as a designated support for mathematics stimuli items and ELA items but not for reading passages. </a:t>
            </a:r>
            <a:r>
              <a:rPr lang="en-US" dirty="0"/>
              <a:t>Students in all grades may have Text-to-Speech for ELA reading passages as an accommodation.</a:t>
            </a:r>
          </a:p>
          <a:p>
            <a:endParaRPr lang="en-US" altLang="en-US" dirty="0">
              <a:solidFill>
                <a:schemeClr val="tx1"/>
              </a:solidFill>
            </a:endParaRPr>
          </a:p>
          <a:p>
            <a:pPr eaLnBrk="1" hangingPunct="1">
              <a:spcBef>
                <a:spcPct val="0"/>
              </a:spcBef>
            </a:pPr>
            <a:r>
              <a:rPr lang="en-US" altLang="en-US" dirty="0">
                <a:solidFill>
                  <a:schemeClr val="tx1"/>
                </a:solidFill>
              </a:rPr>
              <a:t>To use this tool, the student will select a portion of text</a:t>
            </a:r>
            <a:r>
              <a:rPr lang="en-US" altLang="en-US" baseline="0" dirty="0">
                <a:solidFill>
                  <a:schemeClr val="tx1"/>
                </a:solidFill>
              </a:rPr>
              <a:t> and</a:t>
            </a:r>
            <a:r>
              <a:rPr lang="en-US" altLang="en-US" dirty="0">
                <a:solidFill>
                  <a:schemeClr val="tx1"/>
                </a:solidFill>
              </a:rPr>
              <a:t> then right-click the selected area or click the context</a:t>
            </a:r>
            <a:r>
              <a:rPr lang="en-US" altLang="en-US" baseline="0" dirty="0">
                <a:solidFill>
                  <a:schemeClr val="tx1"/>
                </a:solidFill>
              </a:rPr>
              <a:t> menu icon</a:t>
            </a:r>
            <a:r>
              <a:rPr lang="en-US" altLang="en-US" dirty="0">
                <a:solidFill>
                  <a:schemeClr val="tx1"/>
                </a:solidFill>
              </a:rPr>
              <a:t>. </a:t>
            </a:r>
            <a:r>
              <a:rPr lang="en-US" altLang="en-US" u="none" dirty="0">
                <a:solidFill>
                  <a:schemeClr val="tx1"/>
                </a:solidFill>
              </a:rPr>
              <a:t>Students then select </a:t>
            </a:r>
            <a:r>
              <a:rPr lang="en-US" altLang="en-US" dirty="0">
                <a:solidFill>
                  <a:schemeClr val="tx1"/>
                </a:solidFill>
              </a:rPr>
              <a:t>the desired Text-to-Speech option from the pop-up menu to hear the audio (for example: </a:t>
            </a:r>
            <a:r>
              <a:rPr lang="en-US" altLang="en-US" b="1" dirty="0">
                <a:solidFill>
                  <a:schemeClr val="tx1"/>
                </a:solidFill>
              </a:rPr>
              <a:t>Speak Question</a:t>
            </a:r>
            <a:r>
              <a:rPr lang="en-US" altLang="en-US" dirty="0">
                <a:solidFill>
                  <a:schemeClr val="tx1"/>
                </a:solidFill>
              </a:rPr>
              <a:t> or </a:t>
            </a:r>
            <a:r>
              <a:rPr lang="en-US" altLang="en-US" b="1" dirty="0">
                <a:solidFill>
                  <a:schemeClr val="tx1"/>
                </a:solidFill>
              </a:rPr>
              <a:t>Speak Question and Options</a:t>
            </a:r>
            <a:r>
              <a:rPr lang="en-US" altLang="en-US" dirty="0">
                <a:solidFill>
                  <a:schemeClr val="tx1"/>
                </a:solidFill>
              </a:rPr>
              <a:t>). We recommend that students who will be using this feature have the opportunity to try it </a:t>
            </a:r>
            <a:r>
              <a:rPr lang="en-US" altLang="en-US" u="none" dirty="0">
                <a:solidFill>
                  <a:schemeClr val="tx1"/>
                </a:solidFill>
              </a:rPr>
              <a:t>by taking the practice test </a:t>
            </a:r>
            <a:r>
              <a:rPr lang="en-US" altLang="en-US" dirty="0">
                <a:solidFill>
                  <a:schemeClr val="tx1"/>
                </a:solidFill>
              </a:rPr>
              <a:t>prior to testing. As mentioned earlier, you should ensure that all students requiring the Text-to-Speech feature have headphones and that they have completed the audio check successfully.</a:t>
            </a:r>
          </a:p>
          <a:p>
            <a:pPr eaLnBrk="1" hangingPunct="1">
              <a:spcBef>
                <a:spcPct val="0"/>
              </a:spcBef>
            </a:pPr>
            <a:endParaRPr lang="en-US" altLang="en-US" dirty="0">
              <a:solidFill>
                <a:schemeClr val="tx1"/>
              </a:solidFill>
            </a:endParaRPr>
          </a:p>
          <a:p>
            <a:pPr eaLnBrk="1" hangingPunct="1">
              <a:spcBef>
                <a:spcPct val="0"/>
              </a:spcBef>
            </a:pPr>
            <a:r>
              <a:rPr lang="en-US" altLang="en-US" dirty="0">
                <a:solidFill>
                  <a:schemeClr val="tx1"/>
                </a:solidFill>
              </a:rPr>
              <a:t>Some tests may also display ear icons by questions and answer options when TTS is enabled. The student can click these icons to listen to the content.</a:t>
            </a:r>
          </a:p>
        </p:txBody>
      </p:sp>
      <p:sp>
        <p:nvSpPr>
          <p:cNvPr id="768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08A6FC2-E632-4C30-8868-F193DA12A564}" type="slidenum">
              <a:rPr lang="en-US" altLang="en-US" smtClean="0">
                <a:latin typeface="Arial" panose="020B0604020202020204" pitchFamily="34" charset="0"/>
              </a:rPr>
              <a:pPr fontAlgn="base">
                <a:spcBef>
                  <a:spcPct val="0"/>
                </a:spcBef>
                <a:spcAft>
                  <a:spcPct val="0"/>
                </a:spcAft>
                <a:defRPr/>
              </a:pPr>
              <a:t>30</a:t>
            </a:fld>
            <a:endParaRPr lang="en-US" altLang="en-US" dirty="0">
              <a:latin typeface="Arial" panose="020B0604020202020204" pitchFamily="34" charset="0"/>
            </a:endParaRPr>
          </a:p>
        </p:txBody>
      </p:sp>
    </p:spTree>
    <p:extLst>
      <p:ext uri="{BB962C8B-B14F-4D97-AF65-F5344CB8AC3E}">
        <p14:creationId xmlns:p14="http://schemas.microsoft.com/office/powerpoint/2010/main" val="1910371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a:t>The Print on Demand feature is available only for students who require it. It is a testing impropriety to apply this restricted resource for a student without documentation of actual need. This feature is not intended as a method for printing the test in order to administer it on paper. Depending upon whether they are allowed to print items,</a:t>
            </a:r>
            <a:r>
              <a:rPr lang="en-US" baseline="0" dirty="0"/>
              <a:t> </a:t>
            </a:r>
            <a:r>
              <a:rPr lang="en-US" dirty="0"/>
              <a:t>passages, or both, students with this accommodation will see either a </a:t>
            </a:r>
            <a:r>
              <a:rPr lang="en-US" b="1" dirty="0"/>
              <a:t>Print Page</a:t>
            </a:r>
            <a:r>
              <a:rPr lang="en-US" dirty="0"/>
              <a:t> button at the top of the screen, a </a:t>
            </a:r>
            <a:r>
              <a:rPr lang="en-US" b="1" dirty="0"/>
              <a:t>Print</a:t>
            </a:r>
            <a:r>
              <a:rPr lang="en-US" b="1" baseline="0" dirty="0"/>
              <a:t> Item</a:t>
            </a:r>
            <a:r>
              <a:rPr lang="en-US" dirty="0"/>
              <a:t> option in the context</a:t>
            </a:r>
            <a:r>
              <a:rPr lang="en-US" baseline="0" dirty="0"/>
              <a:t> menu</a:t>
            </a:r>
            <a:r>
              <a:rPr lang="en-US" dirty="0"/>
              <a:t>, or both. When a student clicks either </a:t>
            </a:r>
            <a:r>
              <a:rPr lang="en-US" b="1" dirty="0"/>
              <a:t>Print</a:t>
            </a:r>
            <a:r>
              <a:rPr lang="en-US" dirty="0"/>
              <a:t> option, the TA will receive a request for approval. The student will see a pop-up message that indicates that the request for approval has been sent. Before approving the request, the TA should ensure that the printer is monitored by staff who have been properly trained in test security.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Test items that students have requested to print will display with a small printer badge next to the item number.</a:t>
            </a:r>
          </a:p>
        </p:txBody>
      </p:sp>
      <p:sp>
        <p:nvSpPr>
          <p:cNvPr id="778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D7851-5429-45A1-A7CE-5B19708059A5}" type="slidenum">
              <a:rPr lang="en-US" altLang="en-US" smtClean="0">
                <a:latin typeface="Arial" panose="020B0604020202020204" pitchFamily="34" charset="0"/>
              </a:rPr>
              <a:pPr fontAlgn="base">
                <a:spcBef>
                  <a:spcPct val="0"/>
                </a:spcBef>
                <a:spcAft>
                  <a:spcPct val="0"/>
                </a:spcAft>
                <a:defRPr/>
              </a:pPr>
              <a:t>31</a:t>
            </a:fld>
            <a:endParaRPr lang="en-US" altLang="en-US" dirty="0">
              <a:latin typeface="Arial" panose="020B0604020202020204" pitchFamily="34" charset="0"/>
            </a:endParaRPr>
          </a:p>
        </p:txBody>
      </p:sp>
    </p:spTree>
    <p:extLst>
      <p:ext uri="{BB962C8B-B14F-4D97-AF65-F5344CB8AC3E}">
        <p14:creationId xmlns:p14="http://schemas.microsoft.com/office/powerpoint/2010/main" val="1916728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a:t>Students who are English Learners (ELs) may benefit from using a Translation Glossary for </a:t>
            </a:r>
            <a:r>
              <a:rPr lang="en-US" u="none" dirty="0"/>
              <a:t>some </a:t>
            </a:r>
            <a:r>
              <a:rPr lang="en-US" dirty="0"/>
              <a:t>tests. These students should have the Translation Glossary option selected in TIDE for the appropriate language. </a:t>
            </a:r>
            <a:r>
              <a:rPr lang="en-US" i="0" strike="noStrike" dirty="0"/>
              <a:t>See the Translation Glossaries section in the </a:t>
            </a:r>
            <a:r>
              <a:rPr lang="en-US" i="1" strike="noStrike" dirty="0"/>
              <a:t>Usability, Accessibility and Accommodations Guidelines</a:t>
            </a:r>
            <a:r>
              <a:rPr lang="en-US" i="0" strike="noStrike" dirty="0"/>
              <a:t>, available on the Smarter Balanced website, for information on how to determine if this support is appropriate for particular students. </a:t>
            </a:r>
            <a:r>
              <a:rPr lang="en-US" dirty="0"/>
              <a:t>Available languages include Spanish, Arabic, Burmese, Cantonese, Filipino, Hmong, Korean, Mandarin, Punjabi, Russian, Ukrainian, and Vietnamese. A dual-language option is also available, which allows students to see both the English glossary and another language glossary at the same time.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When the Translation Glossary is enabled, some terms in mathematics items will appear with a gray dotted outline around them. When the student hovers the mouse over the term, it will highlight in blue. If the student clicks a highlighted term, a pop-up box will appear with the translation of the term. Students can also select the audio icon next to the glossary term and listen to the audio recording of the glossary. Clicking the </a:t>
            </a:r>
            <a:r>
              <a:rPr lang="en-US" b="1" dirty="0"/>
              <a:t>X</a:t>
            </a:r>
            <a:r>
              <a:rPr lang="en-US" dirty="0"/>
              <a:t> in the upper-right corner of the pop-up box will close it. If the student has dual-language mode enabled, the glossary will appear with two tabs, one for each language.</a:t>
            </a:r>
            <a:endParaRPr lang="en-US" b="1" dirty="0"/>
          </a:p>
        </p:txBody>
      </p:sp>
      <p:sp>
        <p:nvSpPr>
          <p:cNvPr id="788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836162-EECD-4484-BCD7-F1914F158B69}" type="slidenum">
              <a:rPr lang="en-US" altLang="en-US" smtClean="0">
                <a:latin typeface="Arial" panose="020B0604020202020204" pitchFamily="34" charset="0"/>
              </a:rPr>
              <a:pPr fontAlgn="base">
                <a:spcBef>
                  <a:spcPct val="0"/>
                </a:spcBef>
                <a:spcAft>
                  <a:spcPct val="0"/>
                </a:spcAft>
                <a:defRPr/>
              </a:pPr>
              <a:t>32</a:t>
            </a:fld>
            <a:endParaRPr lang="en-US" altLang="en-US" dirty="0">
              <a:latin typeface="Arial" panose="020B0604020202020204" pitchFamily="34" charset="0"/>
            </a:endParaRPr>
          </a:p>
        </p:txBody>
      </p:sp>
    </p:spTree>
    <p:extLst>
      <p:ext uri="{BB962C8B-B14F-4D97-AF65-F5344CB8AC3E}">
        <p14:creationId xmlns:p14="http://schemas.microsoft.com/office/powerpoint/2010/main" val="1054801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Next we will discuss some</a:t>
            </a:r>
            <a:r>
              <a:rPr lang="en-US" altLang="en-US" baseline="0" dirty="0"/>
              <a:t> types of items that students may see. </a:t>
            </a:r>
            <a:r>
              <a:rPr lang="en-US" altLang="en-US" dirty="0"/>
              <a:t>Students will encounter several types of items during testing. They must answer each item before proceeding to the next one. To answer selected-response items, students must click the desired answer option so that the letter A, B, C, or D becomes shaded. For interactive items, students need to follow the instructions given to know how to indicate their answer. For example, students may be told to click an object to identify the appropriate answer, drag pictures or words in a table, or click on a keypad. If they wish, students may click the </a:t>
            </a:r>
            <a:r>
              <a:rPr lang="en-US" altLang="en-US" b="1" dirty="0"/>
              <a:t>Save</a:t>
            </a:r>
            <a:r>
              <a:rPr lang="en-US" altLang="en-US" dirty="0"/>
              <a:t> button while working on interactive items to save their work. Regardless of whether they click </a:t>
            </a:r>
            <a:r>
              <a:rPr lang="en-US" altLang="en-US" b="1" dirty="0"/>
              <a:t>Save</a:t>
            </a:r>
            <a:r>
              <a:rPr lang="en-US" altLang="en-US" dirty="0"/>
              <a:t> or not, their answers will save automatically when they navigate to the next part of the test. After answering all items on a page, the student will click </a:t>
            </a:r>
            <a:r>
              <a:rPr lang="en-US" altLang="en-US" b="1" dirty="0"/>
              <a:t>Next</a:t>
            </a:r>
            <a:r>
              <a:rPr lang="en-US" altLang="en-US" dirty="0"/>
              <a:t> to go on.</a:t>
            </a:r>
          </a:p>
        </p:txBody>
      </p:sp>
      <p:sp>
        <p:nvSpPr>
          <p:cNvPr id="798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868587-EDB0-48EB-8E0C-4F232E460F08}" type="slidenum">
              <a:rPr lang="en-US" altLang="en-US" smtClean="0">
                <a:latin typeface="Arial" panose="020B0604020202020204" pitchFamily="34" charset="0"/>
              </a:rPr>
              <a:pPr fontAlgn="base">
                <a:spcBef>
                  <a:spcPct val="0"/>
                </a:spcBef>
                <a:spcAft>
                  <a:spcPct val="0"/>
                </a:spcAft>
                <a:defRPr/>
              </a:pPr>
              <a:t>33</a:t>
            </a:fld>
            <a:endParaRPr lang="en-US" altLang="en-US" dirty="0">
              <a:latin typeface="Arial" panose="020B0604020202020204" pitchFamily="34" charset="0"/>
            </a:endParaRPr>
          </a:p>
        </p:txBody>
      </p:sp>
    </p:spTree>
    <p:extLst>
      <p:ext uri="{BB962C8B-B14F-4D97-AF65-F5344CB8AC3E}">
        <p14:creationId xmlns:p14="http://schemas.microsoft.com/office/powerpoint/2010/main" val="3504328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If a stimulus appears</a:t>
            </a:r>
            <a:r>
              <a:rPr lang="en-US" altLang="en-US" baseline="0" dirty="0"/>
              <a:t> as a video, students can use the standard controls shown here to control the playback.</a:t>
            </a:r>
          </a:p>
          <a:p>
            <a:pPr eaLnBrk="1" hangingPunct="1">
              <a:spcBef>
                <a:spcPct val="0"/>
              </a:spcBef>
            </a:pPr>
            <a:endParaRPr lang="en-US" altLang="en-US" baseline="0" dirty="0"/>
          </a:p>
          <a:p>
            <a:pPr eaLnBrk="1" hangingPunct="1">
              <a:spcBef>
                <a:spcPct val="0"/>
              </a:spcBef>
            </a:pPr>
            <a:r>
              <a:rPr lang="en-US" altLang="en-US" dirty="0"/>
              <a:t>To play a video,</a:t>
            </a:r>
            <a:r>
              <a:rPr lang="en-US" altLang="en-US" baseline="0" dirty="0"/>
              <a:t> click the play button in the lower-left corner of the player.</a:t>
            </a:r>
          </a:p>
          <a:p>
            <a:pPr eaLnBrk="1" hangingPunct="1">
              <a:spcBef>
                <a:spcPct val="0"/>
              </a:spcBef>
            </a:pPr>
            <a:r>
              <a:rPr lang="en-US" altLang="en-US" dirty="0"/>
              <a:t>To jump to a different point in the video, drag the slider to the desired location.</a:t>
            </a:r>
          </a:p>
          <a:p>
            <a:pPr eaLnBrk="1" hangingPunct="1">
              <a:spcBef>
                <a:spcPct val="0"/>
              </a:spcBef>
            </a:pPr>
            <a:r>
              <a:rPr lang="en-US" altLang="en-US" dirty="0"/>
              <a:t>To adjust the speed at which the video plays, click the </a:t>
            </a:r>
            <a:r>
              <a:rPr lang="en-US" altLang="en-US" b="1" dirty="0"/>
              <a:t>1x</a:t>
            </a:r>
            <a:r>
              <a:rPr lang="en-US" altLang="en-US" b="0" dirty="0"/>
              <a:t> button</a:t>
            </a:r>
            <a:r>
              <a:rPr lang="en-US" altLang="en-US" dirty="0"/>
              <a:t>, and then select the desired speed from the menu that will appear.</a:t>
            </a:r>
          </a:p>
          <a:p>
            <a:pPr eaLnBrk="1" hangingPunct="1">
              <a:spcBef>
                <a:spcPct val="0"/>
              </a:spcBef>
            </a:pPr>
            <a:r>
              <a:rPr lang="en-US" altLang="en-US" dirty="0"/>
              <a:t>To mute or unmute the video, click the speaker icon</a:t>
            </a:r>
            <a:r>
              <a:rPr lang="en-US" altLang="en-US" baseline="0" dirty="0"/>
              <a:t> </a:t>
            </a:r>
            <a:r>
              <a:rPr lang="en-US" altLang="en-US" dirty="0"/>
              <a:t>in the lower-right corner.</a:t>
            </a:r>
          </a:p>
          <a:p>
            <a:pPr eaLnBrk="1" hangingPunct="1">
              <a:spcBef>
                <a:spcPct val="0"/>
              </a:spcBef>
            </a:pPr>
            <a:r>
              <a:rPr lang="en-US" altLang="en-US" dirty="0"/>
              <a:t>To expand the video to full screen mode, select</a:t>
            </a:r>
            <a:r>
              <a:rPr lang="en-US" altLang="en-US" baseline="0" dirty="0"/>
              <a:t> the full-screen icon </a:t>
            </a:r>
            <a:r>
              <a:rPr lang="en-US" altLang="en-US" dirty="0"/>
              <a:t>in the far lower-right corner. To exit full screen mode, click the full-screen icon again.</a:t>
            </a:r>
          </a:p>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868587-EDB0-48EB-8E0C-4F232E460F08}" type="slidenum">
              <a:rPr lang="en-US" altLang="en-US" smtClean="0">
                <a:latin typeface="Arial" panose="020B0604020202020204" pitchFamily="34" charset="0"/>
              </a:rPr>
              <a:pPr fontAlgn="base">
                <a:spcBef>
                  <a:spcPct val="0"/>
                </a:spcBef>
                <a:spcAft>
                  <a:spcPct val="0"/>
                </a:spcAft>
                <a:defRPr/>
              </a:pPr>
              <a:t>34</a:t>
            </a:fld>
            <a:endParaRPr lang="en-US" altLang="en-US" dirty="0">
              <a:latin typeface="Arial" panose="020B0604020202020204" pitchFamily="34" charset="0"/>
            </a:endParaRPr>
          </a:p>
        </p:txBody>
      </p:sp>
    </p:spTree>
    <p:extLst>
      <p:ext uri="{BB962C8B-B14F-4D97-AF65-F5344CB8AC3E}">
        <p14:creationId xmlns:p14="http://schemas.microsoft.com/office/powerpoint/2010/main" val="4023856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can use the Item Tutorial tool to get more information about a particular item type. Selecting </a:t>
            </a:r>
            <a:r>
              <a:rPr lang="en-US" altLang="en-US" b="1" dirty="0"/>
              <a:t>Tutorial</a:t>
            </a:r>
            <a:r>
              <a:rPr lang="en-US" altLang="en-US" dirty="0"/>
              <a:t> from the context menu for a</a:t>
            </a:r>
            <a:r>
              <a:rPr lang="en-US" altLang="en-US" baseline="0" dirty="0"/>
              <a:t> question </a:t>
            </a:r>
            <a:r>
              <a:rPr lang="en-US" altLang="en-US" dirty="0"/>
              <a:t>opens a pop-up box that will show the student how that type of item works (for example, whether they should select an answer, drag-and-drop answers, or type a response in an answer space).</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E353F13-78F8-4D9E-8AF8-219E0900E10F}" type="slidenum">
              <a:rPr lang="en-US" altLang="en-US" smtClean="0">
                <a:latin typeface="Arial" panose="020B0604020202020204" pitchFamily="34" charset="0"/>
              </a:rPr>
              <a:pPr fontAlgn="base">
                <a:spcBef>
                  <a:spcPct val="0"/>
                </a:spcBef>
                <a:spcAft>
                  <a:spcPct val="0"/>
                </a:spcAft>
                <a:defRPr/>
              </a:pPr>
              <a:t>35</a:t>
            </a:fld>
            <a:endParaRPr lang="en-US" altLang="en-US" dirty="0">
              <a:latin typeface="Arial" panose="020B0604020202020204" pitchFamily="34" charset="0"/>
            </a:endParaRPr>
          </a:p>
        </p:txBody>
      </p:sp>
    </p:spTree>
    <p:extLst>
      <p:ext uri="{BB962C8B-B14F-4D97-AF65-F5344CB8AC3E}">
        <p14:creationId xmlns:p14="http://schemas.microsoft.com/office/powerpoint/2010/main" val="2295057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a:t>As a security measure, after 30 minutes of test inactivity, students are logged out, and their tests are paused automatically.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Inactivity is determined by whether or not the student is interacting with the test by selecting answers or using navigation tools. Clicking an empty space on the screen is not considered activity.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Students will receive a warning message prior to being logged out and must click </a:t>
            </a:r>
            <a:r>
              <a:rPr lang="en-US" b="1" dirty="0"/>
              <a:t>OK</a:t>
            </a:r>
            <a:r>
              <a:rPr lang="en-US" dirty="0"/>
              <a:t> on the pop-up message within 60 seconds in order to avoid automatic logout and pausing of their test. If a student’s test is paused due to inactivity, the same rules apply as when the student intentionally pauses the test. The student can log in to the test again and resume from the point that testing was interrupted, subject to the pause rule, if applicable.</a:t>
            </a:r>
          </a:p>
          <a:p>
            <a:pPr eaLnBrk="1" fontAlgn="auto" hangingPunct="1">
              <a:spcBef>
                <a:spcPts val="0"/>
              </a:spcBef>
              <a:spcAft>
                <a:spcPts val="0"/>
              </a:spcAft>
              <a:defRPr/>
            </a:pPr>
            <a:endParaRPr lang="en-US" dirty="0"/>
          </a:p>
          <a:p>
            <a:pPr defTabSz="933237" eaLnBrk="1" fontAlgn="auto" hangingPunct="1">
              <a:spcBef>
                <a:spcPts val="0"/>
              </a:spcBef>
              <a:spcAft>
                <a:spcPts val="0"/>
              </a:spcAft>
              <a:defRPr/>
            </a:pPr>
            <a:r>
              <a:rPr lang="en-US" dirty="0"/>
              <a:t>Additionally, if a screen saver is activated during testing, the security breach feature will log the student out of the test. To avoid any such interruption, schools should either deactivate screen savers before students start testing or ensure that screen savers are set to more than the allocated testing time.</a:t>
            </a:r>
          </a:p>
        </p:txBody>
      </p:sp>
      <p:sp>
        <p:nvSpPr>
          <p:cNvPr id="819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C73CBB-093A-47D9-8AD0-75E15F648EBF}" type="slidenum">
              <a:rPr lang="en-US" altLang="en-US" smtClean="0">
                <a:latin typeface="Arial" panose="020B0604020202020204" pitchFamily="34" charset="0"/>
              </a:rPr>
              <a:pPr fontAlgn="base">
                <a:spcBef>
                  <a:spcPct val="0"/>
                </a:spcBef>
                <a:spcAft>
                  <a:spcPct val="0"/>
                </a:spcAft>
                <a:defRPr/>
              </a:pPr>
              <a:t>36</a:t>
            </a:fld>
            <a:endParaRPr lang="en-US" altLang="en-US" dirty="0">
              <a:latin typeface="Arial" panose="020B0604020202020204" pitchFamily="34" charset="0"/>
            </a:endParaRPr>
          </a:p>
        </p:txBody>
      </p:sp>
    </p:spTree>
    <p:extLst>
      <p:ext uri="{BB962C8B-B14F-4D97-AF65-F5344CB8AC3E}">
        <p14:creationId xmlns:p14="http://schemas.microsoft.com/office/powerpoint/2010/main" val="3374466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i="0" strike="noStrike"/>
              <a:t>The ELA </a:t>
            </a:r>
            <a:r>
              <a:rPr lang="en-US" altLang="en-US" i="0" strike="noStrike" dirty="0"/>
              <a:t>performance task, </a:t>
            </a:r>
            <a:r>
              <a:rPr lang="en-US" altLang="en-US" i="0" strike="noStrike" baseline="0" dirty="0"/>
              <a:t>Math </a:t>
            </a:r>
            <a:r>
              <a:rPr lang="en-US" altLang="en-US" i="0" strike="noStrike" dirty="0"/>
              <a:t>computer-adaptive test, Algebra 1 and Algebra 2 End of Course tests </a:t>
            </a:r>
            <a:r>
              <a:rPr lang="en-US" altLang="en-US" dirty="0"/>
              <a:t>are presented in segments. When</a:t>
            </a:r>
            <a:r>
              <a:rPr lang="en-US" altLang="en-US" baseline="0" dirty="0"/>
              <a:t> </a:t>
            </a:r>
            <a:r>
              <a:rPr lang="en-US" altLang="en-US" dirty="0"/>
              <a:t>students reach the end of a test segment, they will receive a warning message asking them to confirm that they want to move on to the next segment. The warning also advises that they cannot return to change their answers in the current segment once they have moved on. Test Administrators should ensure that students understand the outcome of ending the test segment and encourage students to check their answers before moving on.</a:t>
            </a:r>
          </a:p>
        </p:txBody>
      </p:sp>
      <p:sp>
        <p:nvSpPr>
          <p:cNvPr id="829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8429CE-6888-45BF-8BC5-4884F848B5AC}" type="slidenum">
              <a:rPr lang="en-US" altLang="en-US" smtClean="0">
                <a:latin typeface="Arial" panose="020B0604020202020204" pitchFamily="34" charset="0"/>
              </a:rPr>
              <a:pPr fontAlgn="base">
                <a:spcBef>
                  <a:spcPct val="0"/>
                </a:spcBef>
                <a:spcAft>
                  <a:spcPct val="0"/>
                </a:spcAft>
                <a:defRPr/>
              </a:pPr>
              <a:t>37</a:t>
            </a:fld>
            <a:endParaRPr lang="en-US" altLang="en-US" dirty="0">
              <a:latin typeface="Arial" panose="020B0604020202020204" pitchFamily="34" charset="0"/>
            </a:endParaRPr>
          </a:p>
        </p:txBody>
      </p:sp>
    </p:spTree>
    <p:extLst>
      <p:ext uri="{BB962C8B-B14F-4D97-AF65-F5344CB8AC3E}">
        <p14:creationId xmlns:p14="http://schemas.microsoft.com/office/powerpoint/2010/main" val="1290643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When students answer the final question on the test, the </a:t>
            </a:r>
            <a:r>
              <a:rPr lang="en-US" altLang="en-US" b="1" dirty="0"/>
              <a:t>End Test</a:t>
            </a:r>
            <a:r>
              <a:rPr lang="en-US" altLang="en-US" dirty="0"/>
              <a:t> button will appear in the upper-left section of the screen, along with a message advising them that the test has been completed and is ready to be submitted. The </a:t>
            </a:r>
            <a:r>
              <a:rPr lang="en-US" altLang="en-US" b="1" dirty="0"/>
              <a:t>End Test</a:t>
            </a:r>
            <a:r>
              <a:rPr lang="en-US" altLang="en-US" dirty="0"/>
              <a:t> button does not become visible until the student has selected at least one response to every question on the test. If students click the </a:t>
            </a:r>
            <a:r>
              <a:rPr lang="en-US" altLang="en-US" b="1" dirty="0"/>
              <a:t>Next</a:t>
            </a:r>
            <a:r>
              <a:rPr lang="en-US" altLang="en-US" dirty="0"/>
              <a:t> button at this point, they will see a pop-up message advising them to click the </a:t>
            </a:r>
            <a:r>
              <a:rPr lang="en-US" altLang="en-US" b="1" dirty="0"/>
              <a:t>End Test</a:t>
            </a:r>
            <a:r>
              <a:rPr lang="en-US" altLang="en-US" dirty="0"/>
              <a:t> button when they have completed reviewing their answers. They may also click the </a:t>
            </a:r>
            <a:r>
              <a:rPr lang="en-US" altLang="en-US" b="1" dirty="0"/>
              <a:t>Back</a:t>
            </a:r>
            <a:r>
              <a:rPr lang="en-US" altLang="en-US" dirty="0"/>
              <a:t> button to go back and revisit previous items, subject to the pause rule if it has been applied during the test.</a:t>
            </a:r>
          </a:p>
          <a:p>
            <a:pPr eaLnBrk="1" hangingPunct="1">
              <a:spcBef>
                <a:spcPct val="0"/>
              </a:spcBef>
            </a:pPr>
            <a:endParaRPr lang="en-US" altLang="en-US" dirty="0"/>
          </a:p>
          <a:p>
            <a:pPr defTabSz="933237" eaLnBrk="1" hangingPunct="1">
              <a:spcBef>
                <a:spcPct val="0"/>
              </a:spcBef>
              <a:defRPr/>
            </a:pPr>
            <a:r>
              <a:rPr lang="en-US" altLang="en-US" i="1" strike="noStrike" dirty="0"/>
              <a:t>For the ELA performance task full-write, Test Administrators should be sure that students have completed the entire full-write task before submitting their test. </a:t>
            </a:r>
            <a:r>
              <a:rPr lang="en-US" altLang="en-US" i="0" strike="noStrike" dirty="0"/>
              <a:t>If students are taking a break during the full-write portion, they should pause their test rather than click the </a:t>
            </a:r>
            <a:r>
              <a:rPr lang="en-US" altLang="en-US" b="1" i="0" strike="noStrike" dirty="0"/>
              <a:t>End Test </a:t>
            </a:r>
            <a:r>
              <a:rPr lang="en-US" altLang="en-US" i="0" strike="noStrike" dirty="0"/>
              <a:t>button. The </a:t>
            </a:r>
            <a:r>
              <a:rPr lang="en-US" altLang="en-US" b="1" i="0" strike="noStrike" dirty="0"/>
              <a:t>End Test</a:t>
            </a:r>
            <a:r>
              <a:rPr lang="en-US" altLang="en-US" i="0" strike="noStrike" dirty="0"/>
              <a:t> button will appear on screen as soon as the student has begun answering the full-write task, but it should not be clicked until the student is ready to finish and submit the test.</a:t>
            </a:r>
          </a:p>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D3C3D7-5E83-42BC-92D4-BF2DA540ED67}" type="slidenum">
              <a:rPr lang="en-US" altLang="en-US" smtClean="0">
                <a:latin typeface="Arial" panose="020B0604020202020204" pitchFamily="34" charset="0"/>
              </a:rPr>
              <a:pPr fontAlgn="base">
                <a:spcBef>
                  <a:spcPct val="0"/>
                </a:spcBef>
                <a:spcAft>
                  <a:spcPct val="0"/>
                </a:spcAft>
                <a:defRPr/>
              </a:pPr>
              <a:t>38</a:t>
            </a:fld>
            <a:endParaRPr lang="en-US" altLang="en-US" dirty="0">
              <a:latin typeface="Arial" panose="020B0604020202020204" pitchFamily="34" charset="0"/>
            </a:endParaRPr>
          </a:p>
        </p:txBody>
      </p:sp>
    </p:spTree>
    <p:extLst>
      <p:ext uri="{BB962C8B-B14F-4D97-AF65-F5344CB8AC3E}">
        <p14:creationId xmlns:p14="http://schemas.microsoft.com/office/powerpoint/2010/main" val="1224562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When students are ready to end the test, they should click the </a:t>
            </a:r>
            <a:r>
              <a:rPr lang="en-US" b="1" dirty="0"/>
              <a:t>End Test</a:t>
            </a:r>
            <a:r>
              <a:rPr lang="en-US" dirty="0"/>
              <a:t> button. A pop-up message will appear allowing them to select </a:t>
            </a:r>
            <a:r>
              <a:rPr lang="en-US" b="1" dirty="0"/>
              <a:t>Yes</a:t>
            </a:r>
            <a:r>
              <a:rPr lang="en-US" dirty="0"/>
              <a:t> if they are ready to finish the test and </a:t>
            </a:r>
            <a:r>
              <a:rPr lang="en-US" b="1" dirty="0"/>
              <a:t>No</a:t>
            </a:r>
            <a:r>
              <a:rPr lang="en-US" dirty="0"/>
              <a:t> if they are not. If students click </a:t>
            </a:r>
            <a:r>
              <a:rPr lang="en-US" b="1" dirty="0"/>
              <a:t>No</a:t>
            </a:r>
            <a:r>
              <a:rPr lang="en-US" dirty="0"/>
              <a:t>, they will return to the last item of the test and can revisit previous items. If students click </a:t>
            </a:r>
            <a:r>
              <a:rPr lang="en-US" b="1" dirty="0"/>
              <a:t>Yes</a:t>
            </a:r>
            <a:r>
              <a:rPr lang="en-US" dirty="0"/>
              <a:t>, they will be taken to the review screen, where they have the choice to review their answers or submit the test. Their ability to review and change answers is subject to the pause rule, if applicable, for this test.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Students who are ready to submit their tests should click </a:t>
            </a:r>
            <a:r>
              <a:rPr lang="en-US" b="1" dirty="0"/>
              <a:t>Submit Test</a:t>
            </a:r>
            <a:r>
              <a:rPr lang="en-US" dirty="0"/>
              <a:t> to finish. They will receive a confirmation pop-up message asking if they are sure they want to submit. Clicking </a:t>
            </a:r>
            <a:r>
              <a:rPr lang="en-US" b="1" dirty="0"/>
              <a:t>No</a:t>
            </a:r>
            <a:r>
              <a:rPr lang="en-US" dirty="0"/>
              <a:t> will return them to the review screen.</a:t>
            </a:r>
            <a:r>
              <a:rPr lang="en-US" baseline="0" dirty="0"/>
              <a:t> </a:t>
            </a:r>
            <a:r>
              <a:rPr lang="en-US" dirty="0"/>
              <a:t>Clicking </a:t>
            </a:r>
            <a:r>
              <a:rPr lang="en-US" b="1" dirty="0"/>
              <a:t>Yes</a:t>
            </a:r>
            <a:r>
              <a:rPr lang="en-US" dirty="0"/>
              <a:t> will take them to </a:t>
            </a:r>
            <a:r>
              <a:rPr lang="en-US" i="1" dirty="0"/>
              <a:t>Test Completion </a:t>
            </a:r>
            <a:r>
              <a:rPr lang="en-US" dirty="0"/>
              <a:t>page, which shows a message indicating that the test was successfully submitted and advises the student to log out.</a:t>
            </a:r>
            <a:endParaRPr lang="en-US" b="1" dirty="0">
              <a:solidFill>
                <a:schemeClr val="bg1">
                  <a:lumMod val="50000"/>
                </a:schemeClr>
              </a:solidFill>
            </a:endParaRPr>
          </a:p>
        </p:txBody>
      </p:sp>
      <p:sp>
        <p:nvSpPr>
          <p:cNvPr id="849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A6D321D-E7FD-4331-BB67-819E9384E6DD}" type="slidenum">
              <a:rPr lang="en-US" altLang="en-US" smtClean="0">
                <a:latin typeface="Arial" panose="020B0604020202020204" pitchFamily="34" charset="0"/>
              </a:rPr>
              <a:pPr fontAlgn="base">
                <a:spcBef>
                  <a:spcPct val="0"/>
                </a:spcBef>
                <a:spcAft>
                  <a:spcPct val="0"/>
                </a:spcAft>
                <a:defRPr/>
              </a:pPr>
              <a:t>39</a:t>
            </a:fld>
            <a:endParaRPr lang="en-US" altLang="en-US" dirty="0">
              <a:latin typeface="Arial" panose="020B0604020202020204" pitchFamily="34" charset="0"/>
            </a:endParaRPr>
          </a:p>
        </p:txBody>
      </p:sp>
    </p:spTree>
    <p:extLst>
      <p:ext uri="{BB962C8B-B14F-4D97-AF65-F5344CB8AC3E}">
        <p14:creationId xmlns:p14="http://schemas.microsoft.com/office/powerpoint/2010/main" val="321512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To log in to the online testing system, students must use the secure browser on a separate computer or device than the one used by the TA. Students must enter three pieces of identifying information: their legal first name</a:t>
            </a:r>
            <a:r>
              <a:rPr lang="en-US" altLang="en-US" baseline="0" dirty="0"/>
              <a:t> as it appears in </a:t>
            </a:r>
            <a:r>
              <a:rPr lang="en-US" altLang="en-US" dirty="0"/>
              <a:t>Test Information</a:t>
            </a:r>
            <a:r>
              <a:rPr lang="en-US" altLang="en-US" baseline="0" dirty="0"/>
              <a:t> Distribution Engine </a:t>
            </a:r>
            <a:r>
              <a:rPr lang="en-US" altLang="en-US" dirty="0"/>
              <a:t>(TIDE), their state-assigned student identifier (SSID), and the current session ID.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Schools</a:t>
            </a:r>
            <a:r>
              <a:rPr lang="en-US" altLang="en-US" baseline="0" dirty="0"/>
              <a:t> may choose to make this information</a:t>
            </a:r>
            <a:r>
              <a:rPr lang="en-US" altLang="en-US" dirty="0"/>
              <a:t> available on test tickets that can be printed out in advance. Test tickets should be treated as secure,</a:t>
            </a:r>
            <a:r>
              <a:rPr lang="en-US" altLang="en-US" baseline="0" dirty="0"/>
              <a:t> confidential documents and collected after each test session and securely destroyed when no longer needed.</a:t>
            </a:r>
            <a:endParaRPr lang="en-US" altLang="en-US"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The session ID is generated when the Test Administrator creates the test session. It </a:t>
            </a:r>
            <a:r>
              <a:rPr lang="en-US" altLang="en-US" baseline="0" dirty="0"/>
              <a:t>needs to be </a:t>
            </a:r>
            <a:r>
              <a:rPr lang="en-US" altLang="en-US" dirty="0"/>
              <a:t>given to students by the TA when it is time for them to log in to the test. Session IDs should not be generated more than 20 minutes before students are ready to log in.  </a:t>
            </a:r>
          </a:p>
          <a:p>
            <a:pPr eaLnBrk="1" hangingPunct="1">
              <a:spcBef>
                <a:spcPct val="0"/>
              </a:spcBef>
            </a:pPr>
            <a:endParaRPr lang="en-US" alt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When entries are complete, students will click the </a:t>
            </a:r>
            <a:r>
              <a:rPr lang="en-US" altLang="en-US" b="1" dirty="0"/>
              <a:t>Sign In</a:t>
            </a:r>
            <a:r>
              <a:rPr lang="en-US" altLang="en-US" dirty="0"/>
              <a:t> button to log in to the test. You may assist students with logging in, if necessary. </a:t>
            </a:r>
          </a:p>
        </p:txBody>
      </p:sp>
      <p:sp>
        <p:nvSpPr>
          <p:cNvPr id="563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2CAD7D-2DB5-4BFE-ACF1-7E4C359B0ADE}" type="slidenum">
              <a:rPr lang="en-US" altLang="en-US" smtClean="0">
                <a:latin typeface="Arial" panose="020B0604020202020204" pitchFamily="34" charset="0"/>
              </a:rPr>
              <a:pPr fontAlgn="base">
                <a:spcBef>
                  <a:spcPct val="0"/>
                </a:spcBef>
                <a:spcAft>
                  <a:spcPct val="0"/>
                </a:spcAft>
                <a:defRPr/>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2108752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This overview was given from the perspective of a student using a Windows PC. Remember that your students’ experience with the test will vary slightly depending upon the computers they are using for testing. Regardless of the type of device they will use, we strongly recommend that all students take the practice and training tests to familiarize themselves with the login process, the testing interface and its features, and the types of items they will encounter during testing. Practice and training tests can be accessed</a:t>
            </a:r>
            <a:r>
              <a:rPr lang="en-US" altLang="en-US" baseline="0" dirty="0"/>
              <a:t> via your state </a:t>
            </a:r>
            <a:r>
              <a:rPr lang="en-US" altLang="en-US" i="0" strike="noStrike" baseline="0" dirty="0"/>
              <a:t>portal or the Smarter Balanced website.</a:t>
            </a:r>
            <a:endParaRPr lang="en-US" altLang="en-US" i="0" strike="noStrike" dirty="0"/>
          </a:p>
        </p:txBody>
      </p:sp>
      <p:sp>
        <p:nvSpPr>
          <p:cNvPr id="860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59C903-7DAA-44AE-B961-A06C64C7D897}" type="slidenum">
              <a:rPr lang="en-US" altLang="en-US" smtClean="0">
                <a:latin typeface="Arial" panose="020B0604020202020204" pitchFamily="34" charset="0"/>
              </a:rPr>
              <a:pPr fontAlgn="base">
                <a:spcBef>
                  <a:spcPct val="0"/>
                </a:spcBef>
                <a:spcAft>
                  <a:spcPct val="0"/>
                </a:spcAft>
                <a:defRPr/>
              </a:pPr>
              <a:t>40</a:t>
            </a:fld>
            <a:endParaRPr lang="en-US" altLang="en-US" dirty="0">
              <a:latin typeface="Arial" panose="020B0604020202020204" pitchFamily="34" charset="0"/>
            </a:endParaRPr>
          </a:p>
        </p:txBody>
      </p:sp>
    </p:spTree>
    <p:extLst>
      <p:ext uri="{BB962C8B-B14F-4D97-AF65-F5344CB8AC3E}">
        <p14:creationId xmlns:p14="http://schemas.microsoft.com/office/powerpoint/2010/main" val="2778366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i="0" strike="noStrike" dirty="0"/>
              <a:t>Thank you for taking the time to view this training module. </a:t>
            </a:r>
            <a:r>
              <a:rPr lang="en-US" altLang="en-US" i="0" strike="noStrike" dirty="0">
                <a:latin typeface="Arial" charset="0"/>
              </a:rPr>
              <a:t>If you have general questions or need further information, visit the AlohaHSAP.org portal, the Smarter Balanced website, or consult the</a:t>
            </a:r>
            <a:r>
              <a:rPr lang="en-US" altLang="en-US" i="0" strike="noStrike" baseline="0" dirty="0">
                <a:latin typeface="Arial" charset="0"/>
              </a:rPr>
              <a:t> HSAP H</a:t>
            </a:r>
            <a:r>
              <a:rPr lang="en-US" altLang="en-US" i="0" strike="noStrike" dirty="0">
                <a:latin typeface="Arial" charset="0"/>
              </a:rPr>
              <a:t>elp Desk for assistance. </a:t>
            </a:r>
          </a:p>
          <a:p>
            <a:pPr eaLnBrk="1" hangingPunct="1">
              <a:spcBef>
                <a:spcPct val="0"/>
              </a:spcBef>
            </a:pPr>
            <a:endParaRPr lang="en-US" altLang="en-US" i="0" strike="noStrike" dirty="0"/>
          </a:p>
          <a:p>
            <a:pPr eaLnBrk="1" hangingPunct="1">
              <a:spcBef>
                <a:spcPct val="0"/>
              </a:spcBef>
            </a:pPr>
            <a:r>
              <a:rPr lang="en-US" altLang="en-US" i="0" strike="noStrike" dirty="0"/>
              <a:t>For information about accessibility resources, consult the </a:t>
            </a:r>
            <a:r>
              <a:rPr lang="en-US" altLang="en-US" i="1" strike="noStrike" dirty="0"/>
              <a:t>Usability, Accessibility and Accommodations Guidelines</a:t>
            </a:r>
            <a:r>
              <a:rPr lang="en-US" altLang="en-US" i="0" strike="noStrike" dirty="0"/>
              <a:t>, available on the Smarter Balanced website. You may also wish to view</a:t>
            </a:r>
            <a:r>
              <a:rPr lang="en-US" altLang="en-US" i="0" strike="noStrike" baseline="0" dirty="0"/>
              <a:t> additional training modules and resources available the </a:t>
            </a:r>
            <a:r>
              <a:rPr lang="en-US" altLang="en-US" i="0" strike="noStrike" baseline="0"/>
              <a:t>AlohaHSAP.org portal.</a:t>
            </a:r>
            <a:endParaRPr lang="en-US" altLang="en-US" i="0" strike="noStrike" dirty="0"/>
          </a:p>
        </p:txBody>
      </p:sp>
      <p:sp>
        <p:nvSpPr>
          <p:cNvPr id="870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41</a:t>
            </a:fld>
            <a:endParaRPr lang="en-US" altLang="en-US" dirty="0">
              <a:latin typeface="Arial" panose="020B0604020202020204" pitchFamily="34" charset="0"/>
            </a:endParaRPr>
          </a:p>
        </p:txBody>
      </p:sp>
    </p:spTree>
    <p:extLst>
      <p:ext uri="{BB962C8B-B14F-4D97-AF65-F5344CB8AC3E}">
        <p14:creationId xmlns:p14="http://schemas.microsoft.com/office/powerpoint/2010/main" val="179397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If a student is having difficulty logging in, an error message and code will display on the login screen. The most common errors occur when the student’s first name and SSID do not match what is in the system and when SSIDs are entered incorrectly. If the student receives an error message indicating that he or she has entered incorrect information in the first name or SSID fields, the TA should use the Student Lookup Tool in the TA Interface to verify the student’s information.</a:t>
            </a:r>
          </a:p>
          <a:p>
            <a:pPr eaLnBrk="1" hangingPunct="1">
              <a:spcBef>
                <a:spcPct val="0"/>
              </a:spcBef>
            </a:pPr>
            <a:endParaRPr lang="en-US" altLang="en-US" dirty="0"/>
          </a:p>
          <a:p>
            <a:pPr eaLnBrk="1" hangingPunct="1">
              <a:spcBef>
                <a:spcPct val="0"/>
              </a:spcBef>
            </a:pPr>
            <a:r>
              <a:rPr lang="en-US" altLang="en-US" dirty="0"/>
              <a:t>Another common error occurs when the student enters an incorrect session ID. If a student receives the </a:t>
            </a:r>
            <a:r>
              <a:rPr lang="en-US" altLang="en-US" u="none" dirty="0"/>
              <a:t>message “The session is not available</a:t>
            </a:r>
            <a:r>
              <a:rPr lang="en-US" altLang="en-US" u="none" baseline="0" dirty="0"/>
              <a:t> for testing</a:t>
            </a:r>
            <a:r>
              <a:rPr lang="en-US" altLang="en-US" dirty="0"/>
              <a:t>,” verify that the session ID was entered correctly, with no extra spaces or characters. The session ID can be found in the TA Interface. </a:t>
            </a:r>
          </a:p>
          <a:p>
            <a:pPr eaLnBrk="1" hangingPunct="1">
              <a:spcBef>
                <a:spcPct val="0"/>
              </a:spcBef>
            </a:pPr>
            <a:endParaRPr lang="en-US" altLang="en-US" dirty="0"/>
          </a:p>
          <a:p>
            <a:pPr eaLnBrk="1" hangingPunct="1">
              <a:spcBef>
                <a:spcPct val="0"/>
              </a:spcBef>
            </a:pPr>
            <a:r>
              <a:rPr lang="en-US" altLang="en-US" dirty="0"/>
              <a:t>If a student receives the error message </a:t>
            </a:r>
            <a:r>
              <a:rPr lang="en-US" altLang="en-US" u="none" dirty="0"/>
              <a:t>“Session has expired,”</a:t>
            </a:r>
            <a:r>
              <a:rPr lang="en-US" altLang="en-US" dirty="0"/>
              <a:t> ensure that the student has entered the correct session ID for the current session. If the student has entered the session ID correctly, use the TA Interface to verify that your session is still open.</a:t>
            </a:r>
          </a:p>
          <a:p>
            <a:pPr eaLnBrk="1" hangingPunct="1">
              <a:spcBef>
                <a:spcPct val="0"/>
              </a:spcBef>
            </a:pPr>
            <a:endParaRPr lang="en-US" altLang="en-US" b="1" dirty="0"/>
          </a:p>
          <a:p>
            <a:pPr eaLnBrk="1" hangingPunct="1">
              <a:spcBef>
                <a:spcPct val="0"/>
              </a:spcBef>
            </a:pPr>
            <a:r>
              <a:rPr lang="en-US" altLang="en-US" b="0" dirty="0"/>
              <a:t>Finally, if administering a practice test, make sure that the TA</a:t>
            </a:r>
            <a:r>
              <a:rPr lang="en-US" altLang="en-US" b="0" baseline="0" dirty="0"/>
              <a:t> and the student each use the appropriate practice and training test site. If administering an operational test, ensure that the TA is using the Operational TA Live Site and the student is using the Secure Browser.</a:t>
            </a:r>
            <a:endParaRPr lang="en-US" altLang="en-US" b="0" dirty="0"/>
          </a:p>
        </p:txBody>
      </p:sp>
      <p:sp>
        <p:nvSpPr>
          <p:cNvPr id="573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7C7CEA2-000B-4835-A215-D8FE036CBF18}" type="slidenum">
              <a:rPr lang="en-US" altLang="en-US" smtClean="0">
                <a:latin typeface="Arial" panose="020B0604020202020204" pitchFamily="34" charset="0"/>
              </a:rPr>
              <a:pPr fontAlgn="base">
                <a:spcBef>
                  <a:spcPct val="0"/>
                </a:spcBef>
                <a:spcAft>
                  <a:spcPct val="0"/>
                </a:spcAft>
                <a:defRPr/>
              </a:pPr>
              <a:t>5</a:t>
            </a:fld>
            <a:endParaRPr lang="en-US" altLang="en-US" dirty="0">
              <a:latin typeface="Arial" panose="020B0604020202020204" pitchFamily="34" charset="0"/>
            </a:endParaRPr>
          </a:p>
        </p:txBody>
      </p:sp>
    </p:spTree>
    <p:extLst>
      <p:ext uri="{BB962C8B-B14F-4D97-AF65-F5344CB8AC3E}">
        <p14:creationId xmlns:p14="http://schemas.microsoft.com/office/powerpoint/2010/main" val="323717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After logging in, students need to complete a few more steps before they begin testing. Students will be asked to view and verify their personal information. If their information is correct, they should click </a:t>
            </a:r>
            <a:r>
              <a:rPr lang="en-US" altLang="en-US" b="1" dirty="0"/>
              <a:t>Yes</a:t>
            </a:r>
            <a:r>
              <a:rPr lang="en-US" altLang="en-US" dirty="0"/>
              <a:t> to proceed. If their information is incorrect, they should click </a:t>
            </a:r>
            <a:r>
              <a:rPr lang="en-US" altLang="en-US" b="1" dirty="0"/>
              <a:t>No </a:t>
            </a:r>
            <a:r>
              <a:rPr lang="en-US" altLang="en-US" dirty="0"/>
              <a:t>to </a:t>
            </a:r>
            <a:r>
              <a:rPr lang="en-US" altLang="en-US" u="none" strike="noStrike" dirty="0"/>
              <a:t>return </a:t>
            </a:r>
            <a:r>
              <a:rPr lang="en-US" altLang="en-US" dirty="0"/>
              <a:t>to the login page. You must then contact your School Test Coordinator to have the student’s information updated in the Test Information</a:t>
            </a:r>
            <a:r>
              <a:rPr lang="en-US" altLang="en-US" baseline="0" dirty="0"/>
              <a:t> Distribution Engine </a:t>
            </a:r>
            <a:r>
              <a:rPr lang="en-US" altLang="en-US" dirty="0"/>
              <a:t>(TIDE) before the student attempts to log in again.</a:t>
            </a:r>
            <a:endParaRPr lang="en-US" altLang="en-US" b="1" dirty="0">
              <a:solidFill>
                <a:srgbClr val="003AD4"/>
              </a:solidFill>
            </a:endParaRPr>
          </a:p>
        </p:txBody>
      </p:sp>
      <p:sp>
        <p:nvSpPr>
          <p:cNvPr id="583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5D206A-CF6D-485E-A581-AE8907CAFA09}" type="slidenum">
              <a:rPr lang="en-US" altLang="en-US" smtClean="0">
                <a:latin typeface="Arial" panose="020B0604020202020204" pitchFamily="34" charset="0"/>
              </a:rPr>
              <a:pPr fontAlgn="base">
                <a:spcBef>
                  <a:spcPct val="0"/>
                </a:spcBef>
                <a:spcAft>
                  <a:spcPct val="0"/>
                </a:spcAft>
                <a:defRPr/>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135327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On the “Your Tests” screen, students will see a list of their assigned tests for this test session. If the tests displayed are incorrect, or the expected test is not listed, students should click the </a:t>
            </a:r>
            <a:r>
              <a:rPr lang="en-US" altLang="en-US" b="1" dirty="0"/>
              <a:t>Back to Login</a:t>
            </a:r>
            <a:r>
              <a:rPr lang="en-US" altLang="en-US" dirty="0"/>
              <a:t> button </a:t>
            </a:r>
            <a:r>
              <a:rPr lang="en-US" altLang="en-US" u="none" dirty="0"/>
              <a:t>to </a:t>
            </a:r>
            <a:r>
              <a:rPr lang="en-US" altLang="en-US" u="none" strike="noStrike" dirty="0"/>
              <a:t>return </a:t>
            </a:r>
            <a:r>
              <a:rPr lang="en-US" altLang="en-US" dirty="0"/>
              <a:t>to the login page, and consult the Test Administrator to resolve the issue. If there are no errors, students should select the correct test and wait for TA approval to proceed.</a:t>
            </a:r>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6C47F6E-8F35-4E3A-937D-B98B235BC170}" type="slidenum">
              <a:rPr lang="en-US" altLang="en-US" smtClean="0">
                <a:latin typeface="Arial" panose="020B0604020202020204" pitchFamily="34" charset="0"/>
              </a:rPr>
              <a:pPr fontAlgn="base">
                <a:spcBef>
                  <a:spcPct val="0"/>
                </a:spcBef>
                <a:spcAft>
                  <a:spcPct val="0"/>
                </a:spcAft>
                <a:defRPr/>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287208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a:t>After the Test Administrator has approved students for a test session, students will see a screen titled “Choose Settings.” </a:t>
            </a:r>
            <a:r>
              <a:rPr lang="en-US" u="none" dirty="0"/>
              <a:t>This screen </a:t>
            </a:r>
            <a:r>
              <a:rPr lang="en-US" dirty="0"/>
              <a:t>displays the name of the test and any selected accessibility resources. If the information is correct, students should click </a:t>
            </a:r>
            <a:r>
              <a:rPr lang="en-US" b="1" dirty="0"/>
              <a:t>Select</a:t>
            </a:r>
            <a:r>
              <a:rPr lang="en-US" dirty="0"/>
              <a:t>. If any of the information is incorrect, they should click </a:t>
            </a:r>
            <a:r>
              <a:rPr lang="en-US" b="1" dirty="0"/>
              <a:t>Go Back </a:t>
            </a:r>
            <a:r>
              <a:rPr lang="en-US" dirty="0"/>
              <a:t>and then wait to be advised by the TA. Note that the actual settings students see may vary from what is shown on this slide. Be sure to refer to the scripts located in the </a:t>
            </a:r>
            <a:r>
              <a:rPr lang="en-US" i="1" dirty="0"/>
              <a:t>Test Administration Manual </a:t>
            </a:r>
            <a:r>
              <a:rPr lang="en-US" i="0" dirty="0"/>
              <a:t>(TAM) </a:t>
            </a:r>
            <a:r>
              <a:rPr lang="en-US" dirty="0"/>
              <a:t>to guide your students through the login and confirmation process.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After</a:t>
            </a:r>
            <a:r>
              <a:rPr lang="en-US" baseline="0" dirty="0"/>
              <a:t> verifying their test, students will proceed through one or more functionality checks to make sure that their testing device is functioning properly. The functionality checks that appear will depend on the test that the student is taking.</a:t>
            </a:r>
            <a:endParaRPr lang="en-US" dirty="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BCBD13-7BB4-413B-8181-3B04E84906F9}" type="slidenum">
              <a:rPr lang="en-US" altLang="en-US" smtClean="0">
                <a:latin typeface="Arial" panose="020B0604020202020204" pitchFamily="34" charset="0"/>
              </a:rPr>
              <a:pPr fontAlgn="base">
                <a:spcBef>
                  <a:spcPct val="0"/>
                </a:spcBef>
                <a:spcAft>
                  <a:spcPct val="0"/>
                </a:spcAft>
                <a:defRPr/>
              </a:pPr>
              <a:t>8</a:t>
            </a:fld>
            <a:endParaRPr lang="en-US" altLang="en-US" dirty="0">
              <a:latin typeface="Arial" panose="020B0604020202020204" pitchFamily="34" charset="0"/>
            </a:endParaRPr>
          </a:p>
        </p:txBody>
      </p:sp>
    </p:spTree>
    <p:extLst>
      <p:ext uri="{BB962C8B-B14F-4D97-AF65-F5344CB8AC3E}">
        <p14:creationId xmlns:p14="http://schemas.microsoft.com/office/powerpoint/2010/main" val="384365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9575" y="620713"/>
            <a:ext cx="6205538" cy="3490912"/>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Students with text-to-speech (TTS) enabled will be presented with a TTS Sound Check screen</a:t>
            </a:r>
            <a:r>
              <a:rPr lang="en-US" altLang="en-US" baseline="0" dirty="0"/>
              <a:t> that verifies that text is being spoken correctly on their device. Students should press the speaker button to hear sample text being read aloud. If the voice is audible, students should click </a:t>
            </a:r>
            <a:r>
              <a:rPr lang="en-US" altLang="en-US" b="1" baseline="0" dirty="0"/>
              <a:t>I heard the voice</a:t>
            </a:r>
            <a:r>
              <a:rPr lang="en-US" altLang="en-US" baseline="0" dirty="0"/>
              <a:t> then </a:t>
            </a:r>
            <a:r>
              <a:rPr lang="en-US" altLang="en-US" b="1" baseline="0" dirty="0"/>
              <a:t>Continue</a:t>
            </a:r>
            <a:r>
              <a:rPr lang="en-US" altLang="en-US" baseline="0" dirty="0"/>
              <a:t> to proceed. If not, students may adjust their TTS settings using the sliders on this page and try again. If they still cannot hear the voice, they should log out of the Secure Browser and ask their TA for assistance with their headset and/or audio settings.</a:t>
            </a:r>
            <a:endParaRPr lang="en-US" altLang="en-US" dirty="0"/>
          </a:p>
        </p:txBody>
      </p:sp>
      <p:sp>
        <p:nvSpPr>
          <p:cNvPr id="614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AFB6D8-13DC-4668-9934-08A11A41FD4F}" type="slidenum">
              <a:rPr lang="en-US" altLang="en-US" smtClean="0">
                <a:latin typeface="Arial" panose="020B0604020202020204" pitchFamily="34" charset="0"/>
              </a:rPr>
              <a:pPr fontAlgn="base">
                <a:spcBef>
                  <a:spcPct val="0"/>
                </a:spcBef>
                <a:spcAft>
                  <a:spcPct val="0"/>
                </a:spcAft>
                <a:defRPr/>
              </a:pPr>
              <a:t>9</a:t>
            </a:fld>
            <a:endParaRPr lang="en-US" altLang="en-US" dirty="0">
              <a:latin typeface="Arial" panose="020B0604020202020204" pitchFamily="34" charset="0"/>
            </a:endParaRPr>
          </a:p>
        </p:txBody>
      </p:sp>
    </p:spTree>
    <p:extLst>
      <p:ext uri="{BB962C8B-B14F-4D97-AF65-F5344CB8AC3E}">
        <p14:creationId xmlns:p14="http://schemas.microsoft.com/office/powerpoint/2010/main" val="289237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916517" y="4424899"/>
            <a:ext cx="10972800" cy="935641"/>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a:t>Click to edit Master text styles</a:t>
            </a:r>
          </a:p>
          <a:p>
            <a:pPr marL="457200" lvl="1" indent="-457200" algn="l" rtl="0" eaLnBrk="1" fontAlgn="base" hangingPunct="1">
              <a:spcBef>
                <a:spcPct val="20000"/>
              </a:spcBef>
              <a:spcAft>
                <a:spcPct val="0"/>
              </a:spcAft>
            </a:pPr>
            <a:r>
              <a:rPr lang="en-US"/>
              <a:t>Second level</a:t>
            </a:r>
          </a:p>
        </p:txBody>
      </p:sp>
      <p:sp>
        <p:nvSpPr>
          <p:cNvPr id="2" name="Title 1"/>
          <p:cNvSpPr>
            <a:spLocks noGrp="1"/>
          </p:cNvSpPr>
          <p:nvPr>
            <p:ph type="title"/>
          </p:nvPr>
        </p:nvSpPr>
        <p:spPr>
          <a:xfrm>
            <a:off x="911749" y="905710"/>
            <a:ext cx="10971217" cy="1785104"/>
          </a:xfrm>
        </p:spPr>
        <p:txBody>
          <a:bodyPr>
            <a:normAutofit/>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pPr>
              <a:defRPr/>
            </a:pPr>
            <a:fld id="{06FEC00E-780D-426C-9DB1-0934D477ACF9}" type="datetime1">
              <a:rPr lang="en-US" smtClean="0"/>
              <a:t>11/13/2018</a:t>
            </a:fld>
            <a:endParaRPr lang="en-US" dirty="0"/>
          </a:p>
        </p:txBody>
      </p:sp>
      <p:sp>
        <p:nvSpPr>
          <p:cNvPr id="4" name="Footer Placeholder 3"/>
          <p:cNvSpPr>
            <a:spLocks noGrp="1"/>
          </p:cNvSpPr>
          <p:nvPr>
            <p:ph type="ftr" sz="quarter" idx="11"/>
          </p:nvPr>
        </p:nvSpPr>
        <p:spPr/>
        <p:txBody>
          <a:bodyPr/>
          <a:lstStyle/>
          <a:p>
            <a:pPr>
              <a:defRPr/>
            </a:pPr>
            <a:r>
              <a:rPr lang="en-US" dirty="0"/>
              <a:t>Copyright © 2014 American Institutes for Research. All rights reserved.</a:t>
            </a:r>
          </a:p>
        </p:txBody>
      </p:sp>
      <p:sp>
        <p:nvSpPr>
          <p:cNvPr id="6" name="Text Placeholder 5"/>
          <p:cNvSpPr>
            <a:spLocks noGrp="1"/>
          </p:cNvSpPr>
          <p:nvPr>
            <p:ph type="body" sz="quarter" idx="12"/>
          </p:nvPr>
        </p:nvSpPr>
        <p:spPr>
          <a:xfrm>
            <a:off x="916518" y="2938998"/>
            <a:ext cx="10966449"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385237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1231392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prstClr val="white"/>
                </a:solidFill>
              </a:endParaRPr>
            </a:p>
          </p:txBody>
        </p:sp>
      </p:grpSp>
      <p:sp>
        <p:nvSpPr>
          <p:cNvPr id="3" name="Title 2"/>
          <p:cNvSpPr>
            <a:spLocks noGrp="1"/>
          </p:cNvSpPr>
          <p:nvPr>
            <p:ph type="title"/>
          </p:nvPr>
        </p:nvSpPr>
        <p:spPr/>
        <p:txBody>
          <a:bodyPr anchor="t" anchorCtr="0"/>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519" y="2055814"/>
            <a:ext cx="10966448"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normAutofit/>
          </a:bodyPr>
          <a:lstStyle>
            <a:lvl1pPr>
              <a:defRPr sz="4300" b="1">
                <a:solidFill>
                  <a:srgbClr val="006FAF"/>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143001"/>
            <a:ext cx="10972800" cy="4525963"/>
          </a:xfrm>
        </p:spPr>
        <p:txBody>
          <a:bodyPr>
            <a:normAutofit/>
          </a:bodyPr>
          <a:lstStyle>
            <a:lvl1pPr>
              <a:defRPr sz="3600"/>
            </a:lvl1pPr>
          </a:lstStyle>
          <a:p>
            <a:pPr lvl="0"/>
            <a:r>
              <a:rPr lang="en-US"/>
              <a:t>Click to edit Master text styles</a:t>
            </a:r>
          </a:p>
        </p:txBody>
      </p:sp>
      <p:sp>
        <p:nvSpPr>
          <p:cNvPr id="4" name="Date Placeholder 3"/>
          <p:cNvSpPr>
            <a:spLocks noGrp="1"/>
          </p:cNvSpPr>
          <p:nvPr>
            <p:ph type="dt" sz="half" idx="10"/>
          </p:nvPr>
        </p:nvSpPr>
        <p:spPr>
          <a:xfrm>
            <a:off x="8559799" y="6046887"/>
            <a:ext cx="3323167" cy="153888"/>
          </a:xfrm>
          <a:prstGeom prst="rect">
            <a:avLst/>
          </a:prstGeom>
        </p:spPr>
        <p:txBody>
          <a:bodyPr/>
          <a:lstStyle>
            <a:lvl1pPr>
              <a:defRPr>
                <a:latin typeface="Arial" panose="020B0604020202020204" pitchFamily="34" charset="0"/>
              </a:defRPr>
            </a:lvl1pPr>
          </a:lstStyle>
          <a:p>
            <a:pPr>
              <a:defRPr/>
            </a:pPr>
            <a:fld id="{B9075A33-C651-4D7E-8A48-0D451E402566}" type="datetime1">
              <a:rPr lang="en-US" smtClean="0"/>
              <a:t>11/13/2018</a:t>
            </a:fld>
            <a:endParaRPr lang="en-US" dirty="0"/>
          </a:p>
        </p:txBody>
      </p:sp>
      <p:sp>
        <p:nvSpPr>
          <p:cNvPr id="5" name="Footer Placeholder 4"/>
          <p:cNvSpPr>
            <a:spLocks noGrp="1"/>
          </p:cNvSpPr>
          <p:nvPr>
            <p:ph type="ftr" sz="quarter" idx="11"/>
          </p:nvPr>
        </p:nvSpPr>
        <p:spPr>
          <a:xfrm>
            <a:off x="7104454" y="6567845"/>
            <a:ext cx="4778513" cy="123111"/>
          </a:xfrm>
          <a:prstGeom prst="rect">
            <a:avLst/>
          </a:prstGeom>
        </p:spPr>
        <p:txBody>
          <a:bodyPr/>
          <a:lstStyle>
            <a:lvl1pPr>
              <a:defRPr>
                <a:latin typeface="Arial" panose="020B0604020202020204" pitchFamily="34" charset="0"/>
              </a:defRPr>
            </a:lvl1pPr>
          </a:lstStyle>
          <a:p>
            <a:pPr>
              <a:defRPr/>
            </a:pPr>
            <a:r>
              <a:rPr lang="en-US" dirty="0"/>
              <a:t>Copyright © 2014 American Institutes for Research. All rights reserved.</a:t>
            </a:r>
          </a:p>
        </p:txBody>
      </p:sp>
      <p:sp>
        <p:nvSpPr>
          <p:cNvPr id="6" name="Slide Number Placeholder 5"/>
          <p:cNvSpPr>
            <a:spLocks noGrp="1"/>
          </p:cNvSpPr>
          <p:nvPr>
            <p:ph type="sldNum" sz="quarter" idx="12"/>
          </p:nvPr>
        </p:nvSpPr>
        <p:spPr>
          <a:xfrm>
            <a:off x="8737600" y="6356351"/>
            <a:ext cx="157094" cy="153888"/>
          </a:xfrm>
          <a:prstGeom prst="rect">
            <a:avLst/>
          </a:prstGeom>
        </p:spPr>
        <p:txBody>
          <a:bodyPr/>
          <a:lstStyle>
            <a:lvl1pPr fontAlgn="auto">
              <a:spcBef>
                <a:spcPts val="0"/>
              </a:spcBef>
              <a:spcAft>
                <a:spcPts val="0"/>
              </a:spcAft>
              <a:defRPr>
                <a:latin typeface="+mn-lt"/>
                <a:cs typeface="+mn-cs"/>
              </a:defRPr>
            </a:lvl1pPr>
          </a:lstStyle>
          <a:p>
            <a:pPr>
              <a:defRPr/>
            </a:pPr>
            <a:fld id="{255E841F-3FBA-49CD-8D4A-5886453B9DD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559799" y="6046887"/>
            <a:ext cx="3323167" cy="153888"/>
          </a:xfrm>
          <a:prstGeom prst="rect">
            <a:avLst/>
          </a:prstGeom>
        </p:spPr>
        <p:txBody>
          <a:bodyPr/>
          <a:lstStyle>
            <a:lvl1pPr>
              <a:defRPr>
                <a:latin typeface="Arial" panose="020B0604020202020204" pitchFamily="34" charset="0"/>
              </a:defRPr>
            </a:lvl1pPr>
          </a:lstStyle>
          <a:p>
            <a:pPr>
              <a:defRPr/>
            </a:pPr>
            <a:fld id="{A19A1AA9-BC45-40F3-B885-68B0F26F17D3}" type="datetime1">
              <a:rPr lang="en-US" smtClean="0"/>
              <a:t>11/13/2018</a:t>
            </a:fld>
            <a:endParaRPr lang="en-US" dirty="0"/>
          </a:p>
        </p:txBody>
      </p:sp>
      <p:sp>
        <p:nvSpPr>
          <p:cNvPr id="5" name="Footer Placeholder 4"/>
          <p:cNvSpPr>
            <a:spLocks noGrp="1"/>
          </p:cNvSpPr>
          <p:nvPr>
            <p:ph type="ftr" sz="quarter" idx="11"/>
          </p:nvPr>
        </p:nvSpPr>
        <p:spPr>
          <a:xfrm>
            <a:off x="7104454" y="6567845"/>
            <a:ext cx="4778513" cy="123111"/>
          </a:xfrm>
          <a:prstGeom prst="rect">
            <a:avLst/>
          </a:prstGeom>
        </p:spPr>
        <p:txBody>
          <a:bodyPr/>
          <a:lstStyle>
            <a:lvl1pPr>
              <a:defRPr>
                <a:latin typeface="Arial" panose="020B0604020202020204" pitchFamily="34" charset="0"/>
              </a:defRPr>
            </a:lvl1pPr>
          </a:lstStyle>
          <a:p>
            <a:pPr>
              <a:defRPr/>
            </a:pPr>
            <a:r>
              <a:rPr lang="en-US" dirty="0"/>
              <a:t>Copyright © 2014 American Institutes for Research. All rights reserved.</a:t>
            </a:r>
          </a:p>
        </p:txBody>
      </p:sp>
      <p:sp>
        <p:nvSpPr>
          <p:cNvPr id="6" name="Slide Number Placeholder 5"/>
          <p:cNvSpPr>
            <a:spLocks noGrp="1"/>
          </p:cNvSpPr>
          <p:nvPr>
            <p:ph type="sldNum" sz="quarter" idx="12"/>
          </p:nvPr>
        </p:nvSpPr>
        <p:spPr>
          <a:xfrm>
            <a:off x="8737600" y="6356351"/>
            <a:ext cx="157094" cy="153888"/>
          </a:xfrm>
          <a:prstGeom prst="rect">
            <a:avLst/>
          </a:prstGeom>
        </p:spPr>
        <p:txBody>
          <a:bodyPr/>
          <a:lstStyle>
            <a:lvl1pPr fontAlgn="auto">
              <a:spcBef>
                <a:spcPts val="0"/>
              </a:spcBef>
              <a:spcAft>
                <a:spcPts val="0"/>
              </a:spcAft>
              <a:defRPr>
                <a:latin typeface="+mn-lt"/>
                <a:cs typeface="+mn-cs"/>
              </a:defRPr>
            </a:lvl1pPr>
          </a:lstStyle>
          <a:p>
            <a:pPr>
              <a:defRPr/>
            </a:pPr>
            <a:fld id="{DCF44E06-4BB9-4F01-A455-4B18A2E7154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6518" y="2055813"/>
            <a:ext cx="10966449"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a:t>Click to edit Master text styles</a:t>
            </a:r>
          </a:p>
          <a:p>
            <a:pPr marL="0" lvl="1" indent="0" algn="l" rtl="0" eaLnBrk="0" fontAlgn="base" hangingPunct="0">
              <a:spcBef>
                <a:spcPts val="0"/>
              </a:spcBef>
              <a:spcAft>
                <a:spcPts val="0"/>
              </a:spcAft>
              <a:buClr>
                <a:schemeClr val="tx2"/>
              </a:buClr>
              <a:buFont typeface="Arial" pitchFamily="34" charset="0"/>
              <a:buNone/>
            </a:pPr>
            <a:r>
              <a:rPr lang="en-US"/>
              <a:t>Second level</a:t>
            </a:r>
          </a:p>
          <a:p>
            <a:pPr marL="0" lvl="2" indent="0" algn="l" rtl="0" eaLnBrk="0" fontAlgn="base" hangingPunct="0">
              <a:spcBef>
                <a:spcPts val="0"/>
              </a:spcBef>
              <a:spcAft>
                <a:spcPts val="0"/>
              </a:spcAft>
              <a:buClr>
                <a:schemeClr val="tx2"/>
              </a:buClr>
              <a:buFont typeface="Arial" pitchFamily="34" charset="0"/>
              <a:buNone/>
            </a:pPr>
            <a:r>
              <a:rPr lang="en-US"/>
              <a:t>Third level</a:t>
            </a:r>
          </a:p>
          <a:p>
            <a:pPr marL="0" lvl="3" indent="0" algn="l" rtl="0" eaLnBrk="0" fontAlgn="base" hangingPunct="0">
              <a:spcBef>
                <a:spcPts val="0"/>
              </a:spcBef>
              <a:spcAft>
                <a:spcPts val="0"/>
              </a:spcAft>
              <a:buClr>
                <a:schemeClr val="tx2"/>
              </a:buClr>
              <a:buFont typeface="Arial" pitchFamily="34" charset="0"/>
              <a:buNone/>
            </a:pPr>
            <a:r>
              <a:rPr lang="en-US"/>
              <a:t>Fourth level</a:t>
            </a:r>
          </a:p>
          <a:p>
            <a:pPr marL="0" lvl="4" indent="0" algn="l" rtl="0" eaLnBrk="0" fontAlgn="base" hangingPunct="0">
              <a:spcBef>
                <a:spcPts val="0"/>
              </a:spcBef>
              <a:spcAft>
                <a:spcPts val="0"/>
              </a:spcAft>
              <a:buClr>
                <a:schemeClr val="tx2"/>
              </a:buClr>
              <a:buFont typeface="Arial" pitchFamily="34" charset="0"/>
              <a:buNone/>
            </a:pPr>
            <a:r>
              <a:rPr lang="en-US"/>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normAutofit/>
          </a:bodyPr>
          <a:lstStyle>
            <a:lvl1pPr>
              <a:defRPr sz="4300" b="1">
                <a:solidFill>
                  <a:srgbClr val="006FAF"/>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143001"/>
            <a:ext cx="10972800" cy="4525963"/>
          </a:xfrm>
        </p:spPr>
        <p:txBody>
          <a:bodyPr>
            <a:normAutofit/>
          </a:bodyPr>
          <a:lstStyle>
            <a:lvl1pPr>
              <a:defRPr sz="3600"/>
            </a:lvl1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D1C122-F15D-440D-8681-2B0572952719}" type="datetime1">
              <a:rPr lang="en-US" smtClean="0"/>
              <a:t>11/13/2018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2014 American Institutes for Research. All rights reserved.</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255E841F-3FBA-49CD-8D4A-5886453B9DD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31010"/>
            <a:ext cx="10363200" cy="76944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49244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89C4683-3877-427E-8F4D-F555CFADFF97}" type="datetime1">
              <a:rPr lang="en-US" smtClean="0"/>
              <a:t>11/13/2018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2014 American Institutes for Research. All rights reserved.</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CF44E06-4BB9-4F01-A455-4B18A2E7154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62745E5C-79F5-4F0C-A688-F65E9BD04C75}" type="datetime1">
              <a:rPr lang="en-US" smtClean="0"/>
              <a:t>11/13/2018</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Copyright © 2014 American Institutes for Research. All rights reserved.</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BC9EB88-841B-41F6-B8BE-556E19D9B20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725872"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07B841-4E68-4A0E-BAB8-CFE9530D7EA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
        <p:nvSpPr>
          <p:cNvPr id="2051" name="Title Placeholder 1"/>
          <p:cNvSpPr>
            <a:spLocks noGrp="1"/>
          </p:cNvSpPr>
          <p:nvPr>
            <p:ph type="title"/>
          </p:nvPr>
        </p:nvSpPr>
        <p:spPr bwMode="gray">
          <a:xfrm>
            <a:off x="911749" y="1921374"/>
            <a:ext cx="10971223" cy="7694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911858" y="2935824"/>
            <a:ext cx="10971108"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p:txBody>
      </p:sp>
      <p:sp>
        <p:nvSpPr>
          <p:cNvPr id="2" name="Date Placeholder 1"/>
          <p:cNvSpPr>
            <a:spLocks noGrp="1"/>
          </p:cNvSpPr>
          <p:nvPr>
            <p:ph type="dt" sz="half" idx="2"/>
          </p:nvPr>
        </p:nvSpPr>
        <p:spPr bwMode="gray">
          <a:xfrm>
            <a:off x="8559799" y="6046887"/>
            <a:ext cx="3323167" cy="153888"/>
          </a:xfrm>
          <a:prstGeom prst="rect">
            <a:avLst/>
          </a:prstGeom>
        </p:spPr>
        <p:txBody>
          <a:bodyPr vert="horz" lIns="0" tIns="0" rIns="0" bIns="0" rtlCol="0" anchor="ctr">
            <a:spAutoFit/>
          </a:bodyPr>
          <a:lstStyle>
            <a:lvl1pPr algn="r">
              <a:defRPr sz="1000">
                <a:solidFill>
                  <a:schemeClr val="tx2">
                    <a:lumMod val="75000"/>
                  </a:schemeClr>
                </a:solidFill>
                <a:latin typeface="Arial" panose="020B0604020202020204" pitchFamily="34" charset="0"/>
              </a:defRPr>
            </a:lvl1pPr>
          </a:lstStyle>
          <a:p>
            <a:pPr>
              <a:defRPr/>
            </a:pPr>
            <a:fld id="{95D1BBC0-330D-4694-9552-665945D7DD70}" type="datetime1">
              <a:rPr lang="en-US" smtClean="0"/>
              <a:t>11/13/2018</a:t>
            </a:fld>
            <a:endParaRPr lang="en-US" dirty="0"/>
          </a:p>
        </p:txBody>
      </p:sp>
      <p:sp>
        <p:nvSpPr>
          <p:cNvPr id="3" name="Footer Placeholder 2"/>
          <p:cNvSpPr>
            <a:spLocks noGrp="1"/>
          </p:cNvSpPr>
          <p:nvPr>
            <p:ph type="ftr" sz="quarter" idx="3"/>
          </p:nvPr>
        </p:nvSpPr>
        <p:spPr bwMode="gray">
          <a:xfrm>
            <a:off x="7104454" y="6567845"/>
            <a:ext cx="4778513"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a:defRPr/>
            </a:pPr>
            <a:r>
              <a:rPr lang="en-US" dirty="0"/>
              <a:t>Copyright © 2014 American Institutes for Research. All rights reserved.</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hf hd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6F2688-E842-4742-9C8D-82F1A52755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
        <p:nvSpPr>
          <p:cNvPr id="2" name="Title Placeholder 1"/>
          <p:cNvSpPr>
            <a:spLocks noGrp="1"/>
          </p:cNvSpPr>
          <p:nvPr>
            <p:ph type="title"/>
          </p:nvPr>
        </p:nvSpPr>
        <p:spPr>
          <a:xfrm>
            <a:off x="910166" y="3276600"/>
            <a:ext cx="109728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a:xfrm>
            <a:off x="916517" y="4529139"/>
            <a:ext cx="109728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11725872"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latin typeface="Arial" panose="020B0604020202020204" pitchFamily="34" charset="0"/>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3732" r:id="rId1"/>
  </p:sldLayoutIdLst>
  <p:hf hdr="0" dt="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screenshot of a cell phone&#10;&#10;Description generated with high confidence">
            <a:extLst>
              <a:ext uri="{FF2B5EF4-FFF2-40B4-BE49-F238E27FC236}">
                <a16:creationId xmlns:a16="http://schemas.microsoft.com/office/drawing/2014/main" id="{182BCA00-C718-4970-A2E8-517E7BA6E42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10" y="1892"/>
            <a:ext cx="12186980" cy="6854216"/>
          </a:xfrm>
          <a:prstGeom prst="rect">
            <a:avLst/>
          </a:prstGeom>
        </p:spPr>
      </p:pic>
      <p:sp>
        <p:nvSpPr>
          <p:cNvPr id="5123" name="Title Placeholder 1"/>
          <p:cNvSpPr>
            <a:spLocks noGrp="1"/>
          </p:cNvSpPr>
          <p:nvPr>
            <p:ph type="title"/>
          </p:nvPr>
        </p:nvSpPr>
        <p:spPr bwMode="gray">
          <a:xfrm>
            <a:off x="685800" y="318053"/>
            <a:ext cx="11197167" cy="7315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725896" y="1365802"/>
            <a:ext cx="10966449"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2" r:id="rId7"/>
    <p:sldLayoutId id="2147483743" r:id="rId8"/>
  </p:sldLayoutIdLst>
  <p:hf hd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28F6C6-88E4-40F6-B9E6-5A304FACCD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
        <p:nvSpPr>
          <p:cNvPr id="2" name="Text Placeholder 1"/>
          <p:cNvSpPr>
            <a:spLocks noGrp="1"/>
          </p:cNvSpPr>
          <p:nvPr>
            <p:ph type="body" idx="1"/>
          </p:nvPr>
        </p:nvSpPr>
        <p:spPr bwMode="gray">
          <a:xfrm>
            <a:off x="837971" y="914400"/>
            <a:ext cx="10966449" cy="34703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bwMode="gray">
          <a:xfrm>
            <a:off x="11725873"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Lst>
  <p:hf hd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smarterbalanced.org/assessments/accessibility-and-accommoda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www.alohahsap.or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hyperlink" Target="mailto:HSAPHelpDesk@air.org" TargetMode="External"/><Relationship Id="rId4" Type="http://schemas.openxmlformats.org/officeDocument/2006/relationships/hyperlink" Target="http://www.smarterbalance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800"/>
            <a:ext cx="7772400" cy="1538883"/>
          </a:xfrm>
        </p:spPr>
        <p:txBody>
          <a:bodyPr/>
          <a:lstStyle/>
          <a:p>
            <a:r>
              <a:rPr lang="en-US" dirty="0"/>
              <a:t>Student Interface </a:t>
            </a:r>
            <a:br>
              <a:rPr lang="en-US" dirty="0"/>
            </a:br>
            <a:r>
              <a:rPr lang="en-US" dirty="0"/>
              <a:t>for Online Testing</a:t>
            </a:r>
          </a:p>
        </p:txBody>
      </p:sp>
      <p:sp>
        <p:nvSpPr>
          <p:cNvPr id="3" name="Subtitle 2"/>
          <p:cNvSpPr>
            <a:spLocks noGrp="1"/>
          </p:cNvSpPr>
          <p:nvPr>
            <p:ph type="subTitle" idx="1"/>
          </p:nvPr>
        </p:nvSpPr>
        <p:spPr>
          <a:xfrm>
            <a:off x="914400" y="3213556"/>
            <a:ext cx="3276600" cy="430887"/>
          </a:xfrm>
        </p:spPr>
        <p:txBody>
          <a:bodyPr/>
          <a:lstStyle/>
          <a:p>
            <a:pPr algn="l"/>
            <a:r>
              <a:rPr lang="en-US" sz="2800" dirty="0"/>
              <a:t>Training Module</a:t>
            </a:r>
          </a:p>
        </p:txBody>
      </p:sp>
      <p:sp>
        <p:nvSpPr>
          <p:cNvPr id="5" name="Footer Placeholder 1"/>
          <p:cNvSpPr>
            <a:spLocks noGrp="1"/>
          </p:cNvSpPr>
          <p:nvPr>
            <p:ph type="ftr" sz="quarter" idx="11"/>
          </p:nvPr>
        </p:nvSpPr>
        <p:spPr>
          <a:xfrm>
            <a:off x="8458200" y="6553200"/>
            <a:ext cx="3583885" cy="123111"/>
          </a:xfrm>
        </p:spPr>
        <p:txBody>
          <a:bodyPr/>
          <a:lstStyle/>
          <a:p>
            <a:r>
              <a:rPr lang="en-US" dirty="0"/>
              <a:t>Copyright © 2018 American Institutes for Research. All rights reserved.</a:t>
            </a:r>
          </a:p>
        </p:txBody>
      </p:sp>
    </p:spTree>
    <p:extLst>
      <p:ext uri="{BB962C8B-B14F-4D97-AF65-F5344CB8AC3E}">
        <p14:creationId xmlns:p14="http://schemas.microsoft.com/office/powerpoint/2010/main" val="2887429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Playback Check</a:t>
            </a:r>
          </a:p>
        </p:txBody>
      </p:sp>
      <p:sp>
        <p:nvSpPr>
          <p:cNvPr id="4" name="Slide Number Placeholder 3"/>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10</a:t>
            </a:fld>
            <a:endParaRPr lang="en-US" dirty="0"/>
          </a:p>
        </p:txBody>
      </p:sp>
      <p:grpSp>
        <p:nvGrpSpPr>
          <p:cNvPr id="3" name="Group 2">
            <a:extLst>
              <a:ext uri="{FF2B5EF4-FFF2-40B4-BE49-F238E27FC236}">
                <a16:creationId xmlns:a16="http://schemas.microsoft.com/office/drawing/2014/main" id="{B69BBA1F-E0B0-43BA-908B-0FD038AD7430}"/>
              </a:ext>
            </a:extLst>
          </p:cNvPr>
          <p:cNvGrpSpPr/>
          <p:nvPr/>
        </p:nvGrpSpPr>
        <p:grpSpPr>
          <a:xfrm>
            <a:off x="1752600" y="1600200"/>
            <a:ext cx="8953045" cy="3962400"/>
            <a:chOff x="1981200" y="1748644"/>
            <a:chExt cx="7928940" cy="3509156"/>
          </a:xfrm>
        </p:grpSpPr>
        <p:pic>
          <p:nvPicPr>
            <p:cNvPr id="5" name="Picture 4" descr="A screenshot of a cell phone&#10;&#10;Description generated with very high confidence">
              <a:extLst>
                <a:ext uri="{FF2B5EF4-FFF2-40B4-BE49-F238E27FC236}">
                  <a16:creationId xmlns:a16="http://schemas.microsoft.com/office/drawing/2014/main" id="{303E1DD0-7535-4EEF-9BD3-B1F469A36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859" y="1748644"/>
              <a:ext cx="7628281" cy="336071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45D6CE79-B778-43A4-9D48-CEDE3BAB5871}"/>
                </a:ext>
              </a:extLst>
            </p:cNvPr>
            <p:cNvSpPr/>
            <p:nvPr/>
          </p:nvSpPr>
          <p:spPr>
            <a:xfrm>
              <a:off x="1981200" y="3321278"/>
              <a:ext cx="8382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D9E7238-7225-4DDC-9B70-0B663F511F67}"/>
                </a:ext>
              </a:extLst>
            </p:cNvPr>
            <p:cNvSpPr/>
            <p:nvPr/>
          </p:nvSpPr>
          <p:spPr>
            <a:xfrm rot="16200000">
              <a:off x="4762500" y="4610100"/>
              <a:ext cx="8382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and Video Playback Check</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11</a:t>
            </a:fld>
            <a:endParaRPr lang="en-US" dirty="0"/>
          </a:p>
        </p:txBody>
      </p:sp>
      <p:grpSp>
        <p:nvGrpSpPr>
          <p:cNvPr id="4" name="Group 3">
            <a:extLst>
              <a:ext uri="{FF2B5EF4-FFF2-40B4-BE49-F238E27FC236}">
                <a16:creationId xmlns:a16="http://schemas.microsoft.com/office/drawing/2014/main" id="{718A0086-9540-4268-97A1-B873E37DFA02}"/>
              </a:ext>
            </a:extLst>
          </p:cNvPr>
          <p:cNvGrpSpPr/>
          <p:nvPr/>
        </p:nvGrpSpPr>
        <p:grpSpPr>
          <a:xfrm>
            <a:off x="2154414" y="1524000"/>
            <a:ext cx="8259938" cy="4084334"/>
            <a:chOff x="2154414" y="1524000"/>
            <a:chExt cx="8259938" cy="4084334"/>
          </a:xfrm>
        </p:grpSpPr>
        <p:pic>
          <p:nvPicPr>
            <p:cNvPr id="5" name="Picture 4" descr="A screenshot of a cell phone&#10;&#10;Description generated with very high confidence">
              <a:extLst>
                <a:ext uri="{FF2B5EF4-FFF2-40B4-BE49-F238E27FC236}">
                  <a16:creationId xmlns:a16="http://schemas.microsoft.com/office/drawing/2014/main" id="{CF127F82-FB32-47C5-9955-0E45E5D69847}"/>
                </a:ext>
              </a:extLst>
            </p:cNvPr>
            <p:cNvPicPr>
              <a:picLocks noChangeAspect="1"/>
            </p:cNvPicPr>
            <p:nvPr/>
          </p:nvPicPr>
          <p:blipFill rotWithShape="1">
            <a:blip r:embed="rId3">
              <a:extLst>
                <a:ext uri="{28A0092B-C50C-407E-A947-70E740481C1C}">
                  <a14:useLocalDpi xmlns:a14="http://schemas.microsoft.com/office/drawing/2010/main" val="0"/>
                </a:ext>
              </a:extLst>
            </a:blip>
            <a:srcRect t="13107"/>
            <a:stretch/>
          </p:blipFill>
          <p:spPr>
            <a:xfrm>
              <a:off x="2154414" y="1524000"/>
              <a:ext cx="8259938" cy="408433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FA515FCD-12AD-4401-95F9-A7CEA0558CFB}"/>
                </a:ext>
              </a:extLst>
            </p:cNvPr>
            <p:cNvSpPr/>
            <p:nvPr/>
          </p:nvSpPr>
          <p:spPr>
            <a:xfrm>
              <a:off x="3048000" y="4572000"/>
              <a:ext cx="8382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586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and Help Screen</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12</a:t>
            </a:fld>
            <a:endParaRPr lang="en-US" dirty="0"/>
          </a:p>
        </p:txBody>
      </p:sp>
      <p:pic>
        <p:nvPicPr>
          <p:cNvPr id="5" name="Picture 4">
            <a:extLst>
              <a:ext uri="{FF2B5EF4-FFF2-40B4-BE49-F238E27FC236}">
                <a16:creationId xmlns:a16="http://schemas.microsoft.com/office/drawing/2014/main" id="{7B0735DE-D5BB-4E4D-88CD-69196DB59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143000"/>
            <a:ext cx="7155488" cy="47821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Resources</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13</a:t>
            </a:fld>
            <a:endParaRPr lang="en-US" dirty="0"/>
          </a:p>
        </p:txBody>
      </p:sp>
      <p:pic>
        <p:nvPicPr>
          <p:cNvPr id="6" name="Picture 5">
            <a:extLst>
              <a:ext uri="{FF2B5EF4-FFF2-40B4-BE49-F238E27FC236}">
                <a16:creationId xmlns:a16="http://schemas.microsoft.com/office/drawing/2014/main" id="{40AB1FA9-1E6C-4E0A-9904-ECD0E1B8F706}"/>
              </a:ext>
            </a:extLst>
          </p:cNvPr>
          <p:cNvPicPr>
            <a:picLocks noChangeAspect="1"/>
          </p:cNvPicPr>
          <p:nvPr/>
        </p:nvPicPr>
        <p:blipFill>
          <a:blip r:embed="rId3"/>
          <a:stretch>
            <a:fillRect/>
          </a:stretch>
        </p:blipFill>
        <p:spPr>
          <a:xfrm>
            <a:off x="3200400" y="1148208"/>
            <a:ext cx="5192295" cy="420031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4902D560-3CDE-487C-BAB0-74A83D69F63F}"/>
              </a:ext>
            </a:extLst>
          </p:cNvPr>
          <p:cNvSpPr/>
          <p:nvPr/>
        </p:nvSpPr>
        <p:spPr>
          <a:xfrm>
            <a:off x="381000" y="5447093"/>
            <a:ext cx="11360903" cy="830997"/>
          </a:xfrm>
          <a:prstGeom prst="rect">
            <a:avLst/>
          </a:prstGeom>
        </p:spPr>
        <p:txBody>
          <a:bodyPr wrap="square">
            <a:spAutoFit/>
          </a:bodyPr>
          <a:lstStyle/>
          <a:p>
            <a:r>
              <a:rPr lang="en-US" sz="2400" dirty="0">
                <a:latin typeface="+mn-lt"/>
                <a:hlinkClick r:id="rId4"/>
              </a:rPr>
              <a:t>http://www.smarterbalanced.org/assessments/accessibility-and-accommodations/</a:t>
            </a:r>
            <a:endParaRPr lang="en-US" sz="2400" dirty="0">
              <a:latin typeface="+mn-lt"/>
            </a:endParaRPr>
          </a:p>
          <a:p>
            <a:endParaRPr lang="en-US" sz="240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Interface</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14</a:t>
            </a:fld>
            <a:endParaRPr lang="en-US" dirty="0"/>
          </a:p>
        </p:txBody>
      </p:sp>
      <p:pic>
        <p:nvPicPr>
          <p:cNvPr id="5" name="Picture 4">
            <a:extLst>
              <a:ext uri="{FF2B5EF4-FFF2-40B4-BE49-F238E27FC236}">
                <a16:creationId xmlns:a16="http://schemas.microsoft.com/office/drawing/2014/main" id="{E8C0DDE6-0912-438B-8746-C0130DB36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047" y="1245753"/>
            <a:ext cx="8295906" cy="436649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22520" y="2231524"/>
            <a:ext cx="6461929" cy="3483475"/>
          </a:xfrm>
          <a:prstGeom prst="rect">
            <a:avLst/>
          </a:prstGeom>
          <a:solidFill>
            <a:srgbClr val="FFFFF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800" y="318053"/>
            <a:ext cx="11197167" cy="731588"/>
          </a:xfrm>
        </p:spPr>
        <p:txBody>
          <a:bodyPr/>
          <a:lstStyle/>
          <a:p>
            <a:r>
              <a:rPr lang="en-US" dirty="0"/>
              <a:t>Global Menu</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15</a:t>
            </a:fld>
            <a:endParaRPr lang="en-US" dirty="0"/>
          </a:p>
        </p:txBody>
      </p:sp>
      <p:pic>
        <p:nvPicPr>
          <p:cNvPr id="18" name="Picture 2">
            <a:extLst>
              <a:ext uri="{FF2B5EF4-FFF2-40B4-BE49-F238E27FC236}">
                <a16:creationId xmlns:a16="http://schemas.microsoft.com/office/drawing/2014/main" id="{023482B4-7744-47D0-8523-03A2FCF0C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99" y="1703744"/>
            <a:ext cx="6016753" cy="373684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9" name="Rectangle 18">
            <a:extLst>
              <a:ext uri="{FF2B5EF4-FFF2-40B4-BE49-F238E27FC236}">
                <a16:creationId xmlns:a16="http://schemas.microsoft.com/office/drawing/2014/main" id="{86C37D14-9490-438B-828B-69BD7B9E885F}"/>
              </a:ext>
            </a:extLst>
          </p:cNvPr>
          <p:cNvSpPr/>
          <p:nvPr/>
        </p:nvSpPr>
        <p:spPr>
          <a:xfrm>
            <a:off x="2895600" y="2231524"/>
            <a:ext cx="6016752" cy="3209068"/>
          </a:xfrm>
          <a:prstGeom prst="rect">
            <a:avLst/>
          </a:prstGeom>
          <a:solidFill>
            <a:srgbClr val="FFFFF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C1CC15B1-DDBA-471A-A937-2FAF7BF50853}"/>
              </a:ext>
            </a:extLst>
          </p:cNvPr>
          <p:cNvSpPr/>
          <p:nvPr/>
        </p:nvSpPr>
        <p:spPr>
          <a:xfrm>
            <a:off x="1865376" y="1706792"/>
            <a:ext cx="8057244" cy="1024128"/>
          </a:xfrm>
          <a:prstGeom prst="trapezoid">
            <a:avLst>
              <a:gd name="adj" fmla="val 985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C03D6F95-CD2D-4D43-B745-5F6E19403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023" y="2759304"/>
            <a:ext cx="8037906" cy="868680"/>
          </a:xfrm>
          <a:prstGeom prst="rect">
            <a:avLst/>
          </a:prstGeom>
          <a:ln w="285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3" name="Rectangle 22">
            <a:extLst>
              <a:ext uri="{FF2B5EF4-FFF2-40B4-BE49-F238E27FC236}">
                <a16:creationId xmlns:a16="http://schemas.microsoft.com/office/drawing/2014/main" id="{C0C4B993-2573-4B4D-8EDA-CD30E2D52C1F}"/>
              </a:ext>
            </a:extLst>
          </p:cNvPr>
          <p:cNvSpPr/>
          <p:nvPr/>
        </p:nvSpPr>
        <p:spPr>
          <a:xfrm>
            <a:off x="1889760" y="3002192"/>
            <a:ext cx="2362200" cy="63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4" name="Rectangle 23">
            <a:extLst>
              <a:ext uri="{FF2B5EF4-FFF2-40B4-BE49-F238E27FC236}">
                <a16:creationId xmlns:a16="http://schemas.microsoft.com/office/drawing/2014/main" id="{E5F21AF1-A5E3-4E33-B3B6-BA4FAAFBA3E5}"/>
              </a:ext>
            </a:extLst>
          </p:cNvPr>
          <p:cNvSpPr/>
          <p:nvPr/>
        </p:nvSpPr>
        <p:spPr>
          <a:xfrm>
            <a:off x="7330440" y="2989494"/>
            <a:ext cx="2578608" cy="6309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9" name="TextBox 28">
            <a:extLst>
              <a:ext uri="{FF2B5EF4-FFF2-40B4-BE49-F238E27FC236}">
                <a16:creationId xmlns:a16="http://schemas.microsoft.com/office/drawing/2014/main" id="{E12BD34E-D250-4EA9-A61A-2786928611F5}"/>
              </a:ext>
            </a:extLst>
          </p:cNvPr>
          <p:cNvSpPr txBox="1"/>
          <p:nvPr/>
        </p:nvSpPr>
        <p:spPr>
          <a:xfrm>
            <a:off x="4251960" y="2977129"/>
            <a:ext cx="1295400" cy="646331"/>
          </a:xfrm>
          <a:prstGeom prst="rect">
            <a:avLst/>
          </a:prstGeom>
          <a:noFill/>
        </p:spPr>
        <p:txBody>
          <a:bodyPr wrap="square" rtlCol="0">
            <a:spAutoFit/>
          </a:bodyPr>
          <a:lstStyle/>
          <a:p>
            <a:r>
              <a:rPr lang="en-US" b="1" dirty="0">
                <a:ln w="12700">
                  <a:noFill/>
                </a:ln>
                <a:solidFill>
                  <a:srgbClr val="FF0000"/>
                </a:solidFill>
              </a:rPr>
              <a:t>Navigation </a:t>
            </a:r>
            <a:br>
              <a:rPr lang="en-US" b="1" dirty="0">
                <a:ln w="12700">
                  <a:noFill/>
                </a:ln>
                <a:solidFill>
                  <a:srgbClr val="FF0000"/>
                </a:solidFill>
              </a:rPr>
            </a:br>
            <a:r>
              <a:rPr lang="en-US" b="1" dirty="0">
                <a:ln w="12700">
                  <a:noFill/>
                </a:ln>
                <a:solidFill>
                  <a:srgbClr val="FF0000"/>
                </a:solidFill>
              </a:rPr>
              <a:t>Buttons</a:t>
            </a:r>
          </a:p>
        </p:txBody>
      </p:sp>
      <p:sp>
        <p:nvSpPr>
          <p:cNvPr id="30" name="TextBox 29">
            <a:extLst>
              <a:ext uri="{FF2B5EF4-FFF2-40B4-BE49-F238E27FC236}">
                <a16:creationId xmlns:a16="http://schemas.microsoft.com/office/drawing/2014/main" id="{01B891AD-521D-43DE-A6E0-546556D96D88}"/>
              </a:ext>
            </a:extLst>
          </p:cNvPr>
          <p:cNvSpPr txBox="1"/>
          <p:nvPr/>
        </p:nvSpPr>
        <p:spPr>
          <a:xfrm>
            <a:off x="6589776" y="3002192"/>
            <a:ext cx="762000" cy="646331"/>
          </a:xfrm>
          <a:prstGeom prst="rect">
            <a:avLst/>
          </a:prstGeom>
          <a:noFill/>
        </p:spPr>
        <p:txBody>
          <a:bodyPr wrap="square" rtlCol="0">
            <a:spAutoFit/>
          </a:bodyPr>
          <a:lstStyle/>
          <a:p>
            <a:pPr algn="r"/>
            <a:r>
              <a:rPr lang="en-US" b="1" dirty="0">
                <a:ln w="12700">
                  <a:noFill/>
                </a:ln>
                <a:solidFill>
                  <a:srgbClr val="00B0F0"/>
                </a:solidFill>
              </a:rPr>
              <a:t>Test </a:t>
            </a:r>
            <a:br>
              <a:rPr lang="en-US" b="1" dirty="0">
                <a:ln w="12700">
                  <a:noFill/>
                </a:ln>
                <a:solidFill>
                  <a:srgbClr val="00B0F0"/>
                </a:solidFill>
              </a:rPr>
            </a:br>
            <a:r>
              <a:rPr lang="en-US" b="1" dirty="0">
                <a:ln w="12700">
                  <a:noFill/>
                </a:ln>
                <a:solidFill>
                  <a:srgbClr val="00B0F0"/>
                </a:solidFill>
              </a:rPr>
              <a:t>Tools</a:t>
            </a:r>
          </a:p>
        </p:txBody>
      </p:sp>
      <p:sp>
        <p:nvSpPr>
          <p:cNvPr id="31" name="Rectangle 30">
            <a:extLst>
              <a:ext uri="{FF2B5EF4-FFF2-40B4-BE49-F238E27FC236}">
                <a16:creationId xmlns:a16="http://schemas.microsoft.com/office/drawing/2014/main" id="{ACC1F077-F611-4AD0-B920-E3ED60AB202F}"/>
              </a:ext>
            </a:extLst>
          </p:cNvPr>
          <p:cNvSpPr/>
          <p:nvPr/>
        </p:nvSpPr>
        <p:spPr>
          <a:xfrm>
            <a:off x="2895600" y="1703744"/>
            <a:ext cx="6016752" cy="536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345971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altLang="en-US" dirty="0"/>
              <a:t>Context Menus</a:t>
            </a:r>
            <a:endParaRPr altLang="en-US" dirty="0"/>
          </a:p>
        </p:txBody>
      </p:sp>
      <p:sp>
        <p:nvSpPr>
          <p:cNvPr id="2" name="Slide Number Placeholder 1"/>
          <p:cNvSpPr>
            <a:spLocks noGrp="1"/>
          </p:cNvSpPr>
          <p:nvPr>
            <p:ph type="sldNum" sz="quarter" idx="10"/>
          </p:nvPr>
        </p:nvSpPr>
        <p:spPr>
          <a:xfrm>
            <a:off x="11725873" y="6507316"/>
            <a:ext cx="141064" cy="153888"/>
          </a:xfrm>
        </p:spPr>
        <p:txBody>
          <a:bodyPr/>
          <a:lstStyle/>
          <a:p>
            <a:pPr>
              <a:defRPr/>
            </a:pPr>
            <a:fld id="{1AE044E3-317B-4F18-BE0E-9C57E39D4724}" type="slidenum">
              <a:rPr lang="en-US" smtClean="0"/>
              <a:pPr>
                <a:defRPr/>
              </a:pPr>
              <a:t>16</a:t>
            </a:fld>
            <a:endParaRPr lang="en-US" dirty="0"/>
          </a:p>
        </p:txBody>
      </p:sp>
      <p:sp>
        <p:nvSpPr>
          <p:cNvPr id="21" name="Rectangle 20"/>
          <p:cNvSpPr/>
          <p:nvPr/>
        </p:nvSpPr>
        <p:spPr>
          <a:xfrm>
            <a:off x="533400" y="1854394"/>
            <a:ext cx="5867400" cy="3046988"/>
          </a:xfrm>
          <a:prstGeom prst="rect">
            <a:avLst/>
          </a:prstGeom>
        </p:spPr>
        <p:txBody>
          <a:bodyPr wrap="square">
            <a:spAutoFit/>
          </a:bodyPr>
          <a:lstStyle/>
          <a:p>
            <a:pPr>
              <a:spcBef>
                <a:spcPts val="600"/>
              </a:spcBef>
              <a:buClr>
                <a:schemeClr val="bg1">
                  <a:lumMod val="65000"/>
                </a:schemeClr>
              </a:buClr>
              <a:defRPr/>
            </a:pPr>
            <a:r>
              <a:rPr lang="en-US" sz="2400" b="1" dirty="0">
                <a:solidFill>
                  <a:schemeClr val="tx2">
                    <a:lumMod val="75000"/>
                  </a:schemeClr>
                </a:solidFill>
                <a:latin typeface="+mn-lt"/>
                <a:ea typeface="Arial" pitchFamily="34" charset="0"/>
                <a:cs typeface="Arial" pitchFamily="34" charset="0"/>
              </a:rPr>
              <a:t>Context menus allow students to:</a:t>
            </a:r>
          </a:p>
          <a:p>
            <a:pPr marL="292100" lvl="1" indent="-292100" fontAlgn="auto">
              <a:spcBef>
                <a:spcPts val="0"/>
              </a:spcBef>
              <a:spcAft>
                <a:spcPts val="0"/>
              </a:spcAft>
              <a:buClr>
                <a:schemeClr val="bg1">
                  <a:lumMod val="65000"/>
                </a:schemeClr>
              </a:buClr>
              <a:buFont typeface="Wingdings" pitchFamily="2" charset="2"/>
              <a:buChar char="§"/>
              <a:defRPr/>
            </a:pPr>
            <a:r>
              <a:rPr lang="en-US" sz="2400" dirty="0">
                <a:solidFill>
                  <a:schemeClr val="tx2">
                    <a:lumMod val="75000"/>
                  </a:schemeClr>
                </a:solidFill>
                <a:latin typeface="+mn-lt"/>
                <a:cs typeface="+mn-cs"/>
              </a:rPr>
              <a:t>Mark items for review</a:t>
            </a:r>
          </a:p>
          <a:p>
            <a:pPr marL="292100" lvl="1" indent="-292100" fontAlgn="auto">
              <a:spcBef>
                <a:spcPts val="0"/>
              </a:spcBef>
              <a:spcAft>
                <a:spcPts val="0"/>
              </a:spcAft>
              <a:buClr>
                <a:schemeClr val="bg1">
                  <a:lumMod val="65000"/>
                </a:schemeClr>
              </a:buClr>
              <a:buFont typeface="Wingdings" pitchFamily="2" charset="2"/>
              <a:buChar char="§"/>
              <a:defRPr/>
            </a:pPr>
            <a:r>
              <a:rPr lang="en-US" sz="2400" dirty="0">
                <a:solidFill>
                  <a:schemeClr val="tx2">
                    <a:lumMod val="75000"/>
                  </a:schemeClr>
                </a:solidFill>
                <a:latin typeface="+mn-lt"/>
                <a:cs typeface="+mn-cs"/>
              </a:rPr>
              <a:t>View item tutorials</a:t>
            </a:r>
          </a:p>
          <a:p>
            <a:pPr marL="292100" lvl="1" indent="-292100" fontAlgn="auto">
              <a:spcBef>
                <a:spcPts val="0"/>
              </a:spcBef>
              <a:spcAft>
                <a:spcPts val="0"/>
              </a:spcAft>
              <a:buClr>
                <a:schemeClr val="bg1">
                  <a:lumMod val="65000"/>
                </a:schemeClr>
              </a:buClr>
              <a:buFont typeface="Wingdings" pitchFamily="2" charset="2"/>
              <a:buChar char="§"/>
              <a:defRPr/>
            </a:pPr>
            <a:r>
              <a:rPr lang="en-US" sz="2400" dirty="0">
                <a:solidFill>
                  <a:schemeClr val="tx2">
                    <a:lumMod val="75000"/>
                  </a:schemeClr>
                </a:solidFill>
                <a:latin typeface="+mn-lt"/>
                <a:cs typeface="+mn-cs"/>
              </a:rPr>
              <a:t>Send print requests to the TA</a:t>
            </a:r>
          </a:p>
          <a:p>
            <a:pPr marL="0" lvl="1" fontAlgn="auto">
              <a:spcBef>
                <a:spcPts val="0"/>
              </a:spcBef>
              <a:spcAft>
                <a:spcPts val="0"/>
              </a:spcAft>
              <a:buClr>
                <a:schemeClr val="bg1">
                  <a:lumMod val="65000"/>
                </a:schemeClr>
              </a:buClr>
              <a:defRPr/>
            </a:pPr>
            <a:r>
              <a:rPr lang="en-US" sz="2400" dirty="0">
                <a:solidFill>
                  <a:schemeClr val="tx2">
                    <a:lumMod val="75000"/>
                  </a:schemeClr>
                </a:solidFill>
                <a:latin typeface="+mn-lt"/>
                <a:cs typeface="+mn-cs"/>
              </a:rPr>
              <a:t>   (if available)</a:t>
            </a:r>
          </a:p>
          <a:p>
            <a:pPr marL="292100" lvl="1" indent="-292100" fontAlgn="auto">
              <a:spcBef>
                <a:spcPts val="0"/>
              </a:spcBef>
              <a:spcAft>
                <a:spcPts val="0"/>
              </a:spcAft>
              <a:buClr>
                <a:schemeClr val="bg1">
                  <a:lumMod val="65000"/>
                </a:schemeClr>
              </a:buClr>
              <a:buFont typeface="Wingdings" pitchFamily="2" charset="2"/>
              <a:buChar char="§"/>
              <a:defRPr/>
            </a:pPr>
            <a:r>
              <a:rPr lang="en-US" sz="2400" dirty="0">
                <a:solidFill>
                  <a:schemeClr val="tx2">
                    <a:lumMod val="75000"/>
                  </a:schemeClr>
                </a:solidFill>
                <a:latin typeface="+mn-lt"/>
                <a:cs typeface="+mn-cs"/>
              </a:rPr>
              <a:t>Access additional features depending on test settings and item types</a:t>
            </a:r>
          </a:p>
          <a:p>
            <a:pPr marL="292100" lvl="1" indent="-292100" fontAlgn="auto">
              <a:spcBef>
                <a:spcPts val="0"/>
              </a:spcBef>
              <a:spcAft>
                <a:spcPts val="0"/>
              </a:spcAft>
              <a:buClr>
                <a:schemeClr val="bg1">
                  <a:lumMod val="65000"/>
                </a:schemeClr>
              </a:buClr>
              <a:buFont typeface="Wingdings" pitchFamily="2" charset="2"/>
              <a:buChar char="§"/>
              <a:defRPr/>
            </a:pPr>
            <a:endParaRPr lang="en-US" sz="2400" dirty="0">
              <a:solidFill>
                <a:schemeClr val="tx2">
                  <a:lumMod val="75000"/>
                </a:schemeClr>
              </a:solidFill>
              <a:latin typeface="+mn-lt"/>
              <a:cs typeface="+mn-cs"/>
            </a:endParaRPr>
          </a:p>
        </p:txBody>
      </p:sp>
      <p:grpSp>
        <p:nvGrpSpPr>
          <p:cNvPr id="6" name="Group 5">
            <a:extLst>
              <a:ext uri="{FF2B5EF4-FFF2-40B4-BE49-F238E27FC236}">
                <a16:creationId xmlns:a16="http://schemas.microsoft.com/office/drawing/2014/main" id="{F4D543B2-CE59-4757-9A20-5BFF8E0EDB61}"/>
              </a:ext>
            </a:extLst>
          </p:cNvPr>
          <p:cNvGrpSpPr/>
          <p:nvPr/>
        </p:nvGrpSpPr>
        <p:grpSpPr>
          <a:xfrm>
            <a:off x="6544273" y="1369980"/>
            <a:ext cx="5181600" cy="3566534"/>
            <a:chOff x="6544273" y="1369980"/>
            <a:chExt cx="5181600" cy="3566534"/>
          </a:xfrm>
        </p:grpSpPr>
        <p:pic>
          <p:nvPicPr>
            <p:cNvPr id="5" name="Picture 4" descr="A screenshot of a cell phone&#10;&#10;Description generated with very high confidence">
              <a:extLst>
                <a:ext uri="{FF2B5EF4-FFF2-40B4-BE49-F238E27FC236}">
                  <a16:creationId xmlns:a16="http://schemas.microsoft.com/office/drawing/2014/main" id="{3F2E82D0-4380-4DD5-9D1F-3CE204B74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273" y="1449930"/>
              <a:ext cx="5181600" cy="348658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Arrow: Right 2">
              <a:extLst>
                <a:ext uri="{FF2B5EF4-FFF2-40B4-BE49-F238E27FC236}">
                  <a16:creationId xmlns:a16="http://schemas.microsoft.com/office/drawing/2014/main" id="{544C20FF-08E0-4C69-8335-5D2D60DBC01D}"/>
                </a:ext>
              </a:extLst>
            </p:cNvPr>
            <p:cNvSpPr/>
            <p:nvPr/>
          </p:nvSpPr>
          <p:spPr>
            <a:xfrm>
              <a:off x="10058400" y="1369980"/>
              <a:ext cx="887186" cy="609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FC4937-0964-4E5E-9616-7FAC4872439C}"/>
                </a:ext>
              </a:extLst>
            </p:cNvPr>
            <p:cNvSpPr/>
            <p:nvPr/>
          </p:nvSpPr>
          <p:spPr>
            <a:xfrm>
              <a:off x="10058400" y="1986943"/>
              <a:ext cx="1667473" cy="1442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68081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Pause</a:t>
            </a:r>
          </a:p>
        </p:txBody>
      </p:sp>
      <p:pic>
        <p:nvPicPr>
          <p:cNvPr id="3074" name="Picture 2" descr="C:\Users\ebirdsall\AppData\Local\Microsoft\Windows\Temporary Internet Files\Content.Outlook\7Y87BGP1\Pause Screen.png"/>
          <p:cNvPicPr>
            <a:picLocks noChangeAspect="1" noChangeArrowheads="1"/>
          </p:cNvPicPr>
          <p:nvPr/>
        </p:nvPicPr>
        <p:blipFill rotWithShape="1">
          <a:blip r:embed="rId3">
            <a:extLst>
              <a:ext uri="{28A0092B-C50C-407E-A947-70E740481C1C}">
                <a14:useLocalDpi xmlns:a14="http://schemas.microsoft.com/office/drawing/2010/main" val="0"/>
              </a:ext>
            </a:extLst>
          </a:blip>
          <a:srcRect t="21847" b="11886"/>
          <a:stretch/>
        </p:blipFill>
        <p:spPr bwMode="auto">
          <a:xfrm>
            <a:off x="2743200" y="2057400"/>
            <a:ext cx="7250851" cy="346710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ight Arrow 6"/>
          <p:cNvSpPr/>
          <p:nvPr/>
        </p:nvSpPr>
        <p:spPr>
          <a:xfrm>
            <a:off x="2971801" y="3962400"/>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3817512" y="2895600"/>
            <a:ext cx="5102225" cy="1451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2057400"/>
            <a:ext cx="304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286621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fontAlgn="auto">
              <a:buFont typeface="Arial" panose="020B0604020202020204" pitchFamily="34" charset="0"/>
              <a:buChar char="•"/>
              <a:defRPr/>
            </a:pPr>
            <a:r>
              <a:rPr lang="en-US" sz="1800" dirty="0"/>
              <a:t>For performance tasks and for computer adaptive tests (CATs) that have been paused for less than 20 minutes, students returning from a break in testing can revisit any items in the current test segment and change their answers if desired. </a:t>
            </a:r>
          </a:p>
          <a:p>
            <a:pPr fontAlgn="auto">
              <a:buFont typeface="Arial" panose="020B0604020202020204" pitchFamily="34" charset="0"/>
              <a:buChar char="•"/>
              <a:defRPr/>
            </a:pPr>
            <a:r>
              <a:rPr lang="en-US" sz="1800" dirty="0"/>
              <a:t>Students taking a CAT who have paused their tests for longer than 20 minutes may only return to the most recently visited page containing unanswered test items in the current test segment. They may change any answers present on this page but may not access any items on previous pages or in previous segments of the test. </a:t>
            </a:r>
          </a:p>
          <a:p>
            <a:pPr fontAlgn="auto">
              <a:buFont typeface="Arial" panose="020B0604020202020204" pitchFamily="34" charset="0"/>
              <a:buChar char="•"/>
              <a:defRPr/>
            </a:pPr>
            <a:r>
              <a:rPr lang="en-US" sz="1800" dirty="0"/>
              <a:t>If all items on the most recently visited page were answered prior to pausing, the student will resume the test on the next page with unanswered items and will not be allowed to access previous pages or segments of the test.</a:t>
            </a:r>
          </a:p>
        </p:txBody>
      </p:sp>
      <p:sp>
        <p:nvSpPr>
          <p:cNvPr id="2" name="Title 1"/>
          <p:cNvSpPr>
            <a:spLocks noGrp="1"/>
          </p:cNvSpPr>
          <p:nvPr>
            <p:ph type="title"/>
          </p:nvPr>
        </p:nvSpPr>
        <p:spPr/>
        <p:txBody>
          <a:bodyPr/>
          <a:lstStyle/>
          <a:p>
            <a:r>
              <a:rPr lang="en-US" dirty="0"/>
              <a:t>Test Pause Rules</a:t>
            </a:r>
          </a:p>
        </p:txBody>
      </p:sp>
      <p:sp>
        <p:nvSpPr>
          <p:cNvPr id="4" name="Slide Number Placeholder 3"/>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241121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18053"/>
            <a:ext cx="11197166" cy="748747"/>
          </a:xfrm>
        </p:spPr>
        <p:txBody>
          <a:bodyPr/>
          <a:lstStyle/>
          <a:p>
            <a:r>
              <a:rPr lang="en-US" dirty="0"/>
              <a:t>Universal Tools: Expandable Items</a:t>
            </a:r>
          </a:p>
        </p:txBody>
      </p:sp>
      <p:sp>
        <p:nvSpPr>
          <p:cNvPr id="2" name="Slide Number Placeholder 1"/>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19</a:t>
            </a:fld>
            <a:endParaRPr lang="en-US" dirty="0"/>
          </a:p>
        </p:txBody>
      </p:sp>
      <p:pic>
        <p:nvPicPr>
          <p:cNvPr id="7" name="Picture 2">
            <a:extLst>
              <a:ext uri="{FF2B5EF4-FFF2-40B4-BE49-F238E27FC236}">
                <a16:creationId xmlns:a16="http://schemas.microsoft.com/office/drawing/2014/main" id="{0657C262-BE5D-4F1E-96A6-C6BDC18FC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8" y="1393191"/>
            <a:ext cx="8168889" cy="428040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ight Arrow 7">
            <a:extLst>
              <a:ext uri="{FF2B5EF4-FFF2-40B4-BE49-F238E27FC236}">
                <a16:creationId xmlns:a16="http://schemas.microsoft.com/office/drawing/2014/main" id="{2EE3735C-255E-4E75-A880-78CBAA1FBDB0}"/>
              </a:ext>
            </a:extLst>
          </p:cNvPr>
          <p:cNvSpPr/>
          <p:nvPr/>
        </p:nvSpPr>
        <p:spPr>
          <a:xfrm>
            <a:off x="7467600" y="1981200"/>
            <a:ext cx="1028778" cy="48021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521" y="1371600"/>
            <a:ext cx="11108914" cy="4191000"/>
          </a:xfrm>
        </p:spPr>
        <p:txBody>
          <a:bodyPr rtlCol="0"/>
          <a:lstStyle/>
          <a:p>
            <a:pPr fontAlgn="auto">
              <a:defRPr/>
            </a:pPr>
            <a:r>
              <a:rPr lang="en-US" sz="3200" b="1" dirty="0"/>
              <a:t>After viewing this presentation, you should understand:</a:t>
            </a:r>
            <a:endParaRPr lang="en-US" dirty="0"/>
          </a:p>
          <a:p>
            <a:pPr marL="342900" indent="-342900" fontAlgn="auto">
              <a:buFont typeface="Arial" panose="020B0604020202020204" pitchFamily="34" charset="0"/>
              <a:buChar char="•"/>
              <a:defRPr/>
            </a:pPr>
            <a:r>
              <a:rPr lang="en-US" dirty="0"/>
              <a:t>How students log in to the testing system and select a test</a:t>
            </a:r>
          </a:p>
          <a:p>
            <a:pPr marL="342900" indent="-342900" fontAlgn="auto">
              <a:buFont typeface="Arial" panose="020B0604020202020204" pitchFamily="34" charset="0"/>
              <a:buChar char="•"/>
              <a:defRPr/>
            </a:pPr>
            <a:r>
              <a:rPr lang="en-US" dirty="0"/>
              <a:t>The layout of the test and functionality of test tools </a:t>
            </a:r>
          </a:p>
          <a:p>
            <a:pPr marL="342900" indent="-342900" fontAlgn="auto">
              <a:buFont typeface="Arial" panose="020B0604020202020204" pitchFamily="34" charset="0"/>
              <a:buChar char="•"/>
              <a:defRPr/>
            </a:pPr>
            <a:r>
              <a:rPr lang="en-US" dirty="0"/>
              <a:t>How students navigate through the test</a:t>
            </a:r>
          </a:p>
          <a:p>
            <a:pPr fontAlgn="auto">
              <a:defRPr/>
            </a:pPr>
            <a:endParaRPr lang="en-US" b="1" dirty="0"/>
          </a:p>
          <a:p>
            <a:pPr fontAlgn="auto">
              <a:defRPr/>
            </a:pPr>
            <a:endParaRPr lang="en-US" b="1" dirty="0"/>
          </a:p>
          <a:p>
            <a:pPr fontAlgn="auto">
              <a:defRPr/>
            </a:pPr>
            <a:r>
              <a:rPr lang="en-US" b="1" dirty="0"/>
              <a:t>Please note: </a:t>
            </a:r>
            <a:r>
              <a:rPr lang="en-US" i="1" dirty="0"/>
              <a:t>The navigation instructions that follow are from the viewpoint of a Windows PC user with a two-button mouse. Your steps may vary slightly depending upon the device and operating system you are using.</a:t>
            </a:r>
          </a:p>
          <a:p>
            <a:pPr fontAlgn="auto">
              <a:defRPr/>
            </a:pPr>
            <a:endParaRPr lang="en-US" dirty="0"/>
          </a:p>
        </p:txBody>
      </p:sp>
      <p:sp>
        <p:nvSpPr>
          <p:cNvPr id="2" name="Title 1"/>
          <p:cNvSpPr>
            <a:spLocks noGrp="1"/>
          </p:cNvSpPr>
          <p:nvPr>
            <p:ph type="title"/>
          </p:nvPr>
        </p:nvSpPr>
        <p:spPr/>
        <p:txBody>
          <a:bodyPr/>
          <a:lstStyle/>
          <a:p>
            <a:r>
              <a:rPr lang="en-US" dirty="0"/>
              <a:t>Objectives</a:t>
            </a:r>
          </a:p>
        </p:txBody>
      </p:sp>
      <p:sp>
        <p:nvSpPr>
          <p:cNvPr id="4" name="Slide Number Placeholder 3"/>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5766" y="1447800"/>
            <a:ext cx="5427920" cy="418947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Universal Tools: Notepad</a:t>
            </a:r>
          </a:p>
        </p:txBody>
      </p:sp>
      <p:sp>
        <p:nvSpPr>
          <p:cNvPr id="5" name="Right Arrow 4"/>
          <p:cNvSpPr/>
          <p:nvPr/>
        </p:nvSpPr>
        <p:spPr>
          <a:xfrm flipH="1">
            <a:off x="8334859" y="2699564"/>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440867-93C5-430F-932B-C4F707BA8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523999"/>
            <a:ext cx="7631336" cy="403399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Universal Tools: Global Notes</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21</a:t>
            </a:fld>
            <a:endParaRPr lang="en-US" dirty="0"/>
          </a:p>
        </p:txBody>
      </p:sp>
      <p:grpSp>
        <p:nvGrpSpPr>
          <p:cNvPr id="8" name="Group 7">
            <a:extLst>
              <a:ext uri="{FF2B5EF4-FFF2-40B4-BE49-F238E27FC236}">
                <a16:creationId xmlns:a16="http://schemas.microsoft.com/office/drawing/2014/main" id="{ED5135DC-3E2D-430D-B6CF-A15E1F7C9E77}"/>
              </a:ext>
            </a:extLst>
          </p:cNvPr>
          <p:cNvGrpSpPr/>
          <p:nvPr/>
        </p:nvGrpSpPr>
        <p:grpSpPr>
          <a:xfrm>
            <a:off x="7696200" y="1526145"/>
            <a:ext cx="1295400" cy="339146"/>
            <a:chOff x="6477000" y="1219200"/>
            <a:chExt cx="1371600" cy="609600"/>
          </a:xfrm>
        </p:grpSpPr>
        <p:sp>
          <p:nvSpPr>
            <p:cNvPr id="5" name="Rectangle 4">
              <a:extLst>
                <a:ext uri="{FF2B5EF4-FFF2-40B4-BE49-F238E27FC236}">
                  <a16:creationId xmlns:a16="http://schemas.microsoft.com/office/drawing/2014/main" id="{BB380D2F-78B8-491D-9090-443267B11B83}"/>
                </a:ext>
              </a:extLst>
            </p:cNvPr>
            <p:cNvSpPr/>
            <p:nvPr/>
          </p:nvSpPr>
          <p:spPr>
            <a:xfrm>
              <a:off x="7467600" y="1219200"/>
              <a:ext cx="381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ECC0A8C0-6437-45E7-A98E-2EFCC5D5B7AE}"/>
                </a:ext>
              </a:extLst>
            </p:cNvPr>
            <p:cNvSpPr/>
            <p:nvPr/>
          </p:nvSpPr>
          <p:spPr>
            <a:xfrm rot="10800000">
              <a:off x="6477000" y="1219200"/>
              <a:ext cx="990600"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259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Highlighter</a:t>
            </a:r>
          </a:p>
        </p:txBody>
      </p:sp>
      <p:sp>
        <p:nvSpPr>
          <p:cNvPr id="5" name="Slide Number Placeholder 4"/>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22</a:t>
            </a:fld>
            <a:endParaRPr lang="en-US" dirty="0"/>
          </a:p>
        </p:txBody>
      </p:sp>
      <p:pic>
        <p:nvPicPr>
          <p:cNvPr id="9" name="Picture 2">
            <a:extLst>
              <a:ext uri="{FF2B5EF4-FFF2-40B4-BE49-F238E27FC236}">
                <a16:creationId xmlns:a16="http://schemas.microsoft.com/office/drawing/2014/main" id="{D07F8E15-CC6A-402D-9B7A-C0323033C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24695"/>
            <a:ext cx="7285416" cy="440861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Oval 9">
            <a:extLst>
              <a:ext uri="{FF2B5EF4-FFF2-40B4-BE49-F238E27FC236}">
                <a16:creationId xmlns:a16="http://schemas.microsoft.com/office/drawing/2014/main" id="{C47F6897-86D6-4979-BFCA-11D09BB4D103}"/>
              </a:ext>
            </a:extLst>
          </p:cNvPr>
          <p:cNvSpPr/>
          <p:nvPr/>
        </p:nvSpPr>
        <p:spPr>
          <a:xfrm>
            <a:off x="3810000" y="3179599"/>
            <a:ext cx="1315579" cy="3992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Strikethrough</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23</a:t>
            </a:fld>
            <a:endParaRPr lang="en-US" dirty="0"/>
          </a:p>
        </p:txBody>
      </p:sp>
      <p:pic>
        <p:nvPicPr>
          <p:cNvPr id="9" name="Picture 2">
            <a:extLst>
              <a:ext uri="{FF2B5EF4-FFF2-40B4-BE49-F238E27FC236}">
                <a16:creationId xmlns:a16="http://schemas.microsoft.com/office/drawing/2014/main" id="{9EDB288A-851E-41FD-A9A4-BF72959AC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71600"/>
            <a:ext cx="7001324" cy="434834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Oval 9">
            <a:extLst>
              <a:ext uri="{FF2B5EF4-FFF2-40B4-BE49-F238E27FC236}">
                <a16:creationId xmlns:a16="http://schemas.microsoft.com/office/drawing/2014/main" id="{09C7B74E-3D93-438C-95EE-9579FA55CA17}"/>
              </a:ext>
            </a:extLst>
          </p:cNvPr>
          <p:cNvSpPr/>
          <p:nvPr/>
        </p:nvSpPr>
        <p:spPr>
          <a:xfrm>
            <a:off x="8363278" y="3520131"/>
            <a:ext cx="1381246" cy="443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Mark for Review</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24</a:t>
            </a:fld>
            <a:endParaRPr lang="en-US" dirty="0"/>
          </a:p>
        </p:txBody>
      </p:sp>
      <p:pic>
        <p:nvPicPr>
          <p:cNvPr id="10" name="Picture 2">
            <a:extLst>
              <a:ext uri="{FF2B5EF4-FFF2-40B4-BE49-F238E27FC236}">
                <a16:creationId xmlns:a16="http://schemas.microsoft.com/office/drawing/2014/main" id="{EB72277C-A40B-4060-B5E6-022A99078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10338"/>
            <a:ext cx="7051388" cy="343732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3" name="Right Arrow 8">
            <a:extLst>
              <a:ext uri="{FF2B5EF4-FFF2-40B4-BE49-F238E27FC236}">
                <a16:creationId xmlns:a16="http://schemas.microsoft.com/office/drawing/2014/main" id="{398F9F81-D91D-4BA0-82F0-1693F5A94ACD}"/>
              </a:ext>
            </a:extLst>
          </p:cNvPr>
          <p:cNvSpPr/>
          <p:nvPr/>
        </p:nvSpPr>
        <p:spPr>
          <a:xfrm flipH="1">
            <a:off x="4003387" y="1584561"/>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ight Arrow 9">
            <a:extLst>
              <a:ext uri="{FF2B5EF4-FFF2-40B4-BE49-F238E27FC236}">
                <a16:creationId xmlns:a16="http://schemas.microsoft.com/office/drawing/2014/main" id="{7B6D79CA-A546-41C3-81C4-3F56BB35E0CA}"/>
              </a:ext>
            </a:extLst>
          </p:cNvPr>
          <p:cNvSpPr/>
          <p:nvPr/>
        </p:nvSpPr>
        <p:spPr>
          <a:xfrm rot="16200000" flipH="1">
            <a:off x="8992900" y="2005249"/>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ight Arrow 10">
            <a:extLst>
              <a:ext uri="{FF2B5EF4-FFF2-40B4-BE49-F238E27FC236}">
                <a16:creationId xmlns:a16="http://schemas.microsoft.com/office/drawing/2014/main" id="{DE8003DC-75E0-4FAC-BBA8-BC7B5AC3C64B}"/>
              </a:ext>
            </a:extLst>
          </p:cNvPr>
          <p:cNvSpPr/>
          <p:nvPr/>
        </p:nvSpPr>
        <p:spPr>
          <a:xfrm rot="10800000" flipH="1">
            <a:off x="7658648" y="3238499"/>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 name="Picture 15">
            <a:extLst>
              <a:ext uri="{FF2B5EF4-FFF2-40B4-BE49-F238E27FC236}">
                <a16:creationId xmlns:a16="http://schemas.microsoft.com/office/drawing/2014/main" id="{9D15A921-7E88-4951-8582-2867D2313917}"/>
              </a:ext>
            </a:extLst>
          </p:cNvPr>
          <p:cNvPicPr>
            <a:picLocks noChangeAspect="1"/>
          </p:cNvPicPr>
          <p:nvPr/>
        </p:nvPicPr>
        <p:blipFill rotWithShape="1">
          <a:blip r:embed="rId4"/>
          <a:srcRect l="44495" t="22648" r="53637" b="74593"/>
          <a:stretch/>
        </p:blipFill>
        <p:spPr>
          <a:xfrm>
            <a:off x="5970438" y="2844814"/>
            <a:ext cx="126862" cy="116944"/>
          </a:xfrm>
          <a:prstGeom prst="rect">
            <a:avLst/>
          </a:prstGeom>
          <a:ln>
            <a:noFill/>
          </a:ln>
          <a:effectLst/>
        </p:spPr>
      </p:pic>
      <p:sp>
        <p:nvSpPr>
          <p:cNvPr id="17" name="Rectangle 16">
            <a:extLst>
              <a:ext uri="{FF2B5EF4-FFF2-40B4-BE49-F238E27FC236}">
                <a16:creationId xmlns:a16="http://schemas.microsoft.com/office/drawing/2014/main" id="{48B9766D-4B25-4F08-9918-3F501E28D6B7}"/>
              </a:ext>
            </a:extLst>
          </p:cNvPr>
          <p:cNvSpPr/>
          <p:nvPr/>
        </p:nvSpPr>
        <p:spPr>
          <a:xfrm>
            <a:off x="5659150" y="2696582"/>
            <a:ext cx="457200" cy="330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Zoom</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25</a:t>
            </a:fld>
            <a:endParaRPr lang="en-US" dirty="0"/>
          </a:p>
        </p:txBody>
      </p:sp>
      <p:pic>
        <p:nvPicPr>
          <p:cNvPr id="7" name="Picture 2">
            <a:extLst>
              <a:ext uri="{FF2B5EF4-FFF2-40B4-BE49-F238E27FC236}">
                <a16:creationId xmlns:a16="http://schemas.microsoft.com/office/drawing/2014/main" id="{E3ADA456-DEEF-4374-87F1-8E13767CF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1490604"/>
            <a:ext cx="6248401" cy="387679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ight Arrow 5">
            <a:extLst>
              <a:ext uri="{FF2B5EF4-FFF2-40B4-BE49-F238E27FC236}">
                <a16:creationId xmlns:a16="http://schemas.microsoft.com/office/drawing/2014/main" id="{0F808D96-AA7D-4895-966A-F962C6CDD570}"/>
              </a:ext>
            </a:extLst>
          </p:cNvPr>
          <p:cNvSpPr/>
          <p:nvPr/>
        </p:nvSpPr>
        <p:spPr>
          <a:xfrm rot="10800000">
            <a:off x="9217024" y="1622130"/>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English Glossary</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26</a:t>
            </a:fld>
            <a:endParaRPr lang="en-US" dirty="0"/>
          </a:p>
        </p:txBody>
      </p:sp>
      <p:pic>
        <p:nvPicPr>
          <p:cNvPr id="9" name="Picture 8">
            <a:extLst>
              <a:ext uri="{FF2B5EF4-FFF2-40B4-BE49-F238E27FC236}">
                <a16:creationId xmlns:a16="http://schemas.microsoft.com/office/drawing/2014/main" id="{2EA5C602-11DD-4B16-8509-31A59D460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1752600"/>
            <a:ext cx="7391400" cy="368494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0" name="Right Arrow 4">
            <a:extLst>
              <a:ext uri="{FF2B5EF4-FFF2-40B4-BE49-F238E27FC236}">
                <a16:creationId xmlns:a16="http://schemas.microsoft.com/office/drawing/2014/main" id="{A9BCEBD8-FF8B-4EA2-9AFE-1004FEC7ADE7}"/>
              </a:ext>
            </a:extLst>
          </p:cNvPr>
          <p:cNvSpPr/>
          <p:nvPr/>
        </p:nvSpPr>
        <p:spPr>
          <a:xfrm>
            <a:off x="2171700" y="3090667"/>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5">
            <a:extLst>
              <a:ext uri="{FF2B5EF4-FFF2-40B4-BE49-F238E27FC236}">
                <a16:creationId xmlns:a16="http://schemas.microsoft.com/office/drawing/2014/main" id="{2543AD4B-8A07-4B51-88D1-0FF98A93D1BC}"/>
              </a:ext>
            </a:extLst>
          </p:cNvPr>
          <p:cNvSpPr/>
          <p:nvPr/>
        </p:nvSpPr>
        <p:spPr>
          <a:xfrm rot="10800000">
            <a:off x="3467100" y="3700267"/>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ight Arrow 6">
            <a:extLst>
              <a:ext uri="{FF2B5EF4-FFF2-40B4-BE49-F238E27FC236}">
                <a16:creationId xmlns:a16="http://schemas.microsoft.com/office/drawing/2014/main" id="{474B69EC-F778-4E2E-988A-FE01275EEF86}"/>
              </a:ext>
            </a:extLst>
          </p:cNvPr>
          <p:cNvSpPr/>
          <p:nvPr/>
        </p:nvSpPr>
        <p:spPr>
          <a:xfrm rot="10800000">
            <a:off x="6667500" y="2633467"/>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Masking</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27</a:t>
            </a:fld>
            <a:endParaRPr lang="en-US" dirty="0"/>
          </a:p>
        </p:txBody>
      </p:sp>
      <p:pic>
        <p:nvPicPr>
          <p:cNvPr id="8" name="Picture 7">
            <a:extLst>
              <a:ext uri="{FF2B5EF4-FFF2-40B4-BE49-F238E27FC236}">
                <a16:creationId xmlns:a16="http://schemas.microsoft.com/office/drawing/2014/main" id="{4F871429-F36C-45C8-8202-6AE0E23DD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702119"/>
            <a:ext cx="5486400" cy="345376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9" name="Right Arrow 4">
            <a:extLst>
              <a:ext uri="{FF2B5EF4-FFF2-40B4-BE49-F238E27FC236}">
                <a16:creationId xmlns:a16="http://schemas.microsoft.com/office/drawing/2014/main" id="{0300C3D9-8D0A-4609-85A2-E95BF7458BE4}"/>
              </a:ext>
            </a:extLst>
          </p:cNvPr>
          <p:cNvSpPr/>
          <p:nvPr/>
        </p:nvSpPr>
        <p:spPr>
          <a:xfrm>
            <a:off x="6400800" y="1723396"/>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5">
            <a:extLst>
              <a:ext uri="{FF2B5EF4-FFF2-40B4-BE49-F238E27FC236}">
                <a16:creationId xmlns:a16="http://schemas.microsoft.com/office/drawing/2014/main" id="{6E21DBA8-423C-4873-8C03-D236D93E4F20}"/>
              </a:ext>
            </a:extLst>
          </p:cNvPr>
          <p:cNvSpPr/>
          <p:nvPr/>
        </p:nvSpPr>
        <p:spPr>
          <a:xfrm rot="10800000">
            <a:off x="7620000" y="3911919"/>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86099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Universal Tools: Select Previous Version</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28</a:t>
            </a:fld>
            <a:endParaRPr lang="en-US" dirty="0"/>
          </a:p>
        </p:txBody>
      </p:sp>
      <p:grpSp>
        <p:nvGrpSpPr>
          <p:cNvPr id="4" name="Group 3">
            <a:extLst>
              <a:ext uri="{FF2B5EF4-FFF2-40B4-BE49-F238E27FC236}">
                <a16:creationId xmlns:a16="http://schemas.microsoft.com/office/drawing/2014/main" id="{48D01129-6BFA-46FC-94DA-B4E8AC82E1A2}"/>
              </a:ext>
            </a:extLst>
          </p:cNvPr>
          <p:cNvGrpSpPr/>
          <p:nvPr/>
        </p:nvGrpSpPr>
        <p:grpSpPr>
          <a:xfrm>
            <a:off x="2875945" y="1230971"/>
            <a:ext cx="6816873" cy="4396057"/>
            <a:chOff x="3317724" y="1143000"/>
            <a:chExt cx="7350273" cy="4700857"/>
          </a:xfrm>
        </p:grpSpPr>
        <p:pic>
          <p:nvPicPr>
            <p:cNvPr id="9" name="Picture 8">
              <a:extLst>
                <a:ext uri="{FF2B5EF4-FFF2-40B4-BE49-F238E27FC236}">
                  <a16:creationId xmlns:a16="http://schemas.microsoft.com/office/drawing/2014/main" id="{09406B6E-F8DB-48EF-AE67-930F387AB921}"/>
                </a:ext>
              </a:extLst>
            </p:cNvPr>
            <p:cNvPicPr>
              <a:picLocks noChangeAspect="1"/>
            </p:cNvPicPr>
            <p:nvPr/>
          </p:nvPicPr>
          <p:blipFill>
            <a:blip r:embed="rId3"/>
            <a:stretch>
              <a:fillRect/>
            </a:stretch>
          </p:blipFill>
          <p:spPr>
            <a:xfrm>
              <a:off x="3317724" y="1143000"/>
              <a:ext cx="5933317" cy="4700857"/>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30C7B54-C2D3-44F2-8834-E6D12F497592}"/>
                </a:ext>
              </a:extLst>
            </p:cNvPr>
            <p:cNvPicPr>
              <a:picLocks noChangeAspect="1"/>
            </p:cNvPicPr>
            <p:nvPr/>
          </p:nvPicPr>
          <p:blipFill rotWithShape="1">
            <a:blip r:embed="rId4"/>
            <a:srcRect l="6141" t="3019" r="2554" b="1"/>
            <a:stretch/>
          </p:blipFill>
          <p:spPr>
            <a:xfrm>
              <a:off x="9067800" y="2365171"/>
              <a:ext cx="1600200" cy="1413307"/>
            </a:xfrm>
            <a:prstGeom prst="rect">
              <a:avLst/>
            </a:prstGeom>
            <a:ln>
              <a:noFill/>
            </a:ln>
            <a:effectLst>
              <a:outerShdw blurRad="292100" dist="139700" dir="2700000" algn="tl" rotWithShape="0">
                <a:srgbClr val="333333">
                  <a:alpha val="65000"/>
                </a:srgbClr>
              </a:outerShdw>
            </a:effectLst>
          </p:spPr>
        </p:pic>
      </p:grpSp>
      <p:sp>
        <p:nvSpPr>
          <p:cNvPr id="5" name="Rectangle 4">
            <a:extLst>
              <a:ext uri="{FF2B5EF4-FFF2-40B4-BE49-F238E27FC236}">
                <a16:creationId xmlns:a16="http://schemas.microsoft.com/office/drawing/2014/main" id="{3A197B57-EFC7-483A-A65D-E9DC215EA6F5}"/>
              </a:ext>
            </a:extLst>
          </p:cNvPr>
          <p:cNvSpPr/>
          <p:nvPr/>
        </p:nvSpPr>
        <p:spPr>
          <a:xfrm>
            <a:off x="3200400" y="1676400"/>
            <a:ext cx="137160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F2BA3D1-5C8B-4F3C-9902-9C3B8C886828}"/>
              </a:ext>
            </a:extLst>
          </p:cNvPr>
          <p:cNvSpPr/>
          <p:nvPr/>
        </p:nvSpPr>
        <p:spPr>
          <a:xfrm>
            <a:off x="9692821" y="3023008"/>
            <a:ext cx="990600" cy="73158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0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5000" y="1356562"/>
            <a:ext cx="4333352" cy="422200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22086" y="1002845"/>
            <a:ext cx="11197167" cy="45719"/>
          </a:xfrm>
        </p:spPr>
        <p:txBody>
          <a:bodyPr>
            <a:normAutofit fontScale="90000"/>
          </a:bodyPr>
          <a:lstStyle/>
          <a:p>
            <a:r>
              <a:rPr lang="en-US" dirty="0"/>
              <a:t>Designated Supports: Color Contrast</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29</a:t>
            </a:fld>
            <a:endParaRPr lang="en-US" dirty="0"/>
          </a:p>
        </p:txBody>
      </p:sp>
      <p:sp>
        <p:nvSpPr>
          <p:cNvPr id="5" name="TextBox 4">
            <a:extLst>
              <a:ext uri="{FF2B5EF4-FFF2-40B4-BE49-F238E27FC236}">
                <a16:creationId xmlns:a16="http://schemas.microsoft.com/office/drawing/2014/main" id="{A286B9CD-710E-46BD-9302-1F226AABA100}"/>
              </a:ext>
            </a:extLst>
          </p:cNvPr>
          <p:cNvSpPr txBox="1"/>
          <p:nvPr/>
        </p:nvSpPr>
        <p:spPr>
          <a:xfrm>
            <a:off x="6557753" y="1678953"/>
            <a:ext cx="2526654"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accent1">
                    <a:lumMod val="75000"/>
                  </a:schemeClr>
                </a:solidFill>
                <a:latin typeface="+mn-lt"/>
              </a:rPr>
              <a:t>Black on White</a:t>
            </a:r>
          </a:p>
        </p:txBody>
      </p:sp>
      <p:sp>
        <p:nvSpPr>
          <p:cNvPr id="6" name="TextBox 5">
            <a:extLst>
              <a:ext uri="{FF2B5EF4-FFF2-40B4-BE49-F238E27FC236}">
                <a16:creationId xmlns:a16="http://schemas.microsoft.com/office/drawing/2014/main" id="{7FEBE0B1-DB7E-4ABF-8DD2-A9B32F2D6FD5}"/>
              </a:ext>
            </a:extLst>
          </p:cNvPr>
          <p:cNvSpPr txBox="1"/>
          <p:nvPr/>
        </p:nvSpPr>
        <p:spPr>
          <a:xfrm>
            <a:off x="6502014" y="2352992"/>
            <a:ext cx="2459328"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accent1">
                    <a:lumMod val="75000"/>
                  </a:schemeClr>
                </a:solidFill>
                <a:latin typeface="+mn-lt"/>
              </a:rPr>
              <a:t>Black on Rose</a:t>
            </a:r>
          </a:p>
        </p:txBody>
      </p:sp>
      <p:sp>
        <p:nvSpPr>
          <p:cNvPr id="7" name="TextBox 6">
            <a:extLst>
              <a:ext uri="{FF2B5EF4-FFF2-40B4-BE49-F238E27FC236}">
                <a16:creationId xmlns:a16="http://schemas.microsoft.com/office/drawing/2014/main" id="{D4552C2D-9F9B-4208-BF31-0A4E56B97F78}"/>
              </a:ext>
            </a:extLst>
          </p:cNvPr>
          <p:cNvSpPr txBox="1"/>
          <p:nvPr/>
        </p:nvSpPr>
        <p:spPr>
          <a:xfrm>
            <a:off x="6566416" y="3148271"/>
            <a:ext cx="2483950"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accent1">
                    <a:lumMod val="75000"/>
                  </a:schemeClr>
                </a:solidFill>
                <a:latin typeface="+mn-lt"/>
              </a:rPr>
              <a:t>Yellow on Blue</a:t>
            </a:r>
          </a:p>
        </p:txBody>
      </p:sp>
      <p:sp>
        <p:nvSpPr>
          <p:cNvPr id="8" name="TextBox 7">
            <a:extLst>
              <a:ext uri="{FF2B5EF4-FFF2-40B4-BE49-F238E27FC236}">
                <a16:creationId xmlns:a16="http://schemas.microsoft.com/office/drawing/2014/main" id="{36194E5A-6BCC-443B-A984-20C8CED310A8}"/>
              </a:ext>
            </a:extLst>
          </p:cNvPr>
          <p:cNvSpPr txBox="1"/>
          <p:nvPr/>
        </p:nvSpPr>
        <p:spPr>
          <a:xfrm>
            <a:off x="6527273" y="4008334"/>
            <a:ext cx="4254691"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accent1">
                    <a:lumMod val="75000"/>
                  </a:schemeClr>
                </a:solidFill>
                <a:latin typeface="+mn-lt"/>
              </a:rPr>
              <a:t>Medium Gray on Light Gray</a:t>
            </a:r>
          </a:p>
        </p:txBody>
      </p:sp>
      <p:sp>
        <p:nvSpPr>
          <p:cNvPr id="9" name="TextBox 8">
            <a:extLst>
              <a:ext uri="{FF2B5EF4-FFF2-40B4-BE49-F238E27FC236}">
                <a16:creationId xmlns:a16="http://schemas.microsoft.com/office/drawing/2014/main" id="{35BA8E40-E844-4862-BDA3-EA7C8BD8CADB}"/>
              </a:ext>
            </a:extLst>
          </p:cNvPr>
          <p:cNvSpPr txBox="1"/>
          <p:nvPr/>
        </p:nvSpPr>
        <p:spPr>
          <a:xfrm>
            <a:off x="6618513" y="4809715"/>
            <a:ext cx="5213287"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accent1">
                    <a:lumMod val="75000"/>
                  </a:schemeClr>
                </a:solidFill>
                <a:latin typeface="+mn-lt"/>
              </a:rPr>
              <a:t>Reverse Contrast (White on Black)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Secure Browser?</a:t>
            </a:r>
          </a:p>
        </p:txBody>
      </p:sp>
      <p:sp>
        <p:nvSpPr>
          <p:cNvPr id="17411" name="Content Placeholder 2"/>
          <p:cNvSpPr>
            <a:spLocks noGrp="1"/>
          </p:cNvSpPr>
          <p:nvPr>
            <p:ph idx="4294967295"/>
          </p:nvPr>
        </p:nvSpPr>
        <p:spPr>
          <a:xfrm>
            <a:off x="838199" y="1490663"/>
            <a:ext cx="10894483" cy="731588"/>
          </a:xfrm>
        </p:spPr>
        <p:txBody>
          <a:bodyPr/>
          <a:lstStyle/>
          <a:p>
            <a:pPr marL="0" indent="0">
              <a:buNone/>
            </a:pPr>
            <a:r>
              <a:rPr lang="en-US" altLang="en-US" dirty="0"/>
              <a:t>The Secure Browser is designed to ensure test security by prohibiting students from accessing any other programs or websites during testing.</a:t>
            </a:r>
          </a:p>
        </p:txBody>
      </p:sp>
      <p:sp>
        <p:nvSpPr>
          <p:cNvPr id="17412" name="Content Placeholder 2"/>
          <p:cNvSpPr txBox="1">
            <a:spLocks/>
          </p:cNvSpPr>
          <p:nvPr/>
        </p:nvSpPr>
        <p:spPr bwMode="auto">
          <a:xfrm>
            <a:off x="832453" y="4912660"/>
            <a:ext cx="10896600" cy="990600"/>
          </a:xfrm>
          <a:prstGeom prst="rect">
            <a:avLst/>
          </a:prstGeom>
          <a:noFill/>
          <a:ln w="9525">
            <a:noFill/>
            <a:miter lim="800000"/>
            <a:headEnd/>
            <a:tailEnd/>
          </a:ln>
        </p:spPr>
        <p:txBody>
          <a:bodyPr/>
          <a:lstStyle/>
          <a:p>
            <a:pPr>
              <a:spcBef>
                <a:spcPct val="20000"/>
              </a:spcBef>
              <a:buFont typeface="Arial" charset="0"/>
              <a:buNone/>
            </a:pPr>
            <a:r>
              <a:rPr lang="en-US" altLang="en-US" sz="2400" i="1" dirty="0">
                <a:solidFill>
                  <a:schemeClr val="tx2">
                    <a:lumMod val="75000"/>
                  </a:schemeClr>
                </a:solidFill>
                <a:latin typeface="Arial" panose="020B0604020202020204" pitchFamily="34" charset="0"/>
              </a:rPr>
              <a:t>If you have questions about installation of the Secure Browser, contact your Technology Coordinator.</a:t>
            </a:r>
          </a:p>
        </p:txBody>
      </p:sp>
      <p:sp>
        <p:nvSpPr>
          <p:cNvPr id="3" name="Slide Number Placeholder 2"/>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3</a:t>
            </a:fld>
            <a:endParaRPr lang="en-US" dirty="0"/>
          </a:p>
        </p:txBody>
      </p:sp>
      <p:pic>
        <p:nvPicPr>
          <p:cNvPr id="6" name="Picture 5" descr="A close up of a logo&#10;&#10;Description generated with high confidence">
            <a:extLst>
              <a:ext uri="{FF2B5EF4-FFF2-40B4-BE49-F238E27FC236}">
                <a16:creationId xmlns:a16="http://schemas.microsoft.com/office/drawing/2014/main" id="{37C92A9F-4120-404F-8EAA-74B4ED76C106}"/>
              </a:ext>
            </a:extLst>
          </p:cNvPr>
          <p:cNvPicPr>
            <a:picLocks noChangeAspect="1"/>
          </p:cNvPicPr>
          <p:nvPr/>
        </p:nvPicPr>
        <p:blipFill rotWithShape="1">
          <a:blip r:embed="rId3">
            <a:extLst>
              <a:ext uri="{28A0092B-C50C-407E-A947-70E740481C1C}">
                <a14:useLocalDpi xmlns:a14="http://schemas.microsoft.com/office/drawing/2010/main" val="0"/>
              </a:ext>
            </a:extLst>
          </a:blip>
          <a:srcRect l="9708" t="16034" r="7769" b="10210"/>
          <a:stretch/>
        </p:blipFill>
        <p:spPr>
          <a:xfrm>
            <a:off x="4876800" y="2604246"/>
            <a:ext cx="1752600" cy="164950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281DA39-FB38-428F-AAFF-B99C10731689}"/>
              </a:ext>
            </a:extLst>
          </p:cNvPr>
          <p:cNvSpPr txBox="1"/>
          <p:nvPr/>
        </p:nvSpPr>
        <p:spPr>
          <a:xfrm>
            <a:off x="4747889" y="4253753"/>
            <a:ext cx="2010422" cy="369332"/>
          </a:xfrm>
          <a:prstGeom prst="rect">
            <a:avLst/>
          </a:prstGeom>
          <a:noFill/>
        </p:spPr>
        <p:txBody>
          <a:bodyPr wrap="none" rtlCol="0">
            <a:spAutoFit/>
          </a:bodyPr>
          <a:lstStyle/>
          <a:p>
            <a:r>
              <a:rPr lang="en-US" dirty="0">
                <a:solidFill>
                  <a:schemeClr val="accent1">
                    <a:lumMod val="50000"/>
                  </a:schemeClr>
                </a:solidFill>
              </a:rPr>
              <a:t>AIR Secure Browser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160183" y="1732657"/>
            <a:ext cx="6248400" cy="339268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ight Arrow 5"/>
          <p:cNvSpPr/>
          <p:nvPr/>
        </p:nvSpPr>
        <p:spPr>
          <a:xfrm flipH="1">
            <a:off x="6111240" y="2895600"/>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normAutofit/>
          </a:bodyPr>
          <a:lstStyle/>
          <a:p>
            <a:r>
              <a:rPr lang="en-US" dirty="0"/>
              <a:t>Designated Supports: Text-to-Speech</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Designated Supports: Print on Demand</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31</a:t>
            </a:fld>
            <a:endParaRPr lang="en-US" dirty="0"/>
          </a:p>
        </p:txBody>
      </p:sp>
      <p:pic>
        <p:nvPicPr>
          <p:cNvPr id="11" name="Picture 10">
            <a:extLst>
              <a:ext uri="{FF2B5EF4-FFF2-40B4-BE49-F238E27FC236}">
                <a16:creationId xmlns:a16="http://schemas.microsoft.com/office/drawing/2014/main" id="{17FCC109-8B7A-4F2E-977F-9DBDC7621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659" y="1778639"/>
            <a:ext cx="6974681" cy="338486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6D7AB148-E590-4B53-A89F-2EB2AE84AD7F}"/>
              </a:ext>
            </a:extLst>
          </p:cNvPr>
          <p:cNvPicPr>
            <a:picLocks noChangeAspect="1"/>
          </p:cNvPicPr>
          <p:nvPr/>
        </p:nvPicPr>
        <p:blipFill>
          <a:blip r:embed="rId4" cstate="print"/>
          <a:stretch>
            <a:fillRect/>
          </a:stretch>
        </p:blipFill>
        <p:spPr>
          <a:xfrm>
            <a:off x="3469480" y="3548176"/>
            <a:ext cx="4666060" cy="1200005"/>
          </a:xfrm>
          <a:prstGeom prst="rect">
            <a:avLst/>
          </a:prstGeom>
          <a:effectLst>
            <a:outerShdw blurRad="50800" dist="38100" dir="2700000" algn="tl" rotWithShape="0">
              <a:prstClr val="black">
                <a:alpha val="40000"/>
              </a:prstClr>
            </a:outerShdw>
          </a:effectLst>
        </p:spPr>
      </p:pic>
      <p:sp>
        <p:nvSpPr>
          <p:cNvPr id="18" name="Right Arrow 7">
            <a:extLst>
              <a:ext uri="{FF2B5EF4-FFF2-40B4-BE49-F238E27FC236}">
                <a16:creationId xmlns:a16="http://schemas.microsoft.com/office/drawing/2014/main" id="{1FF9B851-9921-48A4-B655-9A0B66BBDA4B}"/>
              </a:ext>
            </a:extLst>
          </p:cNvPr>
          <p:cNvSpPr/>
          <p:nvPr/>
        </p:nvSpPr>
        <p:spPr>
          <a:xfrm rot="5400000">
            <a:off x="8286352" y="1277200"/>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Arrow 8">
            <a:extLst>
              <a:ext uri="{FF2B5EF4-FFF2-40B4-BE49-F238E27FC236}">
                <a16:creationId xmlns:a16="http://schemas.microsoft.com/office/drawing/2014/main" id="{21656752-1CBC-4FFF-BA73-FC91D07F96F1}"/>
              </a:ext>
            </a:extLst>
          </p:cNvPr>
          <p:cNvSpPr/>
          <p:nvPr/>
        </p:nvSpPr>
        <p:spPr>
          <a:xfrm>
            <a:off x="7527610" y="2994123"/>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 name="Picture 19">
            <a:extLst>
              <a:ext uri="{FF2B5EF4-FFF2-40B4-BE49-F238E27FC236}">
                <a16:creationId xmlns:a16="http://schemas.microsoft.com/office/drawing/2014/main" id="{75FAA8CF-F4B5-4EC1-9748-57F9EB1E8708}"/>
              </a:ext>
            </a:extLst>
          </p:cNvPr>
          <p:cNvPicPr>
            <a:picLocks noChangeAspect="1"/>
          </p:cNvPicPr>
          <p:nvPr/>
        </p:nvPicPr>
        <p:blipFill rotWithShape="1">
          <a:blip r:embed="rId5"/>
          <a:srcRect l="44458" t="57731" r="52799" b="37775"/>
          <a:stretch/>
        </p:blipFill>
        <p:spPr>
          <a:xfrm>
            <a:off x="5722539" y="2571012"/>
            <a:ext cx="279401" cy="285726"/>
          </a:xfrm>
          <a:prstGeom prst="rect">
            <a:avLst/>
          </a:prstGeom>
          <a:noFill/>
          <a:ln w="9525">
            <a:noFill/>
            <a:miter lim="800000"/>
            <a:headEnd/>
            <a:tailEnd/>
          </a:ln>
        </p:spPr>
      </p:pic>
      <p:sp>
        <p:nvSpPr>
          <p:cNvPr id="21" name="Rectangle 20">
            <a:extLst>
              <a:ext uri="{FF2B5EF4-FFF2-40B4-BE49-F238E27FC236}">
                <a16:creationId xmlns:a16="http://schemas.microsoft.com/office/drawing/2014/main" id="{81D0C4CA-2652-4C95-9E18-153071F01308}"/>
              </a:ext>
            </a:extLst>
          </p:cNvPr>
          <p:cNvSpPr/>
          <p:nvPr/>
        </p:nvSpPr>
        <p:spPr>
          <a:xfrm>
            <a:off x="5486399" y="2571012"/>
            <a:ext cx="515541" cy="330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Designated Supports: Translation Glossaries</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32</a:t>
            </a:fld>
            <a:endParaRPr lang="en-US" dirty="0"/>
          </a:p>
        </p:txBody>
      </p:sp>
      <p:grpSp>
        <p:nvGrpSpPr>
          <p:cNvPr id="6" name="Group 5">
            <a:extLst>
              <a:ext uri="{FF2B5EF4-FFF2-40B4-BE49-F238E27FC236}">
                <a16:creationId xmlns:a16="http://schemas.microsoft.com/office/drawing/2014/main" id="{AD5BF5B7-DBAC-420E-915D-B0B1103C809D}"/>
              </a:ext>
            </a:extLst>
          </p:cNvPr>
          <p:cNvGrpSpPr/>
          <p:nvPr/>
        </p:nvGrpSpPr>
        <p:grpSpPr>
          <a:xfrm>
            <a:off x="1756985" y="2266208"/>
            <a:ext cx="9097130" cy="2294926"/>
            <a:chOff x="1756985" y="2266208"/>
            <a:chExt cx="9097130" cy="229492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985" y="2296865"/>
              <a:ext cx="4114800" cy="226426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1026" name="Picture 2"/>
            <p:cNvPicPr preferRelativeResize="0">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7169" y="2266208"/>
              <a:ext cx="4114800" cy="22677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7DF83AE4-CE9D-4B70-B38A-8FE0B206C084}"/>
                </a:ext>
              </a:extLst>
            </p:cNvPr>
            <p:cNvSpPr/>
            <p:nvPr/>
          </p:nvSpPr>
          <p:spPr>
            <a:xfrm>
              <a:off x="10015915" y="3245078"/>
              <a:ext cx="838200"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014EFA9E-D468-49C4-BBCE-CB4AF3BCB876}"/>
                </a:ext>
              </a:extLst>
            </p:cNvPr>
            <p:cNvSpPr/>
            <p:nvPr/>
          </p:nvSpPr>
          <p:spPr>
            <a:xfrm rot="10800000">
              <a:off x="4267200" y="3245078"/>
              <a:ext cx="838200" cy="533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Items: Example of an Interactive Item</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33</a:t>
            </a:fld>
            <a:endParaRPr lang="en-US" dirty="0"/>
          </a:p>
        </p:txBody>
      </p:sp>
      <p:pic>
        <p:nvPicPr>
          <p:cNvPr id="7" name="Content Placeholder 3">
            <a:extLst>
              <a:ext uri="{FF2B5EF4-FFF2-40B4-BE49-F238E27FC236}">
                <a16:creationId xmlns:a16="http://schemas.microsoft.com/office/drawing/2014/main" id="{81C49B34-1022-4495-8E36-9F73CC7154D5}"/>
              </a:ext>
            </a:extLst>
          </p:cNvPr>
          <p:cNvPicPr>
            <a:picLocks noChangeAspect="1"/>
          </p:cNvPicPr>
          <p:nvPr/>
        </p:nvPicPr>
        <p:blipFill>
          <a:blip r:embed="rId3" cstate="print"/>
          <a:stretch>
            <a:fillRect/>
          </a:stretch>
        </p:blipFill>
        <p:spPr bwMode="gray">
          <a:xfrm>
            <a:off x="3868140" y="1508918"/>
            <a:ext cx="4455720" cy="38401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Items: Video Playback</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34</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458527" y="1524000"/>
            <a:ext cx="5274945" cy="4033134"/>
          </a:xfrm>
          <a:prstGeom prst="rect">
            <a:avLst/>
          </a:prstGeom>
          <a:solidFill>
            <a:schemeClr val="bg1"/>
          </a:solidFill>
          <a:ln w="6350">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6428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Tutorial</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35</a:t>
            </a:fld>
            <a:endParaRPr lang="en-US" dirty="0"/>
          </a:p>
        </p:txBody>
      </p:sp>
      <p:pic>
        <p:nvPicPr>
          <p:cNvPr id="7" name="Picture 6">
            <a:extLst>
              <a:ext uri="{FF2B5EF4-FFF2-40B4-BE49-F238E27FC236}">
                <a16:creationId xmlns:a16="http://schemas.microsoft.com/office/drawing/2014/main" id="{9E3409CC-9D59-44B1-AEF5-45DA2C926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978" y="1529269"/>
            <a:ext cx="6042043" cy="379946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8" name="Right Arrow 5">
            <a:extLst>
              <a:ext uri="{FF2B5EF4-FFF2-40B4-BE49-F238E27FC236}">
                <a16:creationId xmlns:a16="http://schemas.microsoft.com/office/drawing/2014/main" id="{0BD7C6CA-B3F4-4789-A103-ABA927864A06}"/>
              </a:ext>
            </a:extLst>
          </p:cNvPr>
          <p:cNvSpPr/>
          <p:nvPr/>
        </p:nvSpPr>
        <p:spPr>
          <a:xfrm rot="10800000">
            <a:off x="8942378" y="2085645"/>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10966265" cy="3852006"/>
          </a:xfrm>
        </p:spPr>
        <p:txBody>
          <a:bodyPr rtlCol="0">
            <a:noAutofit/>
          </a:bodyPr>
          <a:lstStyle/>
          <a:p>
            <a:pPr marL="0" indent="0" fontAlgn="auto">
              <a:buNone/>
              <a:defRPr/>
            </a:pPr>
            <a:r>
              <a:rPr lang="en-US" sz="2000" b="1" dirty="0"/>
              <a:t>Test Timeout Due to Inactivity</a:t>
            </a:r>
          </a:p>
          <a:p>
            <a:pPr marL="0" indent="0" fontAlgn="auto">
              <a:buNone/>
              <a:defRPr/>
            </a:pPr>
            <a:endParaRPr lang="en-US" sz="2000" b="1" dirty="0"/>
          </a:p>
          <a:p>
            <a:pPr marL="0" indent="0" fontAlgn="auto">
              <a:buNone/>
              <a:defRPr/>
            </a:pPr>
            <a:endParaRPr lang="en-US" sz="2000" b="1" dirty="0"/>
          </a:p>
          <a:p>
            <a:pPr marL="0" indent="0" fontAlgn="auto">
              <a:buNone/>
              <a:defRPr/>
            </a:pPr>
            <a:endParaRPr lang="en-US" sz="2000" b="1" dirty="0"/>
          </a:p>
          <a:p>
            <a:pPr marL="0" indent="0" fontAlgn="auto">
              <a:buNone/>
              <a:defRPr/>
            </a:pPr>
            <a:endParaRPr lang="en-US" sz="2000" b="1" dirty="0"/>
          </a:p>
          <a:p>
            <a:pPr fontAlgn="auto">
              <a:buFont typeface="Arial" panose="020B0604020202020204" pitchFamily="34" charset="0"/>
              <a:buChar char="•"/>
              <a:defRPr/>
            </a:pPr>
            <a:r>
              <a:rPr lang="en-US" sz="2000" dirty="0"/>
              <a:t>As a security measure, after 30 minutes of test inactivity, students are logged out and their tests are paused automatically.</a:t>
            </a:r>
          </a:p>
          <a:p>
            <a:pPr fontAlgn="auto">
              <a:buFont typeface="Arial" panose="020B0604020202020204" pitchFamily="34" charset="0"/>
              <a:buChar char="•"/>
              <a:defRPr/>
            </a:pPr>
            <a:r>
              <a:rPr lang="en-US" sz="2000" dirty="0"/>
              <a:t>Inactivity is determined by whether the student is interacting with the test by selecting answers or using navigation tools. Clicking an empty space on the screen is not considered activity.</a:t>
            </a:r>
          </a:p>
          <a:p>
            <a:pPr fontAlgn="auto">
              <a:buFont typeface="Arial" panose="020B0604020202020204" pitchFamily="34" charset="0"/>
              <a:buChar char="•"/>
              <a:defRPr/>
            </a:pPr>
            <a:r>
              <a:rPr lang="en-US" sz="2000" dirty="0"/>
              <a:t>Students will receive a warning message prior to being logged out and must click </a:t>
            </a:r>
            <a:r>
              <a:rPr lang="en-US" sz="2000" b="1" dirty="0"/>
              <a:t>OK</a:t>
            </a:r>
            <a:r>
              <a:rPr lang="en-US" sz="2000" dirty="0"/>
              <a:t> on the pop-up message within 60 seconds in order to avoid automatic logout and pausing of their test.</a:t>
            </a:r>
          </a:p>
          <a:p>
            <a:pPr fontAlgn="auto">
              <a:buFont typeface="Arial" panose="020B0604020202020204" pitchFamily="34" charset="0"/>
              <a:buChar char="•"/>
              <a:defRPr/>
            </a:pPr>
            <a:r>
              <a:rPr lang="en-US" sz="2000" dirty="0"/>
              <a:t>If a student’s test is paused due to inactivity, the same rules apply as when the student intentionally pauses the test.</a:t>
            </a:r>
          </a:p>
        </p:txBody>
      </p:sp>
      <p:sp>
        <p:nvSpPr>
          <p:cNvPr id="2" name="Title 1"/>
          <p:cNvSpPr>
            <a:spLocks noGrp="1"/>
          </p:cNvSpPr>
          <p:nvPr>
            <p:ph type="title"/>
          </p:nvPr>
        </p:nvSpPr>
        <p:spPr/>
        <p:txBody>
          <a:bodyPr/>
          <a:lstStyle/>
          <a:p>
            <a:r>
              <a:rPr lang="en-US" dirty="0"/>
              <a:t>Test Timeout</a:t>
            </a:r>
          </a:p>
        </p:txBody>
      </p:sp>
      <p:sp>
        <p:nvSpPr>
          <p:cNvPr id="4" name="Slide Number Placeholder 3"/>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36</a:t>
            </a:fld>
            <a:endParaRPr lang="en-US" dirty="0"/>
          </a:p>
        </p:txBody>
      </p:sp>
      <p:pic>
        <p:nvPicPr>
          <p:cNvPr id="5" name="Picture 4">
            <a:extLst>
              <a:ext uri="{FF2B5EF4-FFF2-40B4-BE49-F238E27FC236}">
                <a16:creationId xmlns:a16="http://schemas.microsoft.com/office/drawing/2014/main" id="{21674E5E-9152-42C0-BE5E-20CD422D3F31}"/>
              </a:ext>
            </a:extLst>
          </p:cNvPr>
          <p:cNvPicPr>
            <a:picLocks noChangeAspect="1"/>
          </p:cNvPicPr>
          <p:nvPr/>
        </p:nvPicPr>
        <p:blipFill rotWithShape="1">
          <a:blip r:embed="rId3"/>
          <a:srcRect t="7806" r="1760" b="6341"/>
          <a:stretch/>
        </p:blipFill>
        <p:spPr>
          <a:xfrm>
            <a:off x="5181600" y="1263878"/>
            <a:ext cx="6063521" cy="16764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Segment</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37</a:t>
            </a:fld>
            <a:endParaRPr lang="en-US" dirty="0"/>
          </a:p>
        </p:txBody>
      </p:sp>
      <p:pic>
        <p:nvPicPr>
          <p:cNvPr id="8" name="Picture 2" descr="C:\Users\ebirdsall\AppData\Local\Microsoft\Windows\Temporary Internet Files\Content.Outlook\7Y87BGP1\end of segment.png">
            <a:extLst>
              <a:ext uri="{FF2B5EF4-FFF2-40B4-BE49-F238E27FC236}">
                <a16:creationId xmlns:a16="http://schemas.microsoft.com/office/drawing/2014/main" id="{1A054E44-7EE5-4D24-8F87-B3A1D2830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08" y="2100262"/>
            <a:ext cx="8286750" cy="26574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Test</a:t>
            </a:r>
          </a:p>
        </p:txBody>
      </p:sp>
      <p:sp>
        <p:nvSpPr>
          <p:cNvPr id="4" name="Slide Number Placeholder 3"/>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38</a:t>
            </a:fld>
            <a:endParaRPr lang="en-US" dirty="0"/>
          </a:p>
        </p:txBody>
      </p:sp>
      <p:pic>
        <p:nvPicPr>
          <p:cNvPr id="8" name="Picture 7">
            <a:extLst>
              <a:ext uri="{FF2B5EF4-FFF2-40B4-BE49-F238E27FC236}">
                <a16:creationId xmlns:a16="http://schemas.microsoft.com/office/drawing/2014/main" id="{06B43D3A-003D-44CE-ABB0-E444283CC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528542"/>
            <a:ext cx="7543800" cy="380091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9" name="Right Arrow 12">
            <a:extLst>
              <a:ext uri="{FF2B5EF4-FFF2-40B4-BE49-F238E27FC236}">
                <a16:creationId xmlns:a16="http://schemas.microsoft.com/office/drawing/2014/main" id="{47D01BB4-86B8-46E6-AA5F-C85BB6288E69}"/>
              </a:ext>
            </a:extLst>
          </p:cNvPr>
          <p:cNvSpPr/>
          <p:nvPr/>
        </p:nvSpPr>
        <p:spPr>
          <a:xfrm rot="10800000">
            <a:off x="4581607" y="1671858"/>
            <a:ext cx="839787"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10">
            <a:extLst>
              <a:ext uri="{FF2B5EF4-FFF2-40B4-BE49-F238E27FC236}">
                <a16:creationId xmlns:a16="http://schemas.microsoft.com/office/drawing/2014/main" id="{11A4BD85-BCE6-45B5-B719-44ABA9756FAE}"/>
              </a:ext>
            </a:extLst>
          </p:cNvPr>
          <p:cNvSpPr/>
          <p:nvPr/>
        </p:nvSpPr>
        <p:spPr>
          <a:xfrm>
            <a:off x="3624344" y="3200832"/>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0">
            <a:extLst>
              <a:ext uri="{FF2B5EF4-FFF2-40B4-BE49-F238E27FC236}">
                <a16:creationId xmlns:a16="http://schemas.microsoft.com/office/drawing/2014/main" id="{43CCF498-239D-4B87-9B70-7D640A53D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345" y="2415033"/>
            <a:ext cx="4880196" cy="1193303"/>
          </a:xfrm>
          <a:prstGeom prst="rect">
            <a:avLst/>
          </a:prstGeom>
          <a:ln cap="rnd">
            <a:solidFill>
              <a:schemeClr val="bg1">
                <a:lumMod val="75000"/>
              </a:schemeClr>
            </a:solidFill>
          </a:ln>
          <a:effectLst>
            <a:outerShdw blurRad="50800" dist="38100" dir="5400000" algn="t" rotWithShape="0">
              <a:prstClr val="black">
                <a:alpha val="40000"/>
              </a:prstClr>
            </a:outerShdw>
            <a:softEdge rad="127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flipH="1">
            <a:off x="5514976" y="3467100"/>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flipH="1">
            <a:off x="5148971" y="3576637"/>
            <a:ext cx="841375" cy="3810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6600"/>
              </a:solidFill>
            </a:endParaRPr>
          </a:p>
        </p:txBody>
      </p:sp>
      <p:sp>
        <p:nvSpPr>
          <p:cNvPr id="2" name="Title 1"/>
          <p:cNvSpPr>
            <a:spLocks noGrp="1"/>
          </p:cNvSpPr>
          <p:nvPr>
            <p:ph type="title"/>
          </p:nvPr>
        </p:nvSpPr>
        <p:spPr/>
        <p:txBody>
          <a:bodyPr/>
          <a:lstStyle/>
          <a:p>
            <a:r>
              <a:rPr lang="en-US" dirty="0"/>
              <a:t>Test Submission</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39</a:t>
            </a:fld>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E88B30F3-0B8A-43AC-BD8D-C97209217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771" y="1277829"/>
            <a:ext cx="5486399" cy="459761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196110F-6E9D-40C3-91F6-822BAE8AB7D2}"/>
              </a:ext>
            </a:extLst>
          </p:cNvPr>
          <p:cNvPicPr>
            <a:picLocks noChangeAspect="1"/>
          </p:cNvPicPr>
          <p:nvPr/>
        </p:nvPicPr>
        <p:blipFill>
          <a:blip r:embed="rId4"/>
          <a:stretch>
            <a:fillRect/>
          </a:stretch>
        </p:blipFill>
        <p:spPr>
          <a:xfrm>
            <a:off x="5990346" y="2729940"/>
            <a:ext cx="5486399" cy="147431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Arrow: Left 10">
            <a:extLst>
              <a:ext uri="{FF2B5EF4-FFF2-40B4-BE49-F238E27FC236}">
                <a16:creationId xmlns:a16="http://schemas.microsoft.com/office/drawing/2014/main" id="{B0745C3E-865F-4FD5-B9E0-5586E431980E}"/>
              </a:ext>
            </a:extLst>
          </p:cNvPr>
          <p:cNvSpPr/>
          <p:nvPr/>
        </p:nvSpPr>
        <p:spPr>
          <a:xfrm>
            <a:off x="5698156" y="5315978"/>
            <a:ext cx="1007444" cy="78765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F16DE3-9A36-41C5-9775-99579AB25C97}"/>
              </a:ext>
            </a:extLst>
          </p:cNvPr>
          <p:cNvSpPr/>
          <p:nvPr/>
        </p:nvSpPr>
        <p:spPr>
          <a:xfrm>
            <a:off x="5990346" y="2729940"/>
            <a:ext cx="5486399" cy="1474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Browser Login</a:t>
            </a:r>
          </a:p>
        </p:txBody>
      </p:sp>
      <p:sp>
        <p:nvSpPr>
          <p:cNvPr id="3" name="Slide Number Placeholder 2"/>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4</a:t>
            </a:fld>
            <a:endParaRPr lang="en-US" dirty="0"/>
          </a:p>
        </p:txBody>
      </p:sp>
      <p:grpSp>
        <p:nvGrpSpPr>
          <p:cNvPr id="5" name="Group 4">
            <a:extLst>
              <a:ext uri="{FF2B5EF4-FFF2-40B4-BE49-F238E27FC236}">
                <a16:creationId xmlns:a16="http://schemas.microsoft.com/office/drawing/2014/main" id="{FA31ABE5-BE9D-486C-A8EE-5D7CBA9976C3}"/>
              </a:ext>
            </a:extLst>
          </p:cNvPr>
          <p:cNvGrpSpPr/>
          <p:nvPr/>
        </p:nvGrpSpPr>
        <p:grpSpPr>
          <a:xfrm>
            <a:off x="2839165" y="1371600"/>
            <a:ext cx="6513669" cy="4414267"/>
            <a:chOff x="2839165" y="1371600"/>
            <a:chExt cx="6513669" cy="4414267"/>
          </a:xfrm>
        </p:grpSpPr>
        <p:pic>
          <p:nvPicPr>
            <p:cNvPr id="19" name="Picture 18">
              <a:extLst>
                <a:ext uri="{FF2B5EF4-FFF2-40B4-BE49-F238E27FC236}">
                  <a16:creationId xmlns:a16="http://schemas.microsoft.com/office/drawing/2014/main" id="{1ADA2A08-F69E-4239-9759-F1B349B02BA5}"/>
                </a:ext>
              </a:extLst>
            </p:cNvPr>
            <p:cNvPicPr>
              <a:picLocks noChangeAspect="1"/>
            </p:cNvPicPr>
            <p:nvPr/>
          </p:nvPicPr>
          <p:blipFill>
            <a:blip r:embed="rId3"/>
            <a:stretch>
              <a:fillRect/>
            </a:stretch>
          </p:blipFill>
          <p:spPr>
            <a:xfrm>
              <a:off x="2839165" y="1371600"/>
              <a:ext cx="6513669" cy="4414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Left 3">
              <a:extLst>
                <a:ext uri="{FF2B5EF4-FFF2-40B4-BE49-F238E27FC236}">
                  <a16:creationId xmlns:a16="http://schemas.microsoft.com/office/drawing/2014/main" id="{5F507729-29D0-4BB2-9B48-5DF5ADBB34F1}"/>
                </a:ext>
              </a:extLst>
            </p:cNvPr>
            <p:cNvSpPr/>
            <p:nvPr/>
          </p:nvSpPr>
          <p:spPr>
            <a:xfrm rot="10800000">
              <a:off x="4543783" y="213360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897623B2-83F7-48D8-ACE4-6AD39A7203E4}"/>
                </a:ext>
              </a:extLst>
            </p:cNvPr>
            <p:cNvSpPr/>
            <p:nvPr/>
          </p:nvSpPr>
          <p:spPr>
            <a:xfrm rot="10800000">
              <a:off x="4543783" y="3567849"/>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43811B24-3DD5-4480-A391-BAABD71E5C70}"/>
                </a:ext>
              </a:extLst>
            </p:cNvPr>
            <p:cNvSpPr/>
            <p:nvPr/>
          </p:nvSpPr>
          <p:spPr>
            <a:xfrm rot="10800000">
              <a:off x="4543783" y="2786744"/>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E7B7AC0B-F586-45DB-B056-F0D68CD68215}"/>
                </a:ext>
              </a:extLst>
            </p:cNvPr>
            <p:cNvSpPr/>
            <p:nvPr/>
          </p:nvSpPr>
          <p:spPr>
            <a:xfrm>
              <a:off x="6705600" y="5404867"/>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pPr eaLnBrk="1" hangingPunct="1"/>
            <a:r>
              <a:rPr lang="en-US" altLang="en-US" dirty="0"/>
              <a:t>Preparing Students</a:t>
            </a:r>
          </a:p>
        </p:txBody>
      </p:sp>
      <p:sp>
        <p:nvSpPr>
          <p:cNvPr id="2" name="Slide Number Placeholder 1"/>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40</a:t>
            </a:fld>
            <a:endParaRPr lang="en-US" dirty="0"/>
          </a:p>
        </p:txBody>
      </p:sp>
      <p:pic>
        <p:nvPicPr>
          <p:cNvPr id="4" name="Picture 3">
            <a:extLst>
              <a:ext uri="{FF2B5EF4-FFF2-40B4-BE49-F238E27FC236}">
                <a16:creationId xmlns:a16="http://schemas.microsoft.com/office/drawing/2014/main" id="{D693D135-5F63-4932-8A44-AABFDBAC6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283" y="1170844"/>
            <a:ext cx="9220200" cy="451631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marL="0" indent="0" fontAlgn="auto">
              <a:buNone/>
              <a:defRPr/>
            </a:pPr>
            <a:r>
              <a:rPr lang="en-US" sz="2800" b="1" dirty="0"/>
              <a:t>Further Information</a:t>
            </a:r>
          </a:p>
          <a:p>
            <a:pPr lvl="0"/>
            <a:r>
              <a:rPr lang="en-US" sz="2000" b="1" dirty="0"/>
              <a:t>Visit </a:t>
            </a:r>
            <a:endParaRPr lang="en-US" sz="2000" dirty="0"/>
          </a:p>
          <a:p>
            <a:pPr lvl="1"/>
            <a:r>
              <a:rPr lang="en-US" b="1" u="sng" dirty="0">
                <a:hlinkClick r:id="rId3"/>
              </a:rPr>
              <a:t>www.alohahsap.org</a:t>
            </a:r>
            <a:endParaRPr lang="en-US" b="1" u="sng" dirty="0"/>
          </a:p>
          <a:p>
            <a:pPr lvl="1"/>
            <a:r>
              <a:rPr lang="en-US" b="1" dirty="0">
                <a:hlinkClick r:id="rId4"/>
              </a:rPr>
              <a:t>www.smarterbalanced.org</a:t>
            </a:r>
            <a:endParaRPr lang="en-US" b="1" dirty="0"/>
          </a:p>
          <a:p>
            <a:pPr lvl="0"/>
            <a:r>
              <a:rPr lang="en-US" sz="2000" b="1" dirty="0"/>
              <a:t>Call, fax, or email the American Institutes for Research HSAP Help Desk</a:t>
            </a:r>
            <a:endParaRPr lang="en-US" sz="2000"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a:hlinkClick r:id="rId5"/>
              </a:rPr>
              <a:t>HSAPHelpDesk@air.org</a:t>
            </a:r>
            <a:endParaRPr lang="en-US" dirty="0"/>
          </a:p>
        </p:txBody>
      </p:sp>
      <p:sp>
        <p:nvSpPr>
          <p:cNvPr id="2" name="Title 1"/>
          <p:cNvSpPr>
            <a:spLocks noGrp="1"/>
          </p:cNvSpPr>
          <p:nvPr>
            <p:ph type="title"/>
          </p:nvPr>
        </p:nvSpPr>
        <p:spPr/>
        <p:txBody>
          <a:bodyPr>
            <a:normAutofit fontScale="90000"/>
          </a:bodyPr>
          <a:lstStyle/>
          <a:p>
            <a:r>
              <a:rPr lang="en-US" sz="5400" b="1" dirty="0"/>
              <a:t>Thank You!</a:t>
            </a:r>
          </a:p>
        </p:txBody>
      </p:sp>
      <p:sp>
        <p:nvSpPr>
          <p:cNvPr id="4" name="Slide Number Placeholder 3"/>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355283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Login Errors</a:t>
            </a:r>
          </a:p>
        </p:txBody>
      </p:sp>
      <p:sp>
        <p:nvSpPr>
          <p:cNvPr id="3" name="Slide Number Placeholder 2"/>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1320161"/>
              </p:ext>
            </p:extLst>
          </p:nvPr>
        </p:nvGraphicFramePr>
        <p:xfrm>
          <a:off x="1600200" y="1344087"/>
          <a:ext cx="8991600" cy="4169825"/>
        </p:xfrm>
        <a:graphic>
          <a:graphicData uri="http://schemas.openxmlformats.org/drawingml/2006/table">
            <a:tbl>
              <a:tblPr firstRow="1" bandRow="1">
                <a:tableStyleId>{5C22544A-7EE6-4342-B048-85BDC9FD1C3A}</a:tableStyleId>
              </a:tblPr>
              <a:tblGrid>
                <a:gridCol w="2748786">
                  <a:extLst>
                    <a:ext uri="{9D8B030D-6E8A-4147-A177-3AD203B41FA5}">
                      <a16:colId xmlns:a16="http://schemas.microsoft.com/office/drawing/2014/main" val="20000"/>
                    </a:ext>
                  </a:extLst>
                </a:gridCol>
                <a:gridCol w="1975614">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90321">
                <a:tc>
                  <a:txBody>
                    <a:bodyPr/>
                    <a:lstStyle/>
                    <a:p>
                      <a:r>
                        <a:rPr lang="en-US" sz="1400" dirty="0">
                          <a:latin typeface="Calibri" panose="020F0502020204030204" pitchFamily="34" charset="0"/>
                          <a:cs typeface="Calibri" panose="020F0502020204030204" pitchFamily="34" charset="0"/>
                        </a:rPr>
                        <a:t>Issue</a:t>
                      </a:r>
                      <a:endParaRPr lang="en-US" sz="1400" b="1"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latin typeface="Calibri" panose="020F0502020204030204" pitchFamily="34" charset="0"/>
                          <a:cs typeface="Calibri" panose="020F0502020204030204" pitchFamily="34" charset="0"/>
                        </a:rPr>
                        <a:t>Error Message</a:t>
                      </a:r>
                      <a:endParaRPr lang="en-US" sz="1400"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latin typeface="Calibri" panose="020F0502020204030204" pitchFamily="34" charset="0"/>
                          <a:cs typeface="Calibri" panose="020F0502020204030204" pitchFamily="34" charset="0"/>
                        </a:rPr>
                        <a:t>What</a:t>
                      </a:r>
                      <a:r>
                        <a:rPr lang="en-US" sz="1400" baseline="0" dirty="0">
                          <a:latin typeface="Calibri" panose="020F0502020204030204" pitchFamily="34" charset="0"/>
                          <a:cs typeface="Calibri" panose="020F0502020204030204" pitchFamily="34" charset="0"/>
                        </a:rPr>
                        <a:t> to Do</a:t>
                      </a:r>
                      <a:endParaRPr lang="en-US" sz="1400" dirty="0">
                        <a:solidFill>
                          <a:srgbClr val="FFFFFF"/>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0"/>
                  </a:ext>
                </a:extLst>
              </a:tr>
              <a:tr h="883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Student first</a:t>
                      </a:r>
                      <a:r>
                        <a:rPr lang="en-US" sz="1400" baseline="0" dirty="0">
                          <a:latin typeface="Calibri" panose="020F0502020204030204" pitchFamily="34" charset="0"/>
                          <a:cs typeface="Calibri" panose="020F0502020204030204" pitchFamily="34" charset="0"/>
                        </a:rPr>
                        <a:t> name and SSID do not exactly match what is in the system.</a:t>
                      </a:r>
                      <a:endParaRPr lang="en-US" sz="14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latin typeface="Calibri" panose="020F0502020204030204" pitchFamily="34" charset="0"/>
                          <a:cs typeface="Calibri" panose="020F0502020204030204" pitchFamily="34" charset="0"/>
                        </a:rPr>
                        <a:t>Please check that your information is entered correctly. If you need help, ask your Test Administrator.</a:t>
                      </a:r>
                      <a:endParaRPr lang="en-US" sz="14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latin typeface="Calibri" panose="020F0502020204030204" pitchFamily="34" charset="0"/>
                          <a:cs typeface="Calibri" panose="020F0502020204030204" pitchFamily="34" charset="0"/>
                        </a:rPr>
                        <a:t>Verify that the student has entered the correct first name and exact SSID</a:t>
                      </a:r>
                      <a:r>
                        <a:rPr lang="en-US" sz="1400" u="none" dirty="0">
                          <a:latin typeface="Calibri" panose="020F0502020204030204" pitchFamily="34" charset="0"/>
                          <a:cs typeface="Calibri" panose="020F0502020204030204" pitchFamily="34" charset="0"/>
                        </a:rPr>
                        <a:t>. You</a:t>
                      </a:r>
                      <a:r>
                        <a:rPr lang="en-US" sz="1400" u="none" baseline="0" dirty="0">
                          <a:latin typeface="Calibri" panose="020F0502020204030204" pitchFamily="34" charset="0"/>
                          <a:cs typeface="Calibri" panose="020F0502020204030204" pitchFamily="34" charset="0"/>
                        </a:rPr>
                        <a:t> may </a:t>
                      </a:r>
                      <a:r>
                        <a:rPr lang="en-US" sz="1400" baseline="0" dirty="0">
                          <a:latin typeface="Calibri" panose="020F0502020204030204" pitchFamily="34" charset="0"/>
                          <a:cs typeface="Calibri" panose="020F0502020204030204" pitchFamily="34" charset="0"/>
                        </a:rPr>
                        <a:t>need to use the Student Lookup Tool, which is located in the Test Administrator Interface, to verify that the student is in the system.</a:t>
                      </a:r>
                      <a:endParaRPr lang="en-US" sz="1400" b="0" baseline="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1"/>
                  </a:ext>
                </a:extLst>
              </a:tr>
              <a:tr h="335272">
                <a:tc>
                  <a:txBody>
                    <a:bodyPr/>
                    <a:lstStyle/>
                    <a:p>
                      <a:r>
                        <a:rPr lang="en-US" sz="1400" dirty="0">
                          <a:latin typeface="Calibri" panose="020F0502020204030204" pitchFamily="34" charset="0"/>
                          <a:cs typeface="Calibri" panose="020F0502020204030204" pitchFamily="34" charset="0"/>
                        </a:rPr>
                        <a:t>Student enters the</a:t>
                      </a:r>
                      <a:r>
                        <a:rPr lang="en-US" sz="1400" baseline="0" dirty="0">
                          <a:latin typeface="Calibri" panose="020F0502020204030204" pitchFamily="34" charset="0"/>
                          <a:cs typeface="Calibri" panose="020F0502020204030204" pitchFamily="34" charset="0"/>
                        </a:rPr>
                        <a:t> session ID incorrectly.</a:t>
                      </a:r>
                      <a:endParaRPr lang="en-US" sz="14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u="none" strike="noStrike" kern="1200" baseline="0" dirty="0">
                          <a:latin typeface="Calibri" panose="020F0502020204030204" pitchFamily="34" charset="0"/>
                          <a:cs typeface="Calibri" panose="020F0502020204030204" pitchFamily="34" charset="0"/>
                        </a:rPr>
                        <a:t>The session is not available for testing.</a:t>
                      </a:r>
                      <a:endParaRPr lang="en-US" sz="1400" b="0" u="none" strike="no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latin typeface="Calibri" panose="020F0502020204030204" pitchFamily="34" charset="0"/>
                          <a:cs typeface="Calibri" panose="020F0502020204030204" pitchFamily="34" charset="0"/>
                        </a:rPr>
                        <a:t>Verify that the student has entered the correct</a:t>
                      </a:r>
                      <a:r>
                        <a:rPr lang="en-US" sz="1400" baseline="0" dirty="0">
                          <a:latin typeface="Calibri" panose="020F0502020204030204" pitchFamily="34" charset="0"/>
                          <a:cs typeface="Calibri" panose="020F0502020204030204" pitchFamily="34" charset="0"/>
                        </a:rPr>
                        <a:t> session ID with no extra spaces or characters.</a:t>
                      </a:r>
                      <a:endParaRPr lang="en-US" sz="14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2"/>
                  </a:ext>
                </a:extLst>
              </a:tr>
              <a:tr h="121916">
                <a:tc>
                  <a:txBody>
                    <a:bodyPr/>
                    <a:lstStyle/>
                    <a:p>
                      <a:r>
                        <a:rPr lang="en-US" sz="1400" dirty="0">
                          <a:latin typeface="Calibri" panose="020F0502020204030204" pitchFamily="34" charset="0"/>
                          <a:cs typeface="Calibri" panose="020F0502020204030204" pitchFamily="34" charset="0"/>
                        </a:rPr>
                        <a:t>Student enters a</a:t>
                      </a:r>
                      <a:r>
                        <a:rPr lang="en-US" sz="1400" baseline="0" dirty="0">
                          <a:latin typeface="Calibri" panose="020F0502020204030204" pitchFamily="34" charset="0"/>
                          <a:cs typeface="Calibri" panose="020F0502020204030204" pitchFamily="34" charset="0"/>
                        </a:rPr>
                        <a:t> session ID for an incorrect or expired session.</a:t>
                      </a:r>
                      <a:endParaRPr lang="en-US" sz="14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u="none" strike="noStrike" kern="1200" baseline="0" dirty="0">
                          <a:latin typeface="Calibri" panose="020F0502020204030204" pitchFamily="34" charset="0"/>
                          <a:cs typeface="Calibri" panose="020F0502020204030204" pitchFamily="34" charset="0"/>
                        </a:rPr>
                        <a:t>Session has expired.</a:t>
                      </a:r>
                      <a:endParaRPr lang="en-US" sz="1400" b="0" u="none" strike="sng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kern="1200" baseline="0" dirty="0">
                          <a:latin typeface="Calibri" panose="020F0502020204030204" pitchFamily="34" charset="0"/>
                          <a:cs typeface="Calibri" panose="020F0502020204030204" pitchFamily="34" charset="0"/>
                        </a:rPr>
                        <a:t>Ensure that the student enters the correct session ID for the current session. If this does not work, verify that your session is open using the Test Administrator interface.</a:t>
                      </a:r>
                      <a:endParaRPr lang="en-US" sz="14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3"/>
                  </a:ext>
                </a:extLst>
              </a:tr>
              <a:tr h="994724">
                <a:tc>
                  <a:txBody>
                    <a:bodyPr/>
                    <a:lstStyle/>
                    <a:p>
                      <a:r>
                        <a:rPr lang="en-US" sz="1400" b="0" dirty="0">
                          <a:solidFill>
                            <a:schemeClr val="tx1"/>
                          </a:solidFill>
                          <a:latin typeface="Calibri" panose="020F0502020204030204" pitchFamily="34" charset="0"/>
                          <a:cs typeface="Calibri" panose="020F0502020204030204" pitchFamily="34" charset="0"/>
                        </a:rPr>
                        <a:t>One person (either the TA or the student) is using</a:t>
                      </a:r>
                      <a:r>
                        <a:rPr lang="en-US" sz="1400" b="0" baseline="0" dirty="0">
                          <a:solidFill>
                            <a:schemeClr val="tx1"/>
                          </a:solidFill>
                          <a:latin typeface="Calibri" panose="020F0502020204030204" pitchFamily="34" charset="0"/>
                          <a:cs typeface="Calibri" panose="020F0502020204030204" pitchFamily="34" charset="0"/>
                        </a:rPr>
                        <a:t> the Operational TA Live Site, and the other is using the Practice Site.</a:t>
                      </a:r>
                      <a:endParaRPr lang="en-US" sz="1400" b="0" dirty="0">
                        <a:solidFill>
                          <a:schemeClr val="tx1"/>
                        </a:solidFill>
                        <a:latin typeface="Calibri" panose="020F0502020204030204" pitchFamily="34" charset="0"/>
                        <a:cs typeface="Calibri" panose="020F0502020204030204" pitchFamily="34" charset="0"/>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Calibri" panose="020F0502020204030204" pitchFamily="34" charset="0"/>
                          <a:cs typeface="Calibri" panose="020F0502020204030204" pitchFamily="34" charset="0"/>
                        </a:rPr>
                        <a:t>The session is not available for testing.</a:t>
                      </a:r>
                      <a:endParaRPr lang="en-US" sz="1400" b="0" u="none" strike="no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p>
                      <a:r>
                        <a:rPr lang="en-US" sz="1400" b="0" dirty="0">
                          <a:solidFill>
                            <a:schemeClr val="tx1"/>
                          </a:solidFill>
                          <a:latin typeface="Calibri" panose="020F0502020204030204" pitchFamily="34" charset="0"/>
                          <a:cs typeface="Calibri" panose="020F0502020204030204" pitchFamily="34" charset="0"/>
                        </a:rPr>
                        <a:t>If taking a practice test, make sure that you and the student are both on the Practice Site. If taking an operational test, make sure that the student is using the Secure Browser and you are using the Operational TA Live Site.</a:t>
                      </a:r>
                    </a:p>
                  </a:txBody>
                  <a:tcPr marT="45718" marB="45718"/>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Verification</a:t>
            </a:r>
          </a:p>
        </p:txBody>
      </p:sp>
      <p:sp>
        <p:nvSpPr>
          <p:cNvPr id="2" name="Slide Number Placeholder 1"/>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6</a:t>
            </a:fld>
            <a:endParaRPr lang="en-US" dirty="0"/>
          </a:p>
        </p:txBody>
      </p:sp>
      <p:pic>
        <p:nvPicPr>
          <p:cNvPr id="6" name="Picture 5">
            <a:extLst>
              <a:ext uri="{FF2B5EF4-FFF2-40B4-BE49-F238E27FC236}">
                <a16:creationId xmlns:a16="http://schemas.microsoft.com/office/drawing/2014/main" id="{6C92757E-6E7A-4836-9862-44350B61CA50}"/>
              </a:ext>
            </a:extLst>
          </p:cNvPr>
          <p:cNvPicPr>
            <a:picLocks noChangeAspect="1"/>
          </p:cNvPicPr>
          <p:nvPr/>
        </p:nvPicPr>
        <p:blipFill>
          <a:blip r:embed="rId3"/>
          <a:stretch>
            <a:fillRect/>
          </a:stretch>
        </p:blipFill>
        <p:spPr>
          <a:xfrm>
            <a:off x="2971800" y="1295400"/>
            <a:ext cx="5791200" cy="449634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9C87009-C39E-4B26-BCD7-3BB17E8C06C6}"/>
              </a:ext>
            </a:extLst>
          </p:cNvPr>
          <p:cNvSpPr/>
          <p:nvPr/>
        </p:nvSpPr>
        <p:spPr>
          <a:xfrm>
            <a:off x="4953000" y="5334000"/>
            <a:ext cx="1905000" cy="457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Test Selection</a:t>
            </a:r>
          </a:p>
        </p:txBody>
      </p:sp>
      <p:sp>
        <p:nvSpPr>
          <p:cNvPr id="3" name="Slide Number Placeholder 2"/>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7</a:t>
            </a:fld>
            <a:endParaRPr lang="en-US" dirty="0"/>
          </a:p>
        </p:txBody>
      </p:sp>
      <p:grpSp>
        <p:nvGrpSpPr>
          <p:cNvPr id="7" name="Group 6">
            <a:extLst>
              <a:ext uri="{FF2B5EF4-FFF2-40B4-BE49-F238E27FC236}">
                <a16:creationId xmlns:a16="http://schemas.microsoft.com/office/drawing/2014/main" id="{A9ADD5C2-45C2-4F63-B957-191DA29614B3}"/>
              </a:ext>
            </a:extLst>
          </p:cNvPr>
          <p:cNvGrpSpPr/>
          <p:nvPr/>
        </p:nvGrpSpPr>
        <p:grpSpPr>
          <a:xfrm>
            <a:off x="2781300" y="1371600"/>
            <a:ext cx="6629400" cy="4295105"/>
            <a:chOff x="2781300" y="1371600"/>
            <a:chExt cx="6629400" cy="4295105"/>
          </a:xfrm>
        </p:grpSpPr>
        <p:pic>
          <p:nvPicPr>
            <p:cNvPr id="6" name="Picture 5" descr="A screenshot of a social media post&#10;&#10;Description generated with very high confidence">
              <a:extLst>
                <a:ext uri="{FF2B5EF4-FFF2-40B4-BE49-F238E27FC236}">
                  <a16:creationId xmlns:a16="http://schemas.microsoft.com/office/drawing/2014/main" id="{934A63CA-3DCB-4EAE-8B1D-AD617E219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1371600"/>
              <a:ext cx="6629400" cy="429510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5D2B3C35-9872-4B18-BE59-36200B75572F}"/>
                </a:ext>
              </a:extLst>
            </p:cNvPr>
            <p:cNvSpPr/>
            <p:nvPr/>
          </p:nvSpPr>
          <p:spPr>
            <a:xfrm>
              <a:off x="3124200" y="2514600"/>
              <a:ext cx="59436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EB9D3007-FDCA-4DB9-917A-7A212394BEAD}"/>
                </a:ext>
              </a:extLst>
            </p:cNvPr>
            <p:cNvSpPr/>
            <p:nvPr/>
          </p:nvSpPr>
          <p:spPr>
            <a:xfrm>
              <a:off x="6477000" y="5209505"/>
              <a:ext cx="609600" cy="457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Test Information</a:t>
            </a:r>
          </a:p>
        </p:txBody>
      </p:sp>
      <p:sp>
        <p:nvSpPr>
          <p:cNvPr id="3" name="Slide Number Placeholder 2"/>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8</a:t>
            </a:fld>
            <a:endParaRPr lang="en-US" dirty="0"/>
          </a:p>
        </p:txBody>
      </p:sp>
      <p:pic>
        <p:nvPicPr>
          <p:cNvPr id="7" name="Picture 6">
            <a:extLst>
              <a:ext uri="{FF2B5EF4-FFF2-40B4-BE49-F238E27FC236}">
                <a16:creationId xmlns:a16="http://schemas.microsoft.com/office/drawing/2014/main" id="{F70A5647-BD4E-491B-B3B0-6313B65FB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830" y="1096801"/>
            <a:ext cx="4912340" cy="46643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38E2BB-FE1F-4446-9359-6E2143BEA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114" y="1178834"/>
            <a:ext cx="5441576" cy="4500331"/>
          </a:xfrm>
          <a:prstGeom prst="rect">
            <a:avLst/>
          </a:prstGeom>
        </p:spPr>
      </p:pic>
      <p:sp>
        <p:nvSpPr>
          <p:cNvPr id="2" name="Title 1"/>
          <p:cNvSpPr>
            <a:spLocks noGrp="1"/>
          </p:cNvSpPr>
          <p:nvPr>
            <p:ph type="title"/>
          </p:nvPr>
        </p:nvSpPr>
        <p:spPr/>
        <p:txBody>
          <a:bodyPr/>
          <a:lstStyle/>
          <a:p>
            <a:r>
              <a:rPr lang="en-US" dirty="0"/>
              <a:t>Audio/Video Checks</a:t>
            </a:r>
          </a:p>
        </p:txBody>
      </p:sp>
      <p:sp>
        <p:nvSpPr>
          <p:cNvPr id="4" name="Slide Number Placeholder 3"/>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9</a:t>
            </a:fld>
            <a:endParaRPr lang="en-US" dirty="0"/>
          </a:p>
        </p:txBody>
      </p:sp>
      <p:grpSp>
        <p:nvGrpSpPr>
          <p:cNvPr id="9" name="Group 8">
            <a:extLst>
              <a:ext uri="{FF2B5EF4-FFF2-40B4-BE49-F238E27FC236}">
                <a16:creationId xmlns:a16="http://schemas.microsoft.com/office/drawing/2014/main" id="{E448886A-210C-4D39-A389-55AA7EE0AB0D}"/>
              </a:ext>
            </a:extLst>
          </p:cNvPr>
          <p:cNvGrpSpPr/>
          <p:nvPr/>
        </p:nvGrpSpPr>
        <p:grpSpPr>
          <a:xfrm>
            <a:off x="3054264" y="1739058"/>
            <a:ext cx="2666923" cy="3145242"/>
            <a:chOff x="1132191" y="1883150"/>
            <a:chExt cx="2666923" cy="3145242"/>
          </a:xfrm>
        </p:grpSpPr>
        <p:sp>
          <p:nvSpPr>
            <p:cNvPr id="5" name="Arrow: Right 4">
              <a:extLst>
                <a:ext uri="{FF2B5EF4-FFF2-40B4-BE49-F238E27FC236}">
                  <a16:creationId xmlns:a16="http://schemas.microsoft.com/office/drawing/2014/main" id="{BBC0F6F1-4045-4992-B366-7990A04EEBCF}"/>
                </a:ext>
              </a:extLst>
            </p:cNvPr>
            <p:cNvSpPr/>
            <p:nvPr/>
          </p:nvSpPr>
          <p:spPr>
            <a:xfrm>
              <a:off x="1132191" y="1883150"/>
              <a:ext cx="8382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3BA85A-43AE-454B-BF53-C3F67880F08A}"/>
                </a:ext>
              </a:extLst>
            </p:cNvPr>
            <p:cNvSpPr/>
            <p:nvPr/>
          </p:nvSpPr>
          <p:spPr>
            <a:xfrm>
              <a:off x="1966098" y="2881250"/>
              <a:ext cx="1833016" cy="1149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4ECBDDF-E895-4DBD-B164-750010334C57}"/>
                </a:ext>
              </a:extLst>
            </p:cNvPr>
            <p:cNvSpPr/>
            <p:nvPr/>
          </p:nvSpPr>
          <p:spPr>
            <a:xfrm>
              <a:off x="2116527" y="4571192"/>
              <a:ext cx="8382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Arrow: Right 10">
            <a:extLst>
              <a:ext uri="{FF2B5EF4-FFF2-40B4-BE49-F238E27FC236}">
                <a16:creationId xmlns:a16="http://schemas.microsoft.com/office/drawing/2014/main" id="{AFD8876A-42D7-4CC1-92CD-08B7C599D80D}"/>
              </a:ext>
            </a:extLst>
          </p:cNvPr>
          <p:cNvSpPr/>
          <p:nvPr/>
        </p:nvSpPr>
        <p:spPr>
          <a:xfrm>
            <a:off x="4804679" y="5231624"/>
            <a:ext cx="8382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702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IRTheme1">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Project Site Document" ma:contentTypeID="0x0101008A98423170284BEEB635F43C3CF4E98B0052D2DBEEA393234CB789DA2A2CB83F05" ma:contentTypeVersion="21" ma:contentTypeDescription="" ma:contentTypeScope="" ma:versionID="ee7fd7435da32f641dd902f0c86bbf2e" xmlns:ct="http://schemas.microsoft.com/office/2006/metadata/contentType" xmlns:ma="http://schemas.microsoft.com/office/2006/metadata/properties/metaAttributes">
<xsd:schema targetNamespace="http://schemas.microsoft.com/office/2006/metadata/properties" ma:root="true" ma:fieldsID="606a06098529dab278d3f21460a43b9f" ns2:_="" ns3:_="" xmlns:xsd="http://www.w3.org/2001/XMLSchema" xmlns:xs="http://www.w3.org/2001/XMLSchema" xmlns:p="http://schemas.microsoft.com/office/2006/metadata/properties" xmlns:ns2="$ListId:Project Documents;" xmlns:ns3="ABBA7159-3513-4C4A-97C5-86F1991FA387">
<xsd:import namespace="$ListId:Project Documents;"/>
<xsd:import namespace="ABBA7159-3513-4C4A-97C5-86F1991FA387"/>
<xsd:element name="properties">
<xsd:complexType>
<xsd:sequence>
<xsd:element name="documentManagement">
<xsd:complexType>
<xsd:all>
<xsd:element ref="ns2:Owner" minOccurs="0"/>
<xsd:element ref="ns2:Status" minOccurs="0"/>
<xsd:element ref="ns3:RelatedItems" minOccurs="0"/>
</xsd:all>
</xsd:complexType>
</xsd:element>
</xsd:sequence>
</xsd:complexType>
</xsd:element>
</xsd:schema>
<xsd:schema targetNamespace="$ListId:Project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Owner" ma:index="8" nillable="true" ma:displayName="Owner" ma:list="UserInfo"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9" nillable="true" ma:displayName="Status" ma:default="Draft" ma:internalName="Status">
<xsd:simpleType>
<xsd:restriction base="dms:Choice">
<xsd:enumeration value="Draft"/>
<xsd:enumeration value="Ready For Review"/>
<xsd:enumeration value="Final"/>
</xsd:restriction>
</xsd:simpleType>
</xsd:element>
</xsd:schema>
<xsd:schema targetNamespace="ABBA7159-3513-4C4A-97C5-86F1991FA38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RelatedItems" ma:index="10" nillable="true" ma:displayName="Related Items" ma:internalName="RelatedItems">
<xsd:simpleType>
<xsd:restriction base="dms:Unknow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Status xmlns="$ListId:Project Documents;">Final</Status><RelatedItems xmlns="ABBA7159-3513-4C4A-97C5-86F1991FA387" xsi:nil="true"/><Owner xmlns="$ListId:Project Documents;"><UserInfo><DisplayName>Ashley B. Thompson</DisplayName><AccountId>4752</AccountId><AccountType/></UserInfo></Owner></documentManagement></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801CD1-B6A7-4598-A767-0B0E4C588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Project Documents;"/>
    <ds:schemaRef ds:uri="ABBA7159-3513-4C4A-97C5-86F1991FA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53640D-8DA3-4FE8-8204-D2A432521ABB}">
  <ds:schemaRefs>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 ds:uri="$ListId:Project Documents;"/>
    <ds:schemaRef ds:uri="http://schemas.microsoft.com/office/2006/metadata/properties"/>
    <ds:schemaRef ds:uri="http://schemas.openxmlformats.org/package/2006/metadata/core-properties"/>
    <ds:schemaRef ds:uri="ABBA7159-3513-4C4A-97C5-86F1991FA387"/>
    <ds:schemaRef ds:uri="http://purl.org/dc/dcmitype/"/>
  </ds:schemaRefs>
</ds:datastoreItem>
</file>

<file path=customXml/itemProps3.xml><?xml version="1.0" encoding="utf-8"?>
<ds:datastoreItem xmlns:ds="http://schemas.openxmlformats.org/officeDocument/2006/customXml" ds:itemID="{E992CB2F-CD63-4A0E-8FE7-8834091CFB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AIRTheme1</Template>
  <TotalTime>18485</TotalTime>
  <Words>6484</Words>
  <Application>Microsoft Office PowerPoint</Application>
  <PresentationFormat>Widescreen</PresentationFormat>
  <Paragraphs>317</Paragraphs>
  <Slides>41</Slides>
  <Notes>41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41</vt:i4>
      </vt:variant>
    </vt:vector>
  </HeadingPairs>
  <TitlesOfParts>
    <vt:vector size="54" baseType="lpstr">
      <vt:lpstr>ＭＳ Ｐゴシック</vt:lpstr>
      <vt:lpstr>Arial</vt:lpstr>
      <vt:lpstr>Arial Narrow</vt:lpstr>
      <vt:lpstr>Calibri</vt:lpstr>
      <vt:lpstr>Courier New</vt:lpstr>
      <vt:lpstr>Franklin Gothic Book</vt:lpstr>
      <vt:lpstr>Franklin Gothic Demi</vt:lpstr>
      <vt:lpstr>FranklinGothic</vt:lpstr>
      <vt:lpstr>Wingdings</vt:lpstr>
      <vt:lpstr>AIRTheme1</vt:lpstr>
      <vt:lpstr>Divider Master</vt:lpstr>
      <vt:lpstr>Basic</vt:lpstr>
      <vt:lpstr>Contact</vt:lpstr>
      <vt:lpstr>Student Interface  for Online Testing</vt:lpstr>
      <vt:lpstr>Objectives</vt:lpstr>
      <vt:lpstr>What Is the Secure Browser?</vt:lpstr>
      <vt:lpstr>Secure Browser Login</vt:lpstr>
      <vt:lpstr>Student Login Errors</vt:lpstr>
      <vt:lpstr>Student Verification</vt:lpstr>
      <vt:lpstr>Student Test Selection</vt:lpstr>
      <vt:lpstr>Verifying Test Information</vt:lpstr>
      <vt:lpstr>Audio/Video Checks</vt:lpstr>
      <vt:lpstr>Audio Playback Check</vt:lpstr>
      <vt:lpstr>Sound and Video Playback Check</vt:lpstr>
      <vt:lpstr>Instructions and Help Screen</vt:lpstr>
      <vt:lpstr>Accessibility Resources</vt:lpstr>
      <vt:lpstr>Test Interface</vt:lpstr>
      <vt:lpstr>Global Menu</vt:lpstr>
      <vt:lpstr>Context Menus</vt:lpstr>
      <vt:lpstr>Test Pause</vt:lpstr>
      <vt:lpstr>Test Pause Rules</vt:lpstr>
      <vt:lpstr>Universal Tools: Expandable Items</vt:lpstr>
      <vt:lpstr>Universal Tools: Notepad</vt:lpstr>
      <vt:lpstr>Universal Tools: Global Notes</vt:lpstr>
      <vt:lpstr>Universal Tools: Highlighter</vt:lpstr>
      <vt:lpstr>Universal Tools: Strikethrough</vt:lpstr>
      <vt:lpstr>Universal Tools: Mark for Review</vt:lpstr>
      <vt:lpstr>Universal Tools: Zoom</vt:lpstr>
      <vt:lpstr>Universal Tools: English Glossary</vt:lpstr>
      <vt:lpstr>Universal Tools: Masking</vt:lpstr>
      <vt:lpstr>Universal Tools: Select Previous Version</vt:lpstr>
      <vt:lpstr>Designated Supports: Color Contrast</vt:lpstr>
      <vt:lpstr>Designated Supports: Text-to-Speech</vt:lpstr>
      <vt:lpstr>Designated Supports: Print on Demand</vt:lpstr>
      <vt:lpstr>Designated Supports: Translation Glossaries</vt:lpstr>
      <vt:lpstr>Test Items: Example of an Interactive Item</vt:lpstr>
      <vt:lpstr>Test Items: Video Playback</vt:lpstr>
      <vt:lpstr>Item Tutorial</vt:lpstr>
      <vt:lpstr>Test Timeout</vt:lpstr>
      <vt:lpstr>End of Segment</vt:lpstr>
      <vt:lpstr>End Test</vt:lpstr>
      <vt:lpstr>Test Submission</vt:lpstr>
      <vt:lpstr>Preparing Students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Wagner</dc:creator>
  <cp:lastModifiedBy>Jimenez, Daniel</cp:lastModifiedBy>
  <cp:revision>869</cp:revision>
  <cp:lastPrinted>2018-08-10T20:19:55Z</cp:lastPrinted>
  <dcterms:created xsi:type="dcterms:W3CDTF">2014-05-21T14:26:16Z</dcterms:created>
  <dcterms:modified xsi:type="dcterms:W3CDTF">2018-11-13T18:22:41Z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0x0101008A98423170284BEEB635F43C3CF4E98B0052D2DBEEA393234CB789DA2A2CB83F05</vt:lpwstr>
  </property>
</Properties>
</file>