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3" r:id="rId5"/>
    <p:sldMasterId id="2147483665" r:id="rId6"/>
    <p:sldMasterId id="2147483671" r:id="rId7"/>
  </p:sldMasterIdLst>
  <p:notesMasterIdLst>
    <p:notesMasterId r:id="rId36"/>
  </p:notesMasterIdLst>
  <p:handoutMasterIdLst>
    <p:handoutMasterId r:id="rId37"/>
  </p:handoutMasterIdLst>
  <p:sldIdLst>
    <p:sldId id="256" r:id="rId8"/>
    <p:sldId id="260" r:id="rId9"/>
    <p:sldId id="262" r:id="rId10"/>
    <p:sldId id="264" r:id="rId11"/>
    <p:sldId id="263" r:id="rId12"/>
    <p:sldId id="265" r:id="rId13"/>
    <p:sldId id="266" r:id="rId14"/>
    <p:sldId id="268" r:id="rId15"/>
    <p:sldId id="269" r:id="rId16"/>
    <p:sldId id="275" r:id="rId17"/>
    <p:sldId id="292" r:id="rId18"/>
    <p:sldId id="276" r:id="rId19"/>
    <p:sldId id="277" r:id="rId20"/>
    <p:sldId id="297" r:id="rId21"/>
    <p:sldId id="278" r:id="rId22"/>
    <p:sldId id="279" r:id="rId23"/>
    <p:sldId id="295" r:id="rId24"/>
    <p:sldId id="280" r:id="rId25"/>
    <p:sldId id="281" r:id="rId26"/>
    <p:sldId id="282" r:id="rId27"/>
    <p:sldId id="283" r:id="rId28"/>
    <p:sldId id="300" r:id="rId29"/>
    <p:sldId id="291" r:id="rId30"/>
    <p:sldId id="287" r:id="rId31"/>
    <p:sldId id="289" r:id="rId32"/>
    <p:sldId id="299" r:id="rId33"/>
    <p:sldId id="293" r:id="rId34"/>
    <p:sldId id="298" r:id="rId35"/>
  </p:sldIdLst>
  <p:sldSz cx="9144000" cy="6858000" type="screen4x3"/>
  <p:notesSz cx="7023100" cy="93091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F4519135-5565-48C7-80A2-0543F2238E7D}">
          <p14:sldIdLst>
            <p14:sldId id="256"/>
            <p14:sldId id="260"/>
            <p14:sldId id="262"/>
            <p14:sldId id="264"/>
          </p14:sldIdLst>
        </p14:section>
        <p14:section name="Network Requirements" id="{E1425EAE-2CB2-4A06-B435-27A5C2120BAF}">
          <p14:sldIdLst>
            <p14:sldId id="263"/>
            <p14:sldId id="265"/>
            <p14:sldId id="266"/>
            <p14:sldId id="268"/>
            <p14:sldId id="269"/>
          </p14:sldIdLst>
        </p14:section>
        <p14:section name="Network Diagnostics" id="{756FB865-8517-4A40-A5B0-D8C6F6711E2A}">
          <p14:sldIdLst>
            <p14:sldId id="275"/>
            <p14:sldId id="292"/>
          </p14:sldIdLst>
        </p14:section>
        <p14:section name="Wireless Network" id="{C032F78C-88A3-4749-A944-35FE1E3976B9}">
          <p14:sldIdLst>
            <p14:sldId id="276"/>
          </p14:sldIdLst>
        </p14:section>
        <p14:section name="System Requirements" id="{0919CEEF-BCE4-4C0C-9041-A1EDEDB03981}">
          <p14:sldIdLst>
            <p14:sldId id="277"/>
            <p14:sldId id="297"/>
          </p14:sldIdLst>
        </p14:section>
        <p14:section name="Supported Mobile Devices" id="{D353DD11-E9FB-46E5-A492-84DEB5E0D7F2}">
          <p14:sldIdLst>
            <p14:sldId id="278"/>
          </p14:sldIdLst>
        </p14:section>
        <p14:section name="Secure Browser" id="{582FBE7D-AB7E-49DC-9F26-112C51071304}">
          <p14:sldIdLst>
            <p14:sldId id="279"/>
            <p14:sldId id="295"/>
            <p14:sldId id="280"/>
            <p14:sldId id="281"/>
            <p14:sldId id="282"/>
            <p14:sldId id="283"/>
            <p14:sldId id="300"/>
            <p14:sldId id="291"/>
            <p14:sldId id="287"/>
          </p14:sldIdLst>
        </p14:section>
        <p14:section name="Text-to-Speech" id="{00569528-C1A9-4277-A65F-6429FEAED466}">
          <p14:sldIdLst>
            <p14:sldId id="289"/>
            <p14:sldId id="299"/>
            <p14:sldId id="293"/>
          </p14:sldIdLst>
        </p14:section>
        <p14:section name="Thank you!" id="{9B09B583-9615-4657-9E77-04278F42574E}">
          <p14:sldIdLst>
            <p14:sldId id="29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tman, Mark" initials="ML" lastIdx="37" clrIdx="0"/>
  <p:cmAuthor id="1" name="Birdsall, Emilia" initials="BE" lastIdx="0" clrIdx="1"/>
  <p:cmAuthor id="2" name="Crisafulli, Gaylene" initials="GSC" lastIdx="1" clrIdx="2"/>
  <p:cmAuthor id="3" name="BMeyer" initials="B" lastIdx="14" clrIdx="3">
    <p:extLst/>
  </p:cmAuthor>
  <p:cmAuthor id="4" name="Hart, Jennifer" initials="JH" lastIdx="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AD4"/>
    <a:srgbClr val="006FAF"/>
    <a:srgbClr val="FF0066"/>
    <a:srgbClr val="CCFFCC"/>
    <a:srgbClr val="1EB53A"/>
    <a:srgbClr val="008A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06" autoAdjust="0"/>
    <p:restoredTop sz="56547" autoAdjust="0"/>
  </p:normalViewPr>
  <p:slideViewPr>
    <p:cSldViewPr>
      <p:cViewPr>
        <p:scale>
          <a:sx n="58" d="100"/>
          <a:sy n="58" d="100"/>
        </p:scale>
        <p:origin x="-207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85" d="100"/>
          <a:sy n="85" d="100"/>
        </p:scale>
        <p:origin x="-2826" y="58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A9FCDD5C-0FA4-43ED-8871-6C943A75F751}" type="datetimeFigureOut">
              <a:rPr lang="en-US" smtClean="0">
                <a:latin typeface="Arial" panose="020B0604020202020204" pitchFamily="34" charset="0"/>
              </a:rPr>
              <a:pPr/>
              <a:t>10/29/2015</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E5AA0A0-500F-4084-A193-2D792D885CF9}"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3164693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atin typeface="Arial" panose="020B0604020202020204" pitchFamily="34" charset="0"/>
              </a:defRPr>
            </a:lvl1pPr>
          </a:lstStyle>
          <a:p>
            <a:fld id="{5C3AE116-47FF-4275-8417-94983089C4FD}" type="datetimeFigureOut">
              <a:rPr lang="en-US" smtClean="0"/>
              <a:pPr/>
              <a:t>10/29/2015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atin typeface="Arial" panose="020B0604020202020204" pitchFamily="34" charset="0"/>
              </a:defRPr>
            </a:lvl1pPr>
          </a:lstStyle>
          <a:p>
            <a:fld id="{09A30580-D6CB-4865-8704-FECD68EAF559}" type="slidenum">
              <a:rPr lang="en-US" smtClean="0"/>
              <a:pPr/>
              <a:t>‹#›</a:t>
            </a:fld>
            <a:endParaRPr lang="en-US" dirty="0"/>
          </a:p>
        </p:txBody>
      </p:sp>
    </p:spTree>
    <p:extLst>
      <p:ext uri="{BB962C8B-B14F-4D97-AF65-F5344CB8AC3E}">
        <p14:creationId xmlns:p14="http://schemas.microsoft.com/office/powerpoint/2010/main" val="3531621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Welcome to the Technology Requirements for Online Testing training module. It is designed to help Technology Coordinators prepare for the administration of online tests. </a:t>
            </a:r>
            <a:endParaRPr lang="en-US" dirty="0" smtClean="0">
              <a:solidFill>
                <a:srgbClr val="0070C0"/>
              </a:solidFill>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1</a:t>
            </a:fld>
            <a:endParaRPr lang="en-US" dirty="0"/>
          </a:p>
        </p:txBody>
      </p:sp>
    </p:spTree>
    <p:extLst>
      <p:ext uri="{BB962C8B-B14F-4D97-AF65-F5344CB8AC3E}">
        <p14:creationId xmlns:p14="http://schemas.microsoft.com/office/powerpoint/2010/main" val="3971989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factor that may affect network performance is the number of students who are testing at on</a:t>
            </a:r>
            <a:r>
              <a:rPr lang="en-US" baseline="0" dirty="0" smtClean="0"/>
              <a:t>e time</a:t>
            </a:r>
            <a:r>
              <a:rPr lang="en-US" dirty="0" smtClean="0"/>
              <a:t>. Just as traffic speed decreases on a busy highway, network performance may slow when large numbers of students are testing simultaneously. It is recommended that network performance analyses be performed at various times prior to testing to ensure adequate capacity. Multiply the number of students who</a:t>
            </a:r>
            <a:r>
              <a:rPr lang="en-US" baseline="0" dirty="0" smtClean="0"/>
              <a:t> </a:t>
            </a:r>
            <a:r>
              <a:rPr lang="en-US" dirty="0" smtClean="0"/>
              <a:t>will test simultaneously by 20 Kbps to get an estimate of bandwidth</a:t>
            </a:r>
            <a:r>
              <a:rPr lang="en-US" baseline="0" dirty="0" smtClean="0"/>
              <a:t> needed</a:t>
            </a:r>
            <a:r>
              <a:rPr lang="en-US" dirty="0" smtClean="0"/>
              <a:t>. Compare that estimate with the results of</a:t>
            </a:r>
            <a:r>
              <a:rPr lang="en-US" u="none" baseline="0" dirty="0" smtClean="0"/>
              <a:t> the</a:t>
            </a:r>
            <a:r>
              <a:rPr lang="en-US" u="none" dirty="0" smtClean="0"/>
              <a:t> </a:t>
            </a:r>
            <a:r>
              <a:rPr lang="en-US" dirty="0" smtClean="0"/>
              <a:t>network speed test, and ensure that there is a sufficient margin.</a:t>
            </a:r>
          </a:p>
          <a:p>
            <a:endParaRPr lang="en-US" dirty="0" smtClean="0"/>
          </a:p>
          <a:p>
            <a:endParaRPr lang="en-US" b="1" dirty="0" smtClean="0"/>
          </a:p>
          <a:p>
            <a:endParaRPr lang="en-US" b="1" dirty="0" smtClean="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10</a:t>
            </a:fld>
            <a:endParaRPr lang="en-US" dirty="0"/>
          </a:p>
        </p:txBody>
      </p:sp>
    </p:spTree>
    <p:extLst>
      <p:ext uri="{BB962C8B-B14F-4D97-AF65-F5344CB8AC3E}">
        <p14:creationId xmlns:p14="http://schemas.microsoft.com/office/powerpoint/2010/main" val="3128002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a:t>N</a:t>
            </a:r>
            <a:r>
              <a:rPr lang="en-US" dirty="0" smtClean="0"/>
              <a:t>etwork </a:t>
            </a:r>
            <a:r>
              <a:rPr lang="en-US" dirty="0"/>
              <a:t>D</a:t>
            </a:r>
            <a:r>
              <a:rPr lang="en-US" dirty="0" smtClean="0"/>
              <a:t>iagnostics </a:t>
            </a:r>
            <a:r>
              <a:rPr lang="en-US" dirty="0"/>
              <a:t>tool compares the number of students </a:t>
            </a:r>
            <a:r>
              <a:rPr lang="en-US" dirty="0" smtClean="0"/>
              <a:t>testing simultaneously</a:t>
            </a:r>
            <a:r>
              <a:rPr lang="en-US" baseline="0" dirty="0" smtClean="0"/>
              <a:t> (</a:t>
            </a:r>
            <a:r>
              <a:rPr lang="en-US" dirty="0" smtClean="0"/>
              <a:t>as entered in the box) to </a:t>
            </a:r>
            <a:r>
              <a:rPr lang="en-US" dirty="0"/>
              <a:t>an estimate of </a:t>
            </a:r>
            <a:r>
              <a:rPr lang="en-US" dirty="0" smtClean="0"/>
              <a:t>that particular </a:t>
            </a:r>
            <a:r>
              <a:rPr lang="en-US" dirty="0"/>
              <a:t>test’s required </a:t>
            </a:r>
            <a:r>
              <a:rPr lang="en-US" u="none" dirty="0" smtClean="0"/>
              <a:t>bandwidth.</a:t>
            </a:r>
            <a:r>
              <a:rPr lang="en-US" u="none" baseline="0" dirty="0" smtClean="0"/>
              <a:t>  It then </a:t>
            </a:r>
            <a:r>
              <a:rPr lang="en-US" dirty="0" smtClean="0"/>
              <a:t>displays </a:t>
            </a:r>
            <a:r>
              <a:rPr lang="en-US" dirty="0"/>
              <a:t>a </a:t>
            </a:r>
            <a:r>
              <a:rPr lang="en-US" u="none" dirty="0"/>
              <a:t>message </a:t>
            </a:r>
            <a:r>
              <a:rPr lang="en-US" u="none" dirty="0" smtClean="0"/>
              <a:t>indicating if the network can adequately support the entered number of students</a:t>
            </a:r>
            <a:r>
              <a:rPr lang="en-US" dirty="0" smtClean="0"/>
              <a:t>. </a:t>
            </a:r>
          </a:p>
          <a:p>
            <a:endParaRPr lang="en-US" dirty="0" smtClean="0"/>
          </a:p>
          <a:p>
            <a:r>
              <a:rPr lang="en-US" dirty="0" smtClean="0"/>
              <a:t>The Network</a:t>
            </a:r>
            <a:r>
              <a:rPr lang="en-US" baseline="0" dirty="0" smtClean="0"/>
              <a:t> Diagnostics tool can be accessed on the Student Practice and Training Tests Site at alohahsap.org or by using the Secure Browser.</a:t>
            </a:r>
            <a:endParaRPr lang="en-US" dirty="0" smtClean="0"/>
          </a:p>
          <a:p>
            <a:r>
              <a:rPr lang="en-US" dirty="0"/>
              <a:t> </a:t>
            </a:r>
            <a:endParaRPr lang="en-US" dirty="0" smtClean="0"/>
          </a:p>
          <a:p>
            <a:r>
              <a:rPr lang="en-US" dirty="0"/>
              <a:t>In the Network Diagnostics section, do the following</a:t>
            </a:r>
            <a:r>
              <a:rPr lang="en-US" dirty="0" smtClean="0"/>
              <a:t>:</a:t>
            </a:r>
            <a:endParaRPr lang="en-US" b="1" u="sng" dirty="0">
              <a:solidFill>
                <a:srgbClr val="FF0000"/>
              </a:solidFill>
            </a:endParaRPr>
          </a:p>
          <a:p>
            <a:pPr marL="233309" indent="-233309">
              <a:buFont typeface="+mj-lt"/>
              <a:buAutoNum type="arabicPeriod"/>
            </a:pPr>
            <a:r>
              <a:rPr lang="en-US" dirty="0"/>
              <a:t>Select a test. </a:t>
            </a:r>
          </a:p>
          <a:p>
            <a:pPr marL="233309" indent="-233309">
              <a:buFont typeface="+mj-lt"/>
              <a:buAutoNum type="arabicPeriod"/>
            </a:pPr>
            <a:r>
              <a:rPr lang="en-US" dirty="0"/>
              <a:t>Enter the </a:t>
            </a:r>
            <a:r>
              <a:rPr lang="en-US" dirty="0" smtClean="0"/>
              <a:t>number </a:t>
            </a:r>
            <a:r>
              <a:rPr lang="en-US" dirty="0"/>
              <a:t>of students who will take that test at one time. </a:t>
            </a:r>
          </a:p>
          <a:p>
            <a:pPr marL="233309" indent="-233309">
              <a:buFont typeface="+mj-lt"/>
              <a:buAutoNum type="arabicPeriod"/>
            </a:pPr>
            <a:r>
              <a:rPr lang="en-US" dirty="0"/>
              <a:t>Click [</a:t>
            </a:r>
            <a:r>
              <a:rPr lang="en-US" b="1" dirty="0"/>
              <a:t>Run Network Diagnostics Tests</a:t>
            </a:r>
            <a:r>
              <a:rPr lang="en-US" dirty="0"/>
              <a:t>]. </a:t>
            </a:r>
            <a:endParaRPr lang="en-US" dirty="0" smtClean="0"/>
          </a:p>
          <a:p>
            <a:endParaRPr lang="en-US" b="1" dirty="0" smtClean="0"/>
          </a:p>
          <a:p>
            <a:endParaRPr lang="en-US" b="1" dirty="0" smtClean="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11</a:t>
            </a:fld>
            <a:endParaRPr lang="en-US" dirty="0"/>
          </a:p>
        </p:txBody>
      </p:sp>
    </p:spTree>
    <p:extLst>
      <p:ext uri="{BB962C8B-B14F-4D97-AF65-F5344CB8AC3E}">
        <p14:creationId xmlns:p14="http://schemas.microsoft.com/office/powerpoint/2010/main" val="2687991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maintain the security of sensitive test‐related data, wireless traffic must use encryption. Wi-Fi Protected Access II (WPA2) with Advanced Encryption Standard (AES) is strongly recommended.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Wireless access points have limits on total bandwidth as well as on the number of simultaneous devices in use. A properly configured wireless network should provide adequate bandwidth and wireless access points for testing. To be sure of sufficient capacity, you need to have the number of computers in the room that will be used for testing, and access</a:t>
            </a:r>
            <a:r>
              <a:rPr lang="en-US" baseline="0" dirty="0" smtClean="0"/>
              <a:t> Wi-Fi on</a:t>
            </a:r>
            <a:r>
              <a:rPr lang="en-US" dirty="0" smtClean="0"/>
              <a:t> them simultaneously. </a:t>
            </a:r>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12</a:t>
            </a:fld>
            <a:endParaRPr lang="en-US" dirty="0"/>
          </a:p>
        </p:txBody>
      </p:sp>
    </p:spTree>
    <p:extLst>
      <p:ext uri="{BB962C8B-B14F-4D97-AF65-F5344CB8AC3E}">
        <p14:creationId xmlns:p14="http://schemas.microsoft.com/office/powerpoint/2010/main" val="1674362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must ensure that your school’s computers meet the minimum hardware and software requirements in order for assessments to function effectively.</a:t>
            </a:r>
          </a:p>
          <a:p>
            <a:pPr defTabSz="933237">
              <a:defRPr/>
            </a:pPr>
            <a:endParaRPr lang="en-US" dirty="0" smtClean="0"/>
          </a:p>
          <a:p>
            <a:pPr defTabSz="933237">
              <a:defRPr/>
            </a:pPr>
            <a:r>
              <a:rPr lang="en-US" dirty="0" smtClean="0"/>
              <a:t>However, online testing performance can be improved by using computers with faster processors and more disk space than is</a:t>
            </a:r>
            <a:r>
              <a:rPr lang="en-US" baseline="0" dirty="0" smtClean="0"/>
              <a:t> minimally required</a:t>
            </a:r>
            <a:r>
              <a:rPr lang="en-US" dirty="0" smtClean="0"/>
              <a:t>. The table shown provides minimum</a:t>
            </a:r>
            <a:r>
              <a:rPr lang="en-US" baseline="0" dirty="0" smtClean="0"/>
              <a:t> </a:t>
            </a:r>
            <a:r>
              <a:rPr lang="en-US" dirty="0" smtClean="0"/>
              <a:t>information about supported operating systems and related system requirements. The most current system requirements can be found</a:t>
            </a:r>
            <a:r>
              <a:rPr lang="en-US" baseline="0" dirty="0" smtClean="0"/>
              <a:t> in your </a:t>
            </a:r>
            <a:r>
              <a:rPr lang="en-US" sz="1200" i="1" u="none" kern="1200" dirty="0" smtClean="0">
                <a:solidFill>
                  <a:schemeClr val="tx1"/>
                </a:solidFill>
                <a:effectLst/>
                <a:latin typeface="Arial" panose="020B0604020202020204" pitchFamily="34" charset="0"/>
                <a:ea typeface="+mn-ea"/>
                <a:cs typeface="+mn-cs"/>
              </a:rPr>
              <a:t>System Requirements for Online Testing</a:t>
            </a:r>
            <a:r>
              <a:rPr lang="en-US" u="none" dirty="0" smtClean="0"/>
              <a:t>.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13</a:t>
            </a:fld>
            <a:endParaRPr lang="en-US" dirty="0"/>
          </a:p>
        </p:txBody>
      </p:sp>
    </p:spTree>
    <p:extLst>
      <p:ext uri="{BB962C8B-B14F-4D97-AF65-F5344CB8AC3E}">
        <p14:creationId xmlns:p14="http://schemas.microsoft.com/office/powerpoint/2010/main" val="4127035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As monitors vary widely, support for specific monitors cannot be provided. We cannot guarantee that the “default” settings that monitors are shipped with are optimal. Use the student</a:t>
            </a:r>
            <a:r>
              <a:rPr lang="en-US" sz="1200" baseline="0" dirty="0" smtClean="0"/>
              <a:t> practice and t</a:t>
            </a:r>
            <a:r>
              <a:rPr lang="en-US" sz="1200" dirty="0" smtClean="0"/>
              <a:t>raining tests to verify that test items with shaded images (e.g., pie charts) can be seen clearly. Monitor settings may need to be adjusted if a student says test items with shaded images are very light or cannot be seen. </a:t>
            </a:r>
          </a:p>
          <a:p>
            <a:pPr eaLnBrk="1" fontAlgn="auto" hangingPunct="1">
              <a:spcBef>
                <a:spcPts val="0"/>
              </a:spcBef>
              <a:buClrTx/>
              <a:defRPr/>
            </a:pPr>
            <a:endParaRPr lang="en-US" sz="1200" dirty="0" smtClean="0"/>
          </a:p>
          <a:p>
            <a:pPr eaLnBrk="1" fontAlgn="auto" hangingPunct="1">
              <a:spcBef>
                <a:spcPts val="0"/>
              </a:spcBef>
              <a:buClrTx/>
              <a:defRPr/>
            </a:pPr>
            <a:r>
              <a:rPr lang="en-US" sz="1200" dirty="0" smtClean="0"/>
              <a:t>In general, the larger the monitor, the more “real estate” students will have. Some assessments may include pages that have multiple items and/or reading passages that require scrolling.  Resolution</a:t>
            </a:r>
            <a:r>
              <a:rPr lang="en-US" sz="1200" baseline="0" dirty="0" smtClean="0"/>
              <a:t> should be set to 1024 by 768 or better.</a:t>
            </a:r>
            <a:endParaRPr lang="en-US" sz="1200" dirty="0" smtClean="0"/>
          </a:p>
          <a:p>
            <a:r>
              <a:rPr lang="en-US" sz="12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Individuals using small monitors or tablets may need to scroll vertically and/or horizontally in order to view all information on the screen. Students may also use the Zoom tool available in the tests to enlarge content on the screen. </a:t>
            </a:r>
            <a:r>
              <a:rPr lang="en-US" dirty="0" smtClean="0"/>
              <a:t>The most current system requirements can be found</a:t>
            </a:r>
            <a:r>
              <a:rPr lang="en-US" baseline="0" dirty="0" smtClean="0"/>
              <a:t> in your </a:t>
            </a:r>
            <a:r>
              <a:rPr lang="en-US" i="1" baseline="0" dirty="0" smtClean="0"/>
              <a:t>Technical Specifications Manual for Online Testing</a:t>
            </a:r>
            <a:r>
              <a:rPr lang="en-US" dirty="0" smtClean="0"/>
              <a:t>.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14</a:t>
            </a:fld>
            <a:endParaRPr lang="en-US" dirty="0"/>
          </a:p>
        </p:txBody>
      </p:sp>
    </p:spTree>
    <p:extLst>
      <p:ext uri="{BB962C8B-B14F-4D97-AF65-F5344CB8AC3E}">
        <p14:creationId xmlns:p14="http://schemas.microsoft.com/office/powerpoint/2010/main" val="683039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online assessments</a:t>
            </a:r>
            <a:r>
              <a:rPr lang="en-US" baseline="0" dirty="0" smtClean="0"/>
              <a:t> are</a:t>
            </a:r>
            <a:r>
              <a:rPr lang="en-US" dirty="0" smtClean="0"/>
              <a:t> available on multiple mobile devices using a variety of operating systems. Tablets must have at least a 10-inch screen. iPads with a 9.5-inch display are acceptable. A minimum screen resolution of 1024</a:t>
            </a:r>
            <a:r>
              <a:rPr lang="en-US" baseline="0" dirty="0" smtClean="0"/>
              <a:t>x</a:t>
            </a:r>
            <a:r>
              <a:rPr lang="en-US" dirty="0" smtClean="0"/>
              <a:t>768 is required for all testing devices. An external keyboard is required. The table shows the mobile devices that are supported for use in testing. However,</a:t>
            </a:r>
            <a:r>
              <a:rPr lang="en-US" baseline="0" dirty="0" smtClean="0"/>
              <a:t> t</a:t>
            </a:r>
            <a:r>
              <a:rPr lang="en-US" dirty="0" smtClean="0"/>
              <a:t>he most current list can be found in</a:t>
            </a:r>
            <a:r>
              <a:rPr lang="en-US" baseline="0" dirty="0" smtClean="0"/>
              <a:t> </a:t>
            </a:r>
            <a:r>
              <a:rPr lang="en-US" u="none" baseline="0" dirty="0" smtClean="0"/>
              <a:t>your </a:t>
            </a:r>
            <a:r>
              <a:rPr lang="en-US" sz="1200" i="1" u="none" kern="1200" dirty="0" smtClean="0">
                <a:solidFill>
                  <a:schemeClr val="tx1"/>
                </a:solidFill>
                <a:effectLst/>
                <a:latin typeface="Arial" panose="020B0604020202020204" pitchFamily="34" charset="0"/>
                <a:ea typeface="+mn-ea"/>
                <a:cs typeface="+mn-cs"/>
              </a:rPr>
              <a:t>System Requirements for Online Testing</a:t>
            </a:r>
            <a:r>
              <a:rPr lang="en-US" u="none" dirty="0" smtClean="0"/>
              <a:t>. </a:t>
            </a:r>
          </a:p>
          <a:p>
            <a:endParaRPr lang="en-US" b="1" dirty="0" smtClean="0"/>
          </a:p>
        </p:txBody>
      </p:sp>
      <p:sp>
        <p:nvSpPr>
          <p:cNvPr id="4" name="Slide Number Placeholder 3"/>
          <p:cNvSpPr>
            <a:spLocks noGrp="1"/>
          </p:cNvSpPr>
          <p:nvPr>
            <p:ph type="sldNum" sz="quarter" idx="10"/>
          </p:nvPr>
        </p:nvSpPr>
        <p:spPr/>
        <p:txBody>
          <a:bodyPr/>
          <a:lstStyle/>
          <a:p>
            <a:fld id="{09A30580-D6CB-4865-8704-FECD68EAF559}" type="slidenum">
              <a:rPr lang="en-US" smtClean="0"/>
              <a:pPr/>
              <a:t>15</a:t>
            </a:fld>
            <a:endParaRPr lang="en-US" dirty="0"/>
          </a:p>
        </p:txBody>
      </p:sp>
    </p:spTree>
    <p:extLst>
      <p:ext uri="{BB962C8B-B14F-4D97-AF65-F5344CB8AC3E}">
        <p14:creationId xmlns:p14="http://schemas.microsoft.com/office/powerpoint/2010/main" val="2689166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Online tests</a:t>
            </a:r>
            <a:r>
              <a:rPr lang="en-US" baseline="0" dirty="0" smtClean="0"/>
              <a:t> are </a:t>
            </a:r>
            <a:r>
              <a:rPr lang="en-US" dirty="0" smtClean="0"/>
              <a:t>delivered using a secure browser in order to protect the security and integrity of the test. The secure browser prevents students from accessing other computer or Internet applications and copying test information during testing. If the </a:t>
            </a:r>
            <a:r>
              <a:rPr lang="en-US" strike="noStrike" baseline="0" dirty="0" smtClean="0"/>
              <a:t>system</a:t>
            </a:r>
            <a:r>
              <a:rPr lang="en-US" strike="noStrike" dirty="0" smtClean="0"/>
              <a:t> </a:t>
            </a:r>
            <a:r>
              <a:rPr lang="en-US" dirty="0" smtClean="0"/>
              <a:t>detects other applications popping up or running on the computer, the</a:t>
            </a:r>
            <a:r>
              <a:rPr lang="en-US" baseline="0" dirty="0" smtClean="0"/>
              <a:t> student is logged out of</a:t>
            </a:r>
            <a:r>
              <a:rPr lang="en-US" dirty="0" smtClean="0"/>
              <a:t> the testing session. Students cannot access the operational tests without</a:t>
            </a:r>
            <a:r>
              <a:rPr lang="en-US" baseline="0" dirty="0" smtClean="0"/>
              <a:t> using the secure </a:t>
            </a:r>
            <a:r>
              <a:rPr lang="en-US" dirty="0" smtClean="0"/>
              <a:t>browser. The practice</a:t>
            </a:r>
            <a:r>
              <a:rPr lang="en-US" baseline="0" dirty="0" smtClean="0"/>
              <a:t> and training </a:t>
            </a:r>
            <a:r>
              <a:rPr lang="en-US" dirty="0" smtClean="0"/>
              <a:t>tests can be accessed with either the secure browser or with supported web browsers, including Chrome, Firefox, Safari, and Internet Explorer 10 and 11.</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16</a:t>
            </a:fld>
            <a:endParaRPr lang="en-US" dirty="0"/>
          </a:p>
        </p:txBody>
      </p:sp>
    </p:spTree>
    <p:extLst>
      <p:ext uri="{BB962C8B-B14F-4D97-AF65-F5344CB8AC3E}">
        <p14:creationId xmlns:p14="http://schemas.microsoft.com/office/powerpoint/2010/main" val="918244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a:t>Student Testing Site requires the use of a secure browser. The correct secure browser for each operating system must be downloaded and installed on all computers that will be used for student testing</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17</a:t>
            </a:fld>
            <a:endParaRPr lang="en-US" dirty="0"/>
          </a:p>
        </p:txBody>
      </p:sp>
    </p:spTree>
    <p:extLst>
      <p:ext uri="{BB962C8B-B14F-4D97-AF65-F5344CB8AC3E}">
        <p14:creationId xmlns:p14="http://schemas.microsoft.com/office/powerpoint/2010/main" val="1347445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The</a:t>
            </a:r>
            <a:r>
              <a:rPr lang="en-US" b="0" baseline="0" dirty="0" smtClean="0"/>
              <a:t> secure browser for </a:t>
            </a:r>
            <a:r>
              <a:rPr lang="en-US" b="0" u="none" baseline="0" dirty="0" smtClean="0"/>
              <a:t>desktops and laptops </a:t>
            </a:r>
            <a:r>
              <a:rPr lang="en-US" b="0" baseline="0" dirty="0" smtClean="0"/>
              <a:t>is located on your portal. The secure browser for tablets and Chromebooks can be downloaded from the corresponding web stores.</a:t>
            </a:r>
            <a:r>
              <a:rPr lang="en-US" b="0" strike="sngStrike" baseline="0" dirty="0" smtClean="0"/>
              <a:t> </a:t>
            </a:r>
          </a:p>
          <a:p>
            <a:endParaRPr lang="en-US" b="0" strike="sngStrike" baseline="0" dirty="0" smtClean="0"/>
          </a:p>
          <a:p>
            <a:r>
              <a:rPr lang="en-US" dirty="0" smtClean="0"/>
              <a:t>Refer to </a:t>
            </a:r>
            <a:r>
              <a:rPr lang="en-US" u="none" dirty="0" smtClean="0"/>
              <a:t>your </a:t>
            </a:r>
            <a:r>
              <a:rPr lang="en-US" i="1" u="none" dirty="0" smtClean="0"/>
              <a:t>Secure Browser Installation Manual</a:t>
            </a:r>
            <a:r>
              <a:rPr lang="en-US" u="none" dirty="0" smtClean="0"/>
              <a:t> for </a:t>
            </a:r>
            <a:r>
              <a:rPr lang="en-US" dirty="0" smtClean="0"/>
              <a:t>instructions on downloading and installing the secure browsers. </a:t>
            </a:r>
          </a:p>
          <a:p>
            <a:endParaRPr lang="en-US" b="1" dirty="0" smtClean="0"/>
          </a:p>
          <a:p>
            <a:r>
              <a:rPr lang="en-US" dirty="0" smtClean="0"/>
              <a:t>For Android tablets, the secure browser should be downloaded from the Google Play Store. The secure browser keyboard must be selected before students can access the login page. </a:t>
            </a:r>
          </a:p>
          <a:p>
            <a:endParaRPr lang="en-US" dirty="0" smtClean="0"/>
          </a:p>
          <a:p>
            <a:r>
              <a:rPr lang="en-US" dirty="0" smtClean="0"/>
              <a:t>For iPad</a:t>
            </a:r>
            <a:r>
              <a:rPr lang="en-US" baseline="0" dirty="0" smtClean="0"/>
              <a:t>s</a:t>
            </a:r>
            <a:r>
              <a:rPr lang="en-US" dirty="0" smtClean="0"/>
              <a:t>, the secure browser should be downloaded from the App Store. The Guided </a:t>
            </a:r>
            <a:r>
              <a:rPr lang="en-US" u="none" dirty="0" smtClean="0"/>
              <a:t>Access or Autonomous Single App Mode feature </a:t>
            </a:r>
            <a:r>
              <a:rPr lang="en-US" dirty="0" smtClean="0"/>
              <a:t>must be enabled for iPads.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For Chromebooks, installation varies for managed and non-managed Chromebooks.</a:t>
            </a:r>
          </a:p>
          <a:p>
            <a:endParaRPr lang="en-US" dirty="0" smtClean="0"/>
          </a:p>
          <a:p>
            <a:r>
              <a:rPr lang="en-US" dirty="0" smtClean="0"/>
              <a:t>Detailed</a:t>
            </a:r>
            <a:r>
              <a:rPr lang="en-US" baseline="0" dirty="0" smtClean="0"/>
              <a:t> i</a:t>
            </a:r>
            <a:r>
              <a:rPr lang="en-US" dirty="0" smtClean="0"/>
              <a:t>nstructions for these settings can be found in your </a:t>
            </a:r>
            <a:r>
              <a:rPr lang="en-US" i="1" dirty="0" smtClean="0"/>
              <a:t>Technical Specifications Manual for Online Testing</a:t>
            </a:r>
            <a:r>
              <a:rPr lang="en-US" dirty="0" smtClean="0"/>
              <a:t>. </a:t>
            </a:r>
          </a:p>
          <a:p>
            <a:endParaRPr lang="en-US" b="1" dirty="0" smtClean="0"/>
          </a:p>
        </p:txBody>
      </p:sp>
      <p:sp>
        <p:nvSpPr>
          <p:cNvPr id="4" name="Slide Number Placeholder 3"/>
          <p:cNvSpPr>
            <a:spLocks noGrp="1"/>
          </p:cNvSpPr>
          <p:nvPr>
            <p:ph type="sldNum" sz="quarter" idx="10"/>
          </p:nvPr>
        </p:nvSpPr>
        <p:spPr/>
        <p:txBody>
          <a:bodyPr/>
          <a:lstStyle/>
          <a:p>
            <a:fld id="{09A30580-D6CB-4865-8704-FECD68EAF559}" type="slidenum">
              <a:rPr lang="en-US" smtClean="0"/>
              <a:pPr/>
              <a:t>18</a:t>
            </a:fld>
            <a:endParaRPr lang="en-US" dirty="0"/>
          </a:p>
        </p:txBody>
      </p:sp>
    </p:spTree>
    <p:extLst>
      <p:ext uri="{BB962C8B-B14F-4D97-AF65-F5344CB8AC3E}">
        <p14:creationId xmlns:p14="http://schemas.microsoft.com/office/powerpoint/2010/main" val="113549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r>
              <a:rPr lang="en-US" dirty="0" smtClean="0"/>
              <a:t>You can install the secure browser on individual computers or devices using several methods: </a:t>
            </a:r>
          </a:p>
          <a:p>
            <a:pPr marL="171450" indent="-171450">
              <a:buFont typeface="Arial" panose="020B0604020202020204" pitchFamily="34" charset="0"/>
              <a:buChar char="•"/>
            </a:pPr>
            <a:r>
              <a:rPr lang="en-US" dirty="0" smtClean="0"/>
              <a:t>Download the browser directly from your portal and install it.</a:t>
            </a:r>
          </a:p>
          <a:p>
            <a:pPr marL="171450" indent="-171450">
              <a:buFont typeface="Arial" panose="020B0604020202020204" pitchFamily="34" charset="0"/>
              <a:buChar char="•"/>
            </a:pPr>
            <a:r>
              <a:rPr lang="en-US" dirty="0" smtClean="0"/>
              <a:t>Download and save the secure browser onto a media device (such as a flash drive), and copy and install the files on each computer. </a:t>
            </a:r>
          </a:p>
          <a:p>
            <a:pPr marL="171450" indent="-171450">
              <a:buFont typeface="Arial" panose="020B0604020202020204" pitchFamily="34" charset="0"/>
              <a:buChar char="•"/>
            </a:pPr>
            <a:r>
              <a:rPr lang="en-US" dirty="0" smtClean="0"/>
              <a:t>Download and save the secure browser to a network folder, and copy and install the files on each computer.</a:t>
            </a:r>
          </a:p>
          <a:p>
            <a:pPr>
              <a:buFont typeface="Arial" pitchFamily="34" charset="0"/>
              <a:buChar char="•"/>
            </a:pPr>
            <a:r>
              <a:rPr lang="en-US" i="1" u="none" dirty="0" smtClean="0"/>
              <a:t>Secure Browser Installation Manual</a:t>
            </a:r>
            <a:endParaRPr lang="en-US" dirty="0" smtClean="0"/>
          </a:p>
          <a:p>
            <a:pPr>
              <a:buFont typeface="Arial" pitchFamily="34" charset="0"/>
              <a:buNone/>
            </a:pPr>
            <a:r>
              <a:rPr lang="en-US" dirty="0" smtClean="0"/>
              <a:t>If you need to install the secure browser on a system for which you do not have administrative rights, see the instructions in </a:t>
            </a:r>
            <a:r>
              <a:rPr lang="en-US" i="0" u="none" dirty="0" smtClean="0"/>
              <a:t>your</a:t>
            </a:r>
            <a:r>
              <a:rPr lang="en-US" i="1" dirty="0" smtClean="0"/>
              <a:t>. </a:t>
            </a:r>
            <a:r>
              <a:rPr lang="en-US" dirty="0" smtClean="0"/>
              <a:t>If you prefer, you may push the secure browser out to all of the testing computers and devices on your network, using whatever software tools you normally use for </a:t>
            </a:r>
            <a:r>
              <a:rPr lang="en-US" u="none" dirty="0" smtClean="0"/>
              <a:t>managing deployments.</a:t>
            </a:r>
          </a:p>
          <a:p>
            <a:endParaRPr lang="en-US" dirty="0" smtClean="0"/>
          </a:p>
          <a:p>
            <a:endParaRPr lang="en-US" dirty="0" smtClean="0"/>
          </a:p>
          <a:p>
            <a:endParaRPr lang="en-US" b="1" dirty="0" smtClean="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19</a:t>
            </a:fld>
            <a:endParaRPr lang="en-US" dirty="0"/>
          </a:p>
        </p:txBody>
      </p:sp>
    </p:spTree>
    <p:extLst>
      <p:ext uri="{BB962C8B-B14F-4D97-AF65-F5344CB8AC3E}">
        <p14:creationId xmlns:p14="http://schemas.microsoft.com/office/powerpoint/2010/main" val="421179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a:t>
            </a:r>
            <a:r>
              <a:rPr lang="en-US" baseline="0" dirty="0" smtClean="0"/>
              <a:t> module</a:t>
            </a:r>
            <a:r>
              <a:rPr lang="en-US" dirty="0" smtClean="0"/>
              <a:t> outlines the hardware requirements, software installation processes, and system configurations you will need in order to ensure that your school’s systems are ready for online testing. </a:t>
            </a:r>
            <a:r>
              <a:rPr lang="en-US" dirty="0" smtClean="0">
                <a:solidFill>
                  <a:srgbClr val="0070C0"/>
                </a:solidFill>
              </a:rPr>
              <a:t>We</a:t>
            </a:r>
            <a:r>
              <a:rPr lang="en-US" baseline="0" dirty="0" smtClean="0">
                <a:solidFill>
                  <a:srgbClr val="0070C0"/>
                </a:solidFill>
              </a:rPr>
              <a:t> </a:t>
            </a:r>
            <a:r>
              <a:rPr lang="en-US" dirty="0" smtClean="0"/>
              <a:t>will cover five basic topics: site readiness, network requirements, hardware and software requirements, secure browser installation, and network diagnostics and configuration.</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a:t>
            </a:fld>
            <a:endParaRPr lang="en-US" dirty="0"/>
          </a:p>
        </p:txBody>
      </p:sp>
    </p:spTree>
    <p:extLst>
      <p:ext uri="{BB962C8B-B14F-4D97-AF65-F5344CB8AC3E}">
        <p14:creationId xmlns:p14="http://schemas.microsoft.com/office/powerpoint/2010/main" val="11667972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several methods to deploy the secure browser depending on your platform. For the Windows platform, we provide</a:t>
            </a:r>
            <a:r>
              <a:rPr lang="en-US" baseline="0" dirty="0" smtClean="0"/>
              <a:t> </a:t>
            </a:r>
            <a:r>
              <a:rPr lang="en-US" dirty="0" smtClean="0"/>
              <a:t>the secure browser in an MSI package file. This file type enables deployment using a number of tools including: </a:t>
            </a:r>
          </a:p>
          <a:p>
            <a:pPr marL="171450" indent="-171450">
              <a:buClr>
                <a:srgbClr val="1EB53A"/>
              </a:buClr>
              <a:buFont typeface="Arial" pitchFamily="34" charset="0"/>
              <a:buChar char="•"/>
            </a:pPr>
            <a:r>
              <a:rPr lang="en-US" dirty="0"/>
              <a:t> Active Directory Group </a:t>
            </a:r>
            <a:r>
              <a:rPr lang="en-US" dirty="0" smtClean="0"/>
              <a:t>Policy</a:t>
            </a:r>
            <a:endParaRPr lang="en-US" dirty="0"/>
          </a:p>
          <a:p>
            <a:pPr marL="171450" indent="-171450">
              <a:buClr>
                <a:srgbClr val="1EB53A"/>
              </a:buClr>
              <a:buFont typeface="Arial" pitchFamily="34" charset="0"/>
              <a:buChar char="•"/>
            </a:pPr>
            <a:r>
              <a:rPr lang="en-US" dirty="0"/>
              <a:t> Microsoft </a:t>
            </a:r>
            <a:r>
              <a:rPr lang="en-US" dirty="0" smtClean="0"/>
              <a:t>SMS</a:t>
            </a:r>
            <a:endParaRPr lang="en-US" dirty="0"/>
          </a:p>
          <a:p>
            <a:pPr marL="171450" indent="-171450">
              <a:buClr>
                <a:srgbClr val="1EB53A"/>
              </a:buClr>
              <a:buFont typeface="Arial" pitchFamily="34" charset="0"/>
              <a:buChar char="•"/>
            </a:pPr>
            <a:r>
              <a:rPr lang="en-US" dirty="0"/>
              <a:t> Microsoft </a:t>
            </a:r>
            <a:r>
              <a:rPr lang="en-US" dirty="0" smtClean="0"/>
              <a:t>SCCM</a:t>
            </a:r>
            <a:endParaRPr lang="en-US" dirty="0"/>
          </a:p>
          <a:p>
            <a:pPr marL="171450" indent="-171450">
              <a:buClr>
                <a:srgbClr val="1EB53A"/>
              </a:buClr>
              <a:buFont typeface="Arial" pitchFamily="34" charset="0"/>
              <a:buChar char="•"/>
            </a:pPr>
            <a:r>
              <a:rPr lang="en-US" dirty="0"/>
              <a:t> Microsoft </a:t>
            </a:r>
            <a:r>
              <a:rPr lang="en-US" dirty="0" smtClean="0"/>
              <a:t>WSUS</a:t>
            </a:r>
            <a:endParaRPr lang="en-US" dirty="0"/>
          </a:p>
          <a:p>
            <a:pPr marL="171450" indent="-171450">
              <a:buClr>
                <a:srgbClr val="1EB53A"/>
              </a:buClr>
              <a:buFont typeface="Arial" pitchFamily="34" charset="0"/>
              <a:buChar char="•"/>
            </a:pPr>
            <a:r>
              <a:rPr lang="en-US" dirty="0"/>
              <a:t> Windows NT Batch</a:t>
            </a:r>
            <a:endParaRPr lang="en-US" dirty="0" smtClean="0"/>
          </a:p>
          <a:p>
            <a:r>
              <a:rPr lang="en-US" dirty="0" smtClean="0"/>
              <a:t> </a:t>
            </a:r>
            <a:endParaRPr lang="en-US" dirty="0" smtClean="0">
              <a:solidFill>
                <a:srgbClr val="003AD4"/>
              </a:solidFill>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20</a:t>
            </a:fld>
            <a:endParaRPr lang="en-US" dirty="0"/>
          </a:p>
        </p:txBody>
      </p:sp>
    </p:spTree>
    <p:extLst>
      <p:ext uri="{BB962C8B-B14F-4D97-AF65-F5344CB8AC3E}">
        <p14:creationId xmlns:p14="http://schemas.microsoft.com/office/powerpoint/2010/main" val="3495052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Mac OS X platform, we provide the secure browser as a DMG package file. This file type enables deployment using Apple Remote Desktop.</a:t>
            </a:r>
          </a:p>
          <a:p>
            <a:endParaRPr lang="en-US" dirty="0" smtClean="0"/>
          </a:p>
          <a:p>
            <a:r>
              <a:rPr lang="en-US" dirty="0" smtClean="0"/>
              <a:t>For the Linux platform, we provide the secure browser in a generic TAR file. This file type enables deployment using a number of tools including shell scripts and puppet.</a:t>
            </a:r>
            <a:r>
              <a:rPr lang="en-US" dirty="0" smtClean="0">
                <a:solidFill>
                  <a:schemeClr val="accent6">
                    <a:lumMod val="75000"/>
                  </a:schemeClr>
                </a:solidFill>
              </a:rPr>
              <a:t> </a:t>
            </a:r>
            <a:r>
              <a:rPr lang="en-US" dirty="0" smtClean="0"/>
              <a:t> </a:t>
            </a:r>
          </a:p>
          <a:p>
            <a:endParaRPr lang="en-US" dirty="0" smtClean="0">
              <a:solidFill>
                <a:srgbClr val="FF0000"/>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21</a:t>
            </a:fld>
            <a:endParaRPr lang="en-US" dirty="0"/>
          </a:p>
        </p:txBody>
      </p:sp>
    </p:spTree>
    <p:extLst>
      <p:ext uri="{BB962C8B-B14F-4D97-AF65-F5344CB8AC3E}">
        <p14:creationId xmlns:p14="http://schemas.microsoft.com/office/powerpoint/2010/main" val="28066363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u="none" dirty="0" smtClean="0">
                <a:effectLst/>
              </a:rPr>
              <a:t>Some states and</a:t>
            </a:r>
            <a:r>
              <a:rPr lang="en-US" u="none" baseline="0" dirty="0" smtClean="0">
                <a:effectLst/>
              </a:rPr>
              <a:t> complexes have opted to use the Secure Browser auto-update feature. </a:t>
            </a:r>
          </a:p>
          <a:p>
            <a:endParaRPr lang="en-US" u="none" baseline="0" dirty="0" smtClean="0">
              <a:effectLst/>
            </a:endParaRPr>
          </a:p>
          <a:p>
            <a:pPr marL="171450" indent="-171450">
              <a:buFont typeface="Arial" panose="020B0604020202020204" pitchFamily="34" charset="0"/>
              <a:buChar char="•"/>
            </a:pPr>
            <a:r>
              <a:rPr lang="en-US" u="none" baseline="0" dirty="0" smtClean="0">
                <a:effectLst/>
              </a:rPr>
              <a:t>When a new secure browser becomes available, AIR will send notice and </a:t>
            </a:r>
            <a:r>
              <a:rPr lang="en-US" u="none" dirty="0" smtClean="0">
                <a:effectLst/>
              </a:rPr>
              <a:t>will tell you when the update will be available and you will be asked to leave all computers turned on overnight with the secure browser open to the sign in page. </a:t>
            </a:r>
          </a:p>
          <a:p>
            <a:pPr marL="167970" indent="-167970">
              <a:buFont typeface="Arial" panose="020B0604020202020204" pitchFamily="34" charset="0"/>
              <a:buChar char="•"/>
            </a:pPr>
            <a:r>
              <a:rPr lang="en-US" u="none" dirty="0" smtClean="0">
                <a:effectLst/>
              </a:rPr>
              <a:t>The auto-update software will check to see if anyone is actively using the computer. If they are not, a message will be sent out saying that the computer wants to install an auto-update and asking anyone working on the computer to click a message. If</a:t>
            </a:r>
            <a:r>
              <a:rPr lang="en-US" u="none" baseline="0" dirty="0" smtClean="0">
                <a:effectLst/>
              </a:rPr>
              <a:t> this action is not cancelled</a:t>
            </a:r>
            <a:r>
              <a:rPr lang="en-US" u="none" dirty="0" smtClean="0">
                <a:effectLst/>
              </a:rPr>
              <a:t>, the auto-update will install. </a:t>
            </a:r>
          </a:p>
          <a:p>
            <a:pPr marL="167970" indent="-167970">
              <a:buFont typeface="Arial" panose="020B0604020202020204" pitchFamily="34" charset="0"/>
              <a:buChar char="•"/>
            </a:pPr>
            <a:r>
              <a:rPr lang="en-US" u="none" dirty="0" smtClean="0">
                <a:effectLst/>
              </a:rPr>
              <a:t>As part of the installation process, the secure browser will automatically restart. The auto-update software will check to make sure that no one is using the computer before restarting.</a:t>
            </a:r>
          </a:p>
          <a:p>
            <a:endParaRPr lang="en-US" u="none" dirty="0" smtClean="0">
              <a:effectLst/>
            </a:endParaRPr>
          </a:p>
          <a:p>
            <a:r>
              <a:rPr lang="en-US" u="none" dirty="0" smtClean="0">
                <a:effectLst/>
              </a:rPr>
              <a:t>The auto-update process should take approximately 10 minutes.</a:t>
            </a:r>
            <a:r>
              <a:rPr lang="en-US" u="none" baseline="0" dirty="0" smtClean="0">
                <a:effectLst/>
              </a:rPr>
              <a:t> </a:t>
            </a:r>
            <a:r>
              <a:rPr lang="en-US" u="none" dirty="0" smtClean="0">
                <a:effectLst/>
              </a:rPr>
              <a:t>Because the auto-updates will be installed in the middle of the night, the process should not interfere with students’ use of the computers.</a:t>
            </a:r>
          </a:p>
          <a:p>
            <a:endParaRPr lang="en-US" u="none" dirty="0" smtClean="0">
              <a:effectLst/>
            </a:endParaRPr>
          </a:p>
          <a:p>
            <a:r>
              <a:rPr lang="en-US" dirty="0" smtClean="0"/>
              <a:t>Note:</a:t>
            </a:r>
            <a:r>
              <a:rPr lang="en-US" baseline="0" dirty="0" smtClean="0"/>
              <a:t> </a:t>
            </a:r>
          </a:p>
          <a:p>
            <a:pPr marL="171450" indent="-171450">
              <a:buFont typeface="Arial" panose="020B0604020202020204" pitchFamily="34" charset="0"/>
              <a:buChar char="•"/>
            </a:pPr>
            <a:r>
              <a:rPr lang="en-US" dirty="0" smtClean="0"/>
              <a:t>The secure browser will continue to be updated only once a year. However, updates may need to be pushed out during the year if there is an update to a major operating system. Serious security or other issues with the secure browser could also necessitate an update during the academic year.</a:t>
            </a:r>
          </a:p>
          <a:p>
            <a:pPr marL="171450" indent="-171450">
              <a:buFont typeface="Arial" panose="020B0604020202020204" pitchFamily="34" charset="0"/>
              <a:buChar char="•"/>
            </a:pPr>
            <a:r>
              <a:rPr lang="en-US" u="none" dirty="0" smtClean="0">
                <a:effectLst/>
              </a:rPr>
              <a:t>This is an optional feature for the field to use. </a:t>
            </a:r>
          </a:p>
          <a:p>
            <a:pPr marL="171450" indent="-171450">
              <a:buFont typeface="Arial" panose="020B0604020202020204" pitchFamily="34" charset="0"/>
              <a:buChar char="•"/>
            </a:pPr>
            <a:r>
              <a:rPr lang="en-US" u="none" dirty="0" smtClean="0">
                <a:effectLst/>
              </a:rPr>
              <a:t>The</a:t>
            </a:r>
            <a:r>
              <a:rPr lang="en-US" u="none" baseline="0" dirty="0" smtClean="0">
                <a:effectLst/>
              </a:rPr>
              <a:t> 2015</a:t>
            </a:r>
            <a:r>
              <a:rPr lang="en-US" sz="1200" dirty="0" smtClean="0">
                <a:sym typeface="Symbol"/>
              </a:rPr>
              <a:t>–20</a:t>
            </a:r>
            <a:r>
              <a:rPr lang="en-US" u="none" baseline="0" dirty="0" smtClean="0">
                <a:effectLst/>
              </a:rPr>
              <a:t>16 version of the secure browser must be installed in order to access the auto-update functionality.</a:t>
            </a:r>
          </a:p>
          <a:p>
            <a:endParaRPr lang="en-US" u="none" baseline="0" dirty="0" smtClean="0">
              <a:effectLst/>
            </a:endParaRPr>
          </a:p>
          <a:p>
            <a:pPr defTabSz="895838">
              <a:defRPr/>
            </a:pPr>
            <a:r>
              <a:rPr lang="en-US" u="none" baseline="0" dirty="0" smtClean="0">
                <a:effectLst/>
              </a:rPr>
              <a:t>For more details, refer to the </a:t>
            </a:r>
            <a:r>
              <a:rPr lang="en-US" i="1" u="none" baseline="0" dirty="0" smtClean="0">
                <a:effectLst/>
              </a:rPr>
              <a:t>Secure Browser Installation Manual </a:t>
            </a:r>
            <a:r>
              <a:rPr lang="en-US" u="none" baseline="0" dirty="0" smtClean="0">
                <a:effectLst/>
              </a:rPr>
              <a:t>and the </a:t>
            </a:r>
            <a:r>
              <a:rPr lang="en-US" b="0" i="1" dirty="0" smtClean="0"/>
              <a:t>Technology Requirements Manual.</a:t>
            </a:r>
            <a:endParaRPr lang="en-US" dirty="0" smtClean="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22</a:t>
            </a:fld>
            <a:endParaRPr lang="en-US" dirty="0"/>
          </a:p>
        </p:txBody>
      </p:sp>
    </p:spTree>
    <p:extLst>
      <p:ext uri="{BB962C8B-B14F-4D97-AF65-F5344CB8AC3E}">
        <p14:creationId xmlns:p14="http://schemas.microsoft.com/office/powerpoint/2010/main" val="33768446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of our sites use pop-ups to provide additional information</a:t>
            </a:r>
            <a:r>
              <a:rPr lang="en-US" strike="noStrike" baseline="0" dirty="0" smtClean="0"/>
              <a:t>.  </a:t>
            </a:r>
            <a:r>
              <a:rPr lang="en-US" dirty="0" smtClean="0"/>
              <a:t>Devices used by Test Administrators should have their Internet browsers configured to allow pop-ups from your testing</a:t>
            </a:r>
            <a:r>
              <a:rPr lang="en-US" baseline="0" dirty="0" smtClean="0"/>
              <a:t> </a:t>
            </a:r>
            <a:r>
              <a:rPr lang="en-US" dirty="0" smtClean="0"/>
              <a:t>websites. </a:t>
            </a:r>
            <a:endParaRPr lang="en-US" dirty="0" smtClean="0">
              <a:solidFill>
                <a:srgbClr val="FF0000"/>
              </a:solidFill>
            </a:endParaRPr>
          </a:p>
          <a:p>
            <a:endParaRPr lang="en-US" dirty="0" smtClean="0">
              <a:solidFill>
                <a:srgbClr val="FF0000"/>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23</a:t>
            </a:fld>
            <a:endParaRPr lang="en-US" dirty="0"/>
          </a:p>
        </p:txBody>
      </p:sp>
    </p:spTree>
    <p:extLst>
      <p:ext uri="{BB962C8B-B14F-4D97-AF65-F5344CB8AC3E}">
        <p14:creationId xmlns:p14="http://schemas.microsoft.com/office/powerpoint/2010/main" val="12173049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none" dirty="0" smtClean="0">
                <a:solidFill>
                  <a:srgbClr val="FF0000"/>
                </a:solidFill>
              </a:rPr>
              <a:t>Mac OS X has a number of built-in features that can compromise</a:t>
            </a:r>
            <a:r>
              <a:rPr lang="en-US" u="none" baseline="0" dirty="0" smtClean="0">
                <a:solidFill>
                  <a:srgbClr val="FF0000"/>
                </a:solidFill>
              </a:rPr>
              <a:t> a test’s integrity, </a:t>
            </a:r>
            <a:r>
              <a:rPr lang="en-US" u="none" dirty="0" smtClean="0"/>
              <a:t>such as Exposé, Spaces, and other features listed in this slide. Instructions</a:t>
            </a:r>
            <a:r>
              <a:rPr lang="en-US" u="none" baseline="0" dirty="0" smtClean="0"/>
              <a:t> for disabling these features appear in </a:t>
            </a:r>
            <a:r>
              <a:rPr lang="en-US" u="none" dirty="0" smtClean="0"/>
              <a:t>your </a:t>
            </a:r>
            <a:r>
              <a:rPr lang="en-US" i="1" u="none" dirty="0" smtClean="0"/>
              <a:t>Technical Specifications Manual for Online Testing</a:t>
            </a:r>
            <a:r>
              <a:rPr lang="en-US" u="none" dirty="0" smtClean="0"/>
              <a:t>. </a:t>
            </a:r>
            <a:endParaRPr lang="en-US" sz="1200" u="none" dirty="0" smtClean="0"/>
          </a:p>
          <a:p>
            <a:endParaRPr lang="en-US" u="none" dirty="0" smtClean="0">
              <a:solidFill>
                <a:srgbClr val="FF0000"/>
              </a:solidFill>
            </a:endParaRPr>
          </a:p>
          <a:p>
            <a:endParaRPr lang="en-US" dirty="0" smtClean="0">
              <a:solidFill>
                <a:srgbClr val="003AD4"/>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24</a:t>
            </a:fld>
            <a:endParaRPr lang="en-US" dirty="0"/>
          </a:p>
        </p:txBody>
      </p:sp>
    </p:spTree>
    <p:extLst>
      <p:ext uri="{BB962C8B-B14F-4D97-AF65-F5344CB8AC3E}">
        <p14:creationId xmlns:p14="http://schemas.microsoft.com/office/powerpoint/2010/main" val="676547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Text-to-Speech</a:t>
            </a:r>
            <a:r>
              <a:rPr lang="en-US" baseline="0" dirty="0" smtClean="0"/>
              <a:t> </a:t>
            </a:r>
            <a:r>
              <a:rPr lang="en-US" dirty="0" smtClean="0"/>
              <a:t>works by tapping into the computer’s built-in speech engine to allow eligible students to listen to test content.</a:t>
            </a:r>
            <a:r>
              <a:rPr lang="en-US" baseline="0" dirty="0" smtClean="0"/>
              <a:t> It </a:t>
            </a:r>
            <a:r>
              <a:rPr lang="en-US" dirty="0" smtClean="0"/>
              <a:t>is only available via the secure browser</a:t>
            </a:r>
            <a:r>
              <a:rPr lang="en-US" u="none" dirty="0" smtClean="0"/>
              <a:t>. </a:t>
            </a:r>
            <a:r>
              <a:rPr lang="en-US" u="none" baseline="0" dirty="0" smtClean="0"/>
              <a:t>This year, v</a:t>
            </a:r>
            <a:r>
              <a:rPr lang="en-US" u="none" dirty="0" smtClean="0"/>
              <a:t>olume,</a:t>
            </a:r>
            <a:r>
              <a:rPr lang="en-US" u="none" baseline="0" dirty="0" smtClean="0"/>
              <a:t> rate and pitch for TTS are adjustable while the student is taking the test. </a:t>
            </a:r>
            <a:r>
              <a:rPr lang="en-US" dirty="0" smtClean="0"/>
              <a:t>Technology Coordinators are responsible for ensuring that this voice technology is available and functioning. </a:t>
            </a:r>
          </a:p>
          <a:p>
            <a:endParaRPr lang="en-US" dirty="0" smtClean="0"/>
          </a:p>
          <a:p>
            <a:r>
              <a:rPr lang="en-US" dirty="0" smtClean="0"/>
              <a:t>For Windows and Mac operating systems, default voice packs are generally pre-installed. Linux users may need to install a Text-to-Speech package if one was not installed with the operating system. Detailed information about voice packs can be found in your </a:t>
            </a:r>
            <a:r>
              <a:rPr lang="en-US" i="1" dirty="0" smtClean="0"/>
              <a:t>Technical Specifications Manual for Online</a:t>
            </a:r>
            <a:r>
              <a:rPr lang="en-US" i="1" baseline="0" dirty="0" smtClean="0"/>
              <a:t> Testing</a:t>
            </a:r>
            <a:r>
              <a:rPr lang="en-US" dirty="0" smtClean="0"/>
              <a:t>.</a:t>
            </a:r>
            <a:endParaRPr lang="en-US" b="1" dirty="0" smtClean="0">
              <a:solidFill>
                <a:schemeClr val="accent6">
                  <a:lumMod val="75000"/>
                </a:schemeClr>
              </a:solidFill>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25</a:t>
            </a:fld>
            <a:endParaRPr lang="en-US" dirty="0"/>
          </a:p>
        </p:txBody>
      </p:sp>
    </p:spTree>
    <p:extLst>
      <p:ext uri="{BB962C8B-B14F-4D97-AF65-F5344CB8AC3E}">
        <p14:creationId xmlns:p14="http://schemas.microsoft.com/office/powerpoint/2010/main" val="26558856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solidFill>
                  <a:schemeClr val="accent6">
                    <a:lumMod val="75000"/>
                  </a:schemeClr>
                </a:solidFill>
              </a:rPr>
              <a:t>This</a:t>
            </a:r>
            <a:r>
              <a:rPr lang="en-US" b="0" baseline="0" dirty="0" smtClean="0">
                <a:solidFill>
                  <a:schemeClr val="accent6">
                    <a:lumMod val="75000"/>
                  </a:schemeClr>
                </a:solidFill>
              </a:rPr>
              <a:t> year, students will be able to adjust the volume, pitch, or speaking rate on some devices.</a:t>
            </a:r>
          </a:p>
          <a:p>
            <a:pPr marL="171450" indent="-171450">
              <a:buFont typeface="Arial" panose="020B0604020202020204" pitchFamily="34" charset="0"/>
              <a:buChar char="•"/>
            </a:pPr>
            <a:r>
              <a:rPr lang="en-US" b="0" baseline="0" dirty="0" smtClean="0">
                <a:solidFill>
                  <a:schemeClr val="accent6">
                    <a:lumMod val="75000"/>
                  </a:schemeClr>
                </a:solidFill>
              </a:rPr>
              <a:t>iPad users will be able to adjust volume, pitch, and speaking rate. </a:t>
            </a:r>
          </a:p>
          <a:p>
            <a:pPr marL="171450" indent="-171450">
              <a:buFont typeface="Arial" panose="020B0604020202020204" pitchFamily="34" charset="0"/>
              <a:buChar char="•"/>
            </a:pPr>
            <a:r>
              <a:rPr lang="en-US" b="0" baseline="0" dirty="0" smtClean="0">
                <a:solidFill>
                  <a:schemeClr val="accent6">
                    <a:lumMod val="75000"/>
                  </a:schemeClr>
                </a:solidFill>
              </a:rPr>
              <a:t>Chromebook users will be able to adjust volume and speaking rate. </a:t>
            </a:r>
          </a:p>
          <a:p>
            <a:pPr marL="171450" indent="-171450">
              <a:buFont typeface="Arial" panose="020B0604020202020204" pitchFamily="34" charset="0"/>
              <a:buChar char="•"/>
            </a:pPr>
            <a:r>
              <a:rPr lang="en-US" b="0" baseline="0" dirty="0" smtClean="0">
                <a:solidFill>
                  <a:schemeClr val="accent6">
                    <a:lumMod val="75000"/>
                  </a:schemeClr>
                </a:solidFill>
              </a:rPr>
              <a:t>Both iPad and Chromebook users will be able to adjust these settings while taking a test. </a:t>
            </a:r>
          </a:p>
          <a:p>
            <a:endParaRPr lang="en-US" b="0" baseline="0" dirty="0" smtClean="0">
              <a:solidFill>
                <a:schemeClr val="accent6">
                  <a:lumMod val="75000"/>
                </a:schemeClr>
              </a:solidFill>
            </a:endParaRPr>
          </a:p>
          <a:p>
            <a:r>
              <a:rPr lang="en-US" b="0" baseline="0" dirty="0" smtClean="0">
                <a:solidFill>
                  <a:schemeClr val="accent6">
                    <a:lumMod val="75000"/>
                  </a:schemeClr>
                </a:solidFill>
              </a:rPr>
              <a:t>Currently, these features are not available on Android devices. </a:t>
            </a:r>
            <a:endParaRPr lang="en-US" b="0" dirty="0" smtClean="0">
              <a:solidFill>
                <a:schemeClr val="accent6">
                  <a:lumMod val="75000"/>
                </a:schemeClr>
              </a:solidFill>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26</a:t>
            </a:fld>
            <a:endParaRPr lang="en-US" dirty="0"/>
          </a:p>
        </p:txBody>
      </p:sp>
    </p:spTree>
    <p:extLst>
      <p:ext uri="{BB962C8B-B14F-4D97-AF65-F5344CB8AC3E}">
        <p14:creationId xmlns:p14="http://schemas.microsoft.com/office/powerpoint/2010/main" val="3220550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t>
            </a:r>
            <a:r>
              <a:rPr lang="en-US" dirty="0"/>
              <a:t>check </a:t>
            </a:r>
            <a:r>
              <a:rPr lang="en-US" dirty="0" smtClean="0"/>
              <a:t>Text-to-Speech </a:t>
            </a:r>
            <a:r>
              <a:rPr lang="en-US" dirty="0"/>
              <a:t>settings, you must use the secure browser. After clicking the [</a:t>
            </a:r>
            <a:r>
              <a:rPr lang="en-US" b="1" dirty="0"/>
              <a:t>Run diagnostics</a:t>
            </a:r>
            <a:r>
              <a:rPr lang="en-US" dirty="0"/>
              <a:t>] link, click the [</a:t>
            </a:r>
            <a:r>
              <a:rPr lang="en-US" b="1" dirty="0" smtClean="0"/>
              <a:t>TTS </a:t>
            </a:r>
            <a:r>
              <a:rPr lang="en-US" b="1" dirty="0"/>
              <a:t>Check</a:t>
            </a:r>
            <a:r>
              <a:rPr lang="en-US" dirty="0"/>
              <a:t>] button.</a:t>
            </a:r>
          </a:p>
          <a:p>
            <a:endParaRPr lang="en-US" dirty="0"/>
          </a:p>
          <a:p>
            <a:r>
              <a:rPr lang="en-US" strike="noStrike" baseline="0" dirty="0"/>
              <a:t>On the TTS check screen, do the following:</a:t>
            </a:r>
          </a:p>
          <a:p>
            <a:pPr marL="233309" indent="-233309">
              <a:buFont typeface="+mj-lt"/>
              <a:buAutoNum type="arabicPeriod"/>
            </a:pPr>
            <a:r>
              <a:rPr lang="en-US" strike="noStrike" baseline="0" dirty="0"/>
              <a:t>Click the green audio button.</a:t>
            </a:r>
          </a:p>
          <a:p>
            <a:pPr marL="233309" indent="-233309">
              <a:buFont typeface="+mj-lt"/>
              <a:buAutoNum type="arabicPeriod"/>
            </a:pPr>
            <a:r>
              <a:rPr lang="en-US" strike="noStrike" baseline="0" dirty="0"/>
              <a:t>Verify whether you heard the recorded voice.</a:t>
            </a:r>
          </a:p>
          <a:p>
            <a:pPr marL="233309" indent="-233309">
              <a:buFont typeface="+mj-lt"/>
              <a:buAutoNum type="arabicPeriod"/>
            </a:pPr>
            <a:r>
              <a:rPr lang="en-US" strike="noStrike" baseline="0" dirty="0"/>
              <a:t>If you do not hear the voice, </a:t>
            </a:r>
            <a:r>
              <a:rPr lang="en-US" strike="noStrike" baseline="0" dirty="0" smtClean="0"/>
              <a:t>do </a:t>
            </a:r>
            <a:r>
              <a:rPr lang="en-US" strike="noStrike" baseline="0" dirty="0"/>
              <a:t>the </a:t>
            </a:r>
            <a:r>
              <a:rPr lang="en-US" strike="noStrike" baseline="0" dirty="0" smtClean="0"/>
              <a:t>following steps: </a:t>
            </a:r>
            <a:endParaRPr lang="en-US" strike="noStrike" baseline="0" dirty="0"/>
          </a:p>
          <a:p>
            <a:pPr marL="628650" lvl="1" indent="-171450">
              <a:buFont typeface="Arial" panose="020B0604020202020204" pitchFamily="34" charset="0"/>
              <a:buChar char="•"/>
            </a:pPr>
            <a:r>
              <a:rPr lang="en-US" strike="noStrike" baseline="0" dirty="0"/>
              <a:t>Check your machine’s audio controls.</a:t>
            </a:r>
          </a:p>
          <a:p>
            <a:pPr marL="628650" lvl="1" indent="-171450">
              <a:buFont typeface="Arial" panose="020B0604020202020204" pitchFamily="34" charset="0"/>
              <a:buChar char="•"/>
            </a:pPr>
            <a:r>
              <a:rPr lang="en-US" strike="noStrike" baseline="0" dirty="0"/>
              <a:t>Confirm that the headphones are </a:t>
            </a:r>
            <a:r>
              <a:rPr lang="en-US" strike="noStrike" baseline="0" dirty="0" smtClean="0"/>
              <a:t>plugged </a:t>
            </a:r>
            <a:r>
              <a:rPr lang="en-US" strike="noStrike" baseline="0" dirty="0"/>
              <a:t>in and </a:t>
            </a:r>
            <a:r>
              <a:rPr lang="en-US" strike="noStrike" baseline="0" dirty="0" smtClean="0"/>
              <a:t>functioning </a:t>
            </a:r>
            <a:r>
              <a:rPr lang="en-US" strike="noStrike" baseline="0" dirty="0"/>
              <a:t>properly with other </a:t>
            </a:r>
            <a:r>
              <a:rPr lang="en-US" strike="noStrike" baseline="0" dirty="0" smtClean="0"/>
              <a:t>applications.</a:t>
            </a:r>
            <a:endParaRPr lang="en-US" strike="noStrike" baseline="0" dirty="0"/>
          </a:p>
          <a:p>
            <a:pPr marL="628650" lvl="1" indent="-171450">
              <a:buFont typeface="Arial" panose="020B0604020202020204" pitchFamily="34" charset="0"/>
              <a:buChar char="•"/>
            </a:pPr>
            <a:r>
              <a:rPr lang="en-US" strike="noStrike" baseline="0" dirty="0"/>
              <a:t>Ensure an appropriate voice pack is installed. </a:t>
            </a:r>
          </a:p>
          <a:p>
            <a:pPr marL="628650" lvl="1" indent="-171450">
              <a:buFont typeface="Arial" panose="020B0604020202020204" pitchFamily="34" charset="0"/>
              <a:buChar char="•"/>
            </a:pPr>
            <a:r>
              <a:rPr lang="en-US" strike="noStrike" baseline="0" dirty="0"/>
              <a:t>Adjust the available sound settings as necessary. </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27</a:t>
            </a:fld>
            <a:endParaRPr lang="en-US" dirty="0"/>
          </a:p>
        </p:txBody>
      </p:sp>
    </p:spTree>
    <p:extLst>
      <p:ext uri="{BB962C8B-B14F-4D97-AF65-F5344CB8AC3E}">
        <p14:creationId xmlns:p14="http://schemas.microsoft.com/office/powerpoint/2010/main" val="2188929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latin typeface="Arial" charset="0"/>
              </a:rPr>
              <a:t>Thank you for taking the time to view this training module. For</a:t>
            </a:r>
            <a:r>
              <a:rPr lang="en-US" altLang="en-US" baseline="0" dirty="0" smtClean="0">
                <a:latin typeface="Arial" charset="0"/>
              </a:rPr>
              <a:t> detailed information, c</a:t>
            </a:r>
            <a:r>
              <a:rPr lang="en-US" altLang="en-US" dirty="0" smtClean="0">
                <a:latin typeface="Arial" charset="0"/>
              </a:rPr>
              <a:t>onsult </a:t>
            </a:r>
            <a:r>
              <a:rPr lang="en-US" altLang="en-US" baseline="0" dirty="0" smtClean="0">
                <a:latin typeface="Arial" charset="0"/>
              </a:rPr>
              <a:t>your </a:t>
            </a:r>
            <a:r>
              <a:rPr lang="en-US" altLang="en-US" i="1" baseline="0" dirty="0" smtClean="0">
                <a:latin typeface="Arial" charset="0"/>
              </a:rPr>
              <a:t>Technical Specifications Manual for Online Testing </a:t>
            </a:r>
            <a:r>
              <a:rPr lang="en-US" altLang="en-US" baseline="0" dirty="0" smtClean="0">
                <a:latin typeface="Arial" charset="0"/>
              </a:rPr>
              <a:t>located on your state portal or contact your help desk.</a:t>
            </a:r>
            <a:endParaRPr lang="en-US" altLang="en-US" dirty="0" smtClean="0">
              <a:latin typeface="Arial" charset="0"/>
            </a:endParaRPr>
          </a:p>
        </p:txBody>
      </p:sp>
      <p:sp>
        <p:nvSpPr>
          <p:cNvPr id="8704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58258" indent="-291638">
              <a:defRPr>
                <a:solidFill>
                  <a:schemeClr val="tx1"/>
                </a:solidFill>
                <a:latin typeface="Calibri" pitchFamily="34" charset="0"/>
              </a:defRPr>
            </a:lvl2pPr>
            <a:lvl3pPr marL="1166551" indent="-233310">
              <a:defRPr>
                <a:solidFill>
                  <a:schemeClr val="tx1"/>
                </a:solidFill>
                <a:latin typeface="Calibri" pitchFamily="34" charset="0"/>
              </a:defRPr>
            </a:lvl3pPr>
            <a:lvl4pPr marL="1633171" indent="-233310">
              <a:defRPr>
                <a:solidFill>
                  <a:schemeClr val="tx1"/>
                </a:solidFill>
                <a:latin typeface="Calibri" pitchFamily="34" charset="0"/>
              </a:defRPr>
            </a:lvl4pPr>
            <a:lvl5pPr marL="2099791" indent="-233310">
              <a:defRPr>
                <a:solidFill>
                  <a:schemeClr val="tx1"/>
                </a:solidFill>
                <a:latin typeface="Calibri" pitchFamily="34" charset="0"/>
              </a:defRPr>
            </a:lvl5pPr>
            <a:lvl6pPr marL="2566412" indent="-233310" fontAlgn="base">
              <a:spcBef>
                <a:spcPct val="0"/>
              </a:spcBef>
              <a:spcAft>
                <a:spcPct val="0"/>
              </a:spcAft>
              <a:defRPr>
                <a:solidFill>
                  <a:schemeClr val="tx1"/>
                </a:solidFill>
                <a:latin typeface="Calibri" pitchFamily="34" charset="0"/>
              </a:defRPr>
            </a:lvl6pPr>
            <a:lvl7pPr marL="3033032" indent="-233310" fontAlgn="base">
              <a:spcBef>
                <a:spcPct val="0"/>
              </a:spcBef>
              <a:spcAft>
                <a:spcPct val="0"/>
              </a:spcAft>
              <a:defRPr>
                <a:solidFill>
                  <a:schemeClr val="tx1"/>
                </a:solidFill>
                <a:latin typeface="Calibri" pitchFamily="34" charset="0"/>
              </a:defRPr>
            </a:lvl7pPr>
            <a:lvl8pPr marL="3499653" indent="-233310" fontAlgn="base">
              <a:spcBef>
                <a:spcPct val="0"/>
              </a:spcBef>
              <a:spcAft>
                <a:spcPct val="0"/>
              </a:spcAft>
              <a:defRPr>
                <a:solidFill>
                  <a:schemeClr val="tx1"/>
                </a:solidFill>
                <a:latin typeface="Calibri" pitchFamily="34" charset="0"/>
              </a:defRPr>
            </a:lvl8pPr>
            <a:lvl9pPr marL="3966273" indent="-23331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25D29E2-6CD1-46AA-B3BD-821AD04E5A41}" type="slidenum">
              <a:rPr lang="en-US" altLang="en-US" smtClean="0">
                <a:latin typeface="Arial" panose="020B0604020202020204" pitchFamily="34" charset="0"/>
              </a:rPr>
              <a:pPr fontAlgn="base">
                <a:spcBef>
                  <a:spcPct val="0"/>
                </a:spcBef>
                <a:spcAft>
                  <a:spcPct val="0"/>
                </a:spcAft>
                <a:defRPr/>
              </a:pPr>
              <a:t>28</a:t>
            </a:fld>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117531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the end of this presentation, you should be able to:</a:t>
            </a:r>
          </a:p>
          <a:p>
            <a:pPr marL="171450" indent="-171450">
              <a:buFont typeface="Arial" pitchFamily="34" charset="0"/>
              <a:buChar char="•"/>
            </a:pPr>
            <a:r>
              <a:rPr lang="en-US" dirty="0" smtClean="0"/>
              <a:t> Understand your role and responsibilities </a:t>
            </a:r>
          </a:p>
          <a:p>
            <a:pPr marL="171450" indent="-171450">
              <a:buFont typeface="Arial" pitchFamily="34" charset="0"/>
              <a:buChar char="•"/>
            </a:pPr>
            <a:r>
              <a:rPr lang="en-US" dirty="0" smtClean="0"/>
              <a:t> Prepare for online tests at your school</a:t>
            </a:r>
          </a:p>
          <a:p>
            <a:pPr marL="171450" indent="-171450">
              <a:buFont typeface="Arial" pitchFamily="34" charset="0"/>
              <a:buChar char="•"/>
            </a:pPr>
            <a:r>
              <a:rPr lang="en-US" dirty="0" smtClean="0"/>
              <a:t> Install the secure browser</a:t>
            </a:r>
          </a:p>
          <a:p>
            <a:pPr marL="171450" indent="-171450">
              <a:buFont typeface="Arial" pitchFamily="34" charset="0"/>
              <a:buChar char="•"/>
            </a:pPr>
            <a:r>
              <a:rPr lang="en-US" dirty="0" smtClean="0"/>
              <a:t> Troubleshoot technical problems during the tests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a:t>
            </a:fld>
            <a:endParaRPr lang="en-US" dirty="0"/>
          </a:p>
        </p:txBody>
      </p:sp>
    </p:spTree>
    <p:extLst>
      <p:ext uri="{BB962C8B-B14F-4D97-AF65-F5344CB8AC3E}">
        <p14:creationId xmlns:p14="http://schemas.microsoft.com/office/powerpoint/2010/main" val="432227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your school’s Technology Coordinator, you will be responsible for ensuring that all of the systems and configurations necessary to administer online tests are in place and functioning correctly. Your tasks include: </a:t>
            </a:r>
          </a:p>
          <a:p>
            <a:pPr marL="171450" indent="-171450">
              <a:buFont typeface="Arial" pitchFamily="34" charset="0"/>
              <a:buChar char="•"/>
            </a:pPr>
            <a:r>
              <a:rPr lang="en-US" dirty="0" smtClean="0"/>
              <a:t>Understanding the basic functionality of online systems, including logins and passwords</a:t>
            </a:r>
          </a:p>
          <a:p>
            <a:pPr marL="171450" indent="-171450">
              <a:buFont typeface="Arial" pitchFamily="34" charset="0"/>
              <a:buChar char="•"/>
            </a:pPr>
            <a:r>
              <a:rPr lang="en-US" dirty="0" smtClean="0"/>
              <a:t>Checking all computers to be used for testing to make sure they meet the minimum system requirements to run the test </a:t>
            </a:r>
          </a:p>
          <a:p>
            <a:pPr marL="171450" indent="-171450">
              <a:buFont typeface="Arial" pitchFamily="34" charset="0"/>
              <a:buChar char="•"/>
            </a:pPr>
            <a:r>
              <a:rPr lang="en-US" dirty="0" smtClean="0"/>
              <a:t>Installing the appropriate secure browser on testing devices</a:t>
            </a:r>
          </a:p>
          <a:p>
            <a:pPr marL="171450" indent="-171450">
              <a:buFont typeface="Arial" pitchFamily="34" charset="0"/>
              <a:buChar char="•"/>
            </a:pPr>
            <a:r>
              <a:rPr lang="en-US" dirty="0" smtClean="0"/>
              <a:t>Determining initial and ongoing system readiness and network capacity </a:t>
            </a:r>
          </a:p>
          <a:p>
            <a:pPr marL="171450" indent="-171450">
              <a:buFont typeface="Arial" pitchFamily="34" charset="0"/>
              <a:buChar char="•"/>
            </a:pPr>
            <a:r>
              <a:rPr lang="en-US" dirty="0" smtClean="0"/>
              <a:t>Troubleshooting technical issues that may arise during the test</a:t>
            </a:r>
          </a:p>
        </p:txBody>
      </p:sp>
      <p:sp>
        <p:nvSpPr>
          <p:cNvPr id="4" name="Slide Number Placeholder 3"/>
          <p:cNvSpPr>
            <a:spLocks noGrp="1"/>
          </p:cNvSpPr>
          <p:nvPr>
            <p:ph type="sldNum" sz="quarter" idx="10"/>
          </p:nvPr>
        </p:nvSpPr>
        <p:spPr/>
        <p:txBody>
          <a:bodyPr/>
          <a:lstStyle/>
          <a:p>
            <a:fld id="{09A30580-D6CB-4865-8704-FECD68EAF559}" type="slidenum">
              <a:rPr lang="en-US" smtClean="0"/>
              <a:pPr/>
              <a:t>4</a:t>
            </a:fld>
            <a:endParaRPr lang="en-US" dirty="0"/>
          </a:p>
        </p:txBody>
      </p:sp>
    </p:spTree>
    <p:extLst>
      <p:ext uri="{BB962C8B-B14F-4D97-AF65-F5344CB8AC3E}">
        <p14:creationId xmlns:p14="http://schemas.microsoft.com/office/powerpoint/2010/main" val="1147903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stable, high-speed (wired or wireless) network and</a:t>
            </a:r>
            <a:r>
              <a:rPr lang="en-US" strike="noStrike" dirty="0" smtClean="0"/>
              <a:t> </a:t>
            </a:r>
            <a:r>
              <a:rPr lang="en-US" strike="noStrike" baseline="0" dirty="0" smtClean="0"/>
              <a:t>I</a:t>
            </a:r>
            <a:r>
              <a:rPr lang="en-US" strike="noStrike" dirty="0" smtClean="0"/>
              <a:t>nternet </a:t>
            </a:r>
            <a:r>
              <a:rPr lang="en-US" dirty="0" smtClean="0"/>
              <a:t>connection are required for the test. </a:t>
            </a:r>
            <a:r>
              <a:rPr lang="en-US" u="none" baseline="0" dirty="0" smtClean="0"/>
              <a:t>The response time for each test depends on your network’s bandwidth, number of students simultaneously testing, size of test content, proxy server (if used), and other factors.</a:t>
            </a:r>
          </a:p>
          <a:p>
            <a:endParaRPr lang="en-US" dirty="0" smtClean="0"/>
          </a:p>
          <a:p>
            <a:endParaRPr lang="en-US" dirty="0" smtClean="0"/>
          </a:p>
          <a:p>
            <a:endParaRPr lang="en-US" b="1" dirty="0" smtClean="0"/>
          </a:p>
        </p:txBody>
      </p:sp>
      <p:sp>
        <p:nvSpPr>
          <p:cNvPr id="4" name="Slide Number Placeholder 3"/>
          <p:cNvSpPr>
            <a:spLocks noGrp="1"/>
          </p:cNvSpPr>
          <p:nvPr>
            <p:ph type="sldNum" sz="quarter" idx="10"/>
          </p:nvPr>
        </p:nvSpPr>
        <p:spPr/>
        <p:txBody>
          <a:bodyPr/>
          <a:lstStyle/>
          <a:p>
            <a:fld id="{09A30580-D6CB-4865-8704-FECD68EAF559}" type="slidenum">
              <a:rPr lang="en-US" smtClean="0"/>
              <a:pPr/>
              <a:t>5</a:t>
            </a:fld>
            <a:endParaRPr lang="en-US" dirty="0"/>
          </a:p>
        </p:txBody>
      </p:sp>
    </p:spTree>
    <p:extLst>
      <p:ext uri="{BB962C8B-B14F-4D97-AF65-F5344CB8AC3E}">
        <p14:creationId xmlns:p14="http://schemas.microsoft.com/office/powerpoint/2010/main" val="966843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online testing applications to work properly, it is important that your network settings are configured correctly. Session timeouts on proxy servers and other devices should be set to values greater than the average scheduled testing time. For example, if test sessions are scheduled for 60 minutes, consider session timeouts of 65–70 minutes. This will help limit network interruptions during testing.  Web proxy servers must be configured to NOT cache data received from servers. If your client network uses any device that performs traffic shaping, packet prioritization, or quality of service, the URLs to be used for testing should be given a high priority to ensure the best performance. </a:t>
            </a:r>
          </a:p>
          <a:p>
            <a:endParaRPr lang="en-US" dirty="0" smtClean="0"/>
          </a:p>
          <a:p>
            <a:endParaRPr lang="en-US" b="1" dirty="0" smtClean="0">
              <a:solidFill>
                <a:srgbClr val="003AD4"/>
              </a:solidFill>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6</a:t>
            </a:fld>
            <a:endParaRPr lang="en-US" dirty="0"/>
          </a:p>
        </p:txBody>
      </p:sp>
    </p:spTree>
    <p:extLst>
      <p:ext uri="{BB962C8B-B14F-4D97-AF65-F5344CB8AC3E}">
        <p14:creationId xmlns:p14="http://schemas.microsoft.com/office/powerpoint/2010/main" val="3908802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 filters, firewalls, and proxy servers should be configured to allow </a:t>
            </a:r>
            <a:r>
              <a:rPr lang="en-US" u="none" dirty="0" smtClean="0"/>
              <a:t>the URLs for testing</a:t>
            </a:r>
            <a:r>
              <a:rPr lang="en-US" u="none" baseline="0" dirty="0" smtClean="0"/>
              <a:t> sites and applicable non-testing </a:t>
            </a:r>
            <a:r>
              <a:rPr lang="en-US" u="none" dirty="0" smtClean="0"/>
              <a:t>sites.   </a:t>
            </a:r>
          </a:p>
          <a:p>
            <a:endParaRPr lang="en-US" u="none" dirty="0" smtClean="0"/>
          </a:p>
          <a:p>
            <a:r>
              <a:rPr lang="en-US" dirty="0" smtClean="0"/>
              <a:t>The URLs for the following sites need to be accessible for testing:</a:t>
            </a:r>
          </a:p>
          <a:p>
            <a:pPr marL="285750" indent="-285750">
              <a:buFont typeface="Arial" pitchFamily="34" charset="0"/>
              <a:buChar char="•"/>
            </a:pPr>
            <a:r>
              <a:rPr lang="en-US" dirty="0" smtClean="0"/>
              <a:t>Secure Browser </a:t>
            </a:r>
          </a:p>
          <a:p>
            <a:pPr marL="285750" indent="-285750">
              <a:buFont typeface="Arial" pitchFamily="34" charset="0"/>
              <a:buChar char="•"/>
            </a:pPr>
            <a:r>
              <a:rPr lang="en-US" dirty="0" smtClean="0"/>
              <a:t>Test Administrator Training Sites</a:t>
            </a:r>
          </a:p>
          <a:p>
            <a:pPr marL="285750" indent="-285750">
              <a:buFont typeface="Arial" pitchFamily="34" charset="0"/>
              <a:buChar char="•"/>
            </a:pPr>
            <a:r>
              <a:rPr lang="en-US" dirty="0" smtClean="0"/>
              <a:t>Practice and Training</a:t>
            </a:r>
            <a:r>
              <a:rPr lang="en-US" baseline="0" dirty="0" smtClean="0"/>
              <a:t> Test Sites</a:t>
            </a:r>
            <a:endParaRPr lang="en-US" dirty="0" smtClean="0"/>
          </a:p>
          <a:p>
            <a:pPr marL="285750" indent="-285750">
              <a:buFont typeface="Arial" pitchFamily="34" charset="0"/>
              <a:buChar char="•"/>
            </a:pPr>
            <a:r>
              <a:rPr lang="en-US" dirty="0" smtClean="0"/>
              <a:t>Test Administrator Interface</a:t>
            </a:r>
          </a:p>
          <a:p>
            <a:pPr marL="285750" indent="-285750">
              <a:buFont typeface="Arial" pitchFamily="34" charset="0"/>
              <a:buChar char="•"/>
            </a:pPr>
            <a:r>
              <a:rPr lang="en-US" dirty="0" smtClean="0"/>
              <a:t>Test Information Distribution Engine (TIDE)</a:t>
            </a:r>
          </a:p>
          <a:p>
            <a:pPr marL="285750" indent="-285750">
              <a:buFont typeface="Arial" pitchFamily="34" charset="0"/>
              <a:buChar char="•"/>
            </a:pPr>
            <a:r>
              <a:rPr lang="en-US" dirty="0" smtClean="0"/>
              <a:t>Online Reporting System (ORS)</a:t>
            </a:r>
            <a:endParaRPr lang="en-US" b="1"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important that session timeouts on proxy servers and other devices are set appropriately, that web filters are not blocking test-related websites, and that test data are not being cached. </a:t>
            </a:r>
            <a:endParaRPr lang="en-US" b="1" dirty="0" smtClean="0"/>
          </a:p>
        </p:txBody>
      </p:sp>
      <p:sp>
        <p:nvSpPr>
          <p:cNvPr id="4" name="Slide Number Placeholder 3"/>
          <p:cNvSpPr>
            <a:spLocks noGrp="1"/>
          </p:cNvSpPr>
          <p:nvPr>
            <p:ph type="sldNum" sz="quarter" idx="10"/>
          </p:nvPr>
        </p:nvSpPr>
        <p:spPr/>
        <p:txBody>
          <a:bodyPr/>
          <a:lstStyle/>
          <a:p>
            <a:fld id="{09A30580-D6CB-4865-8704-FECD68EAF559}" type="slidenum">
              <a:rPr lang="en-US" smtClean="0"/>
              <a:pPr/>
              <a:t>7</a:t>
            </a:fld>
            <a:endParaRPr lang="en-US" dirty="0"/>
          </a:p>
        </p:txBody>
      </p:sp>
    </p:spTree>
    <p:extLst>
      <p:ext uri="{BB962C8B-B14F-4D97-AF65-F5344CB8AC3E}">
        <p14:creationId xmlns:p14="http://schemas.microsoft.com/office/powerpoint/2010/main" val="1983763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 the performance of the Test Delivery System depend</a:t>
            </a:r>
            <a:r>
              <a:rPr lang="en-US" u="none" dirty="0" smtClean="0"/>
              <a:t>s</a:t>
            </a:r>
            <a:r>
              <a:rPr lang="en-US" dirty="0" smtClean="0"/>
              <a:t> on a number of factors, including bandwidth, number of students simultaneously testing, wireless networking configuration (if used), and secure browser. We will go into further detail about these factors in the </a:t>
            </a:r>
            <a:r>
              <a:rPr lang="en-US" u="none" strike="noStrike" baseline="0" dirty="0" smtClean="0"/>
              <a:t>next few </a:t>
            </a:r>
            <a:r>
              <a:rPr lang="en-US" dirty="0" smtClean="0"/>
              <a:t>slides.</a:t>
            </a:r>
          </a:p>
          <a:p>
            <a:endParaRPr lang="en-US" b="1" dirty="0" smtClean="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8</a:t>
            </a:fld>
            <a:endParaRPr lang="en-US" dirty="0"/>
          </a:p>
        </p:txBody>
      </p:sp>
    </p:spTree>
    <p:extLst>
      <p:ext uri="{BB962C8B-B14F-4D97-AF65-F5344CB8AC3E}">
        <p14:creationId xmlns:p14="http://schemas.microsoft.com/office/powerpoint/2010/main" val="4072308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We recommend having at least 20 Kbps bandwidth per student being tested. This is in addition to any network demands by other users within the school. Bandwidth </a:t>
            </a:r>
            <a:r>
              <a:rPr lang="en-US" strike="noStrike" baseline="0" dirty="0" smtClean="0"/>
              <a:t>performance</a:t>
            </a:r>
            <a:r>
              <a:rPr lang="en-US" dirty="0" smtClean="0"/>
              <a:t> can be affected by both Local Area Network (LAN) traffic and Internet traffic from the router. Regardless of hardware or network topology, we recommend a performance analysis of both the LAN and the Internet infrastructure in order to identify any bottlenecks that may impact test performance.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9</a:t>
            </a:fld>
            <a:endParaRPr lang="en-US" dirty="0"/>
          </a:p>
        </p:txBody>
      </p:sp>
    </p:spTree>
    <p:extLst>
      <p:ext uri="{BB962C8B-B14F-4D97-AF65-F5344CB8AC3E}">
        <p14:creationId xmlns:p14="http://schemas.microsoft.com/office/powerpoint/2010/main" val="97836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a:xfrm>
            <a:off x="687388" y="4424898"/>
            <a:ext cx="8229600" cy="742950"/>
          </a:xfrm>
        </p:spPr>
        <p:txBody>
          <a:bodyPr/>
          <a:lstStyle>
            <a:lvl2pPr>
              <a:defRPr lang="en-US" sz="2400" kern="1200" dirty="0">
                <a:solidFill>
                  <a:schemeClr val="bg1"/>
                </a:solidFill>
                <a:latin typeface="+mn-lt"/>
                <a:ea typeface="+mn-ea"/>
                <a:cs typeface="Arial" pitchFamily="34" charset="0"/>
              </a:defRPr>
            </a:lvl2pPr>
            <a:lvl3pPr>
              <a:defRPr lang="en-US" sz="2000" kern="1200" dirty="0">
                <a:solidFill>
                  <a:schemeClr val="bg1"/>
                </a:solidFill>
                <a:latin typeface="+mn-lt"/>
                <a:ea typeface="+mn-ea"/>
                <a:cs typeface="Arial" pitchFamily="34" charset="0"/>
              </a:defRPr>
            </a:lvl3pPr>
          </a:lstStyle>
          <a:p>
            <a:pPr marL="457200" lvl="0" indent="-457200" algn="l" rtl="0" eaLnBrk="1" fontAlgn="base" hangingPunct="1">
              <a:spcBef>
                <a:spcPct val="20000"/>
              </a:spcBef>
              <a:spcAft>
                <a:spcPct val="0"/>
              </a:spcAft>
            </a:pPr>
            <a:r>
              <a:rPr lang="en-US" smtClean="0"/>
              <a:t>Click to edit Master text styles</a:t>
            </a:r>
          </a:p>
          <a:p>
            <a:pPr marL="457200" lvl="1" indent="-457200" algn="l" rtl="0" eaLnBrk="1" fontAlgn="base" hangingPunct="1">
              <a:spcBef>
                <a:spcPct val="20000"/>
              </a:spcBef>
              <a:spcAft>
                <a:spcPct val="0"/>
              </a:spcAft>
            </a:pPr>
            <a:r>
              <a:rPr lang="en-US" smtClean="0"/>
              <a:t>Second level</a:t>
            </a:r>
          </a:p>
        </p:txBody>
      </p:sp>
      <p:sp>
        <p:nvSpPr>
          <p:cNvPr id="2" name="Title 1"/>
          <p:cNvSpPr>
            <a:spLocks noGrp="1"/>
          </p:cNvSpPr>
          <p:nvPr>
            <p:ph type="title"/>
          </p:nvPr>
        </p:nvSpPr>
        <p:spPr>
          <a:xfrm>
            <a:off x="683811" y="905710"/>
            <a:ext cx="8228413" cy="1785104"/>
          </a:xfrm>
        </p:spPr>
        <p:txBody>
          <a:bodyPr>
            <a:normAutofit/>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lumMod val="75000"/>
                  </a:schemeClr>
                </a:solidFill>
              </a:defRPr>
            </a:lvl1p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6" name="Text Placeholder 5"/>
          <p:cNvSpPr>
            <a:spLocks noGrp="1"/>
          </p:cNvSpPr>
          <p:nvPr>
            <p:ph type="body" sz="quarter" idx="12"/>
          </p:nvPr>
        </p:nvSpPr>
        <p:spPr>
          <a:xfrm>
            <a:off x="687388" y="2938998"/>
            <a:ext cx="8224837" cy="1404402"/>
          </a:xfrm>
        </p:spPr>
        <p:txBody>
          <a:bodyPr>
            <a:normAutofit/>
          </a:bodyPr>
          <a:lstStyle>
            <a:lvl1pPr>
              <a:defRPr>
                <a:solidFill>
                  <a:schemeClr val="bg1">
                    <a:lumMod val="75000"/>
                  </a:schemeClr>
                </a:solidFill>
              </a:defRPr>
            </a:lvl1pPr>
            <a:lvl2pPr>
              <a:defRPr sz="2400">
                <a:solidFill>
                  <a:schemeClr val="bg1"/>
                </a:solidFill>
              </a:defRPr>
            </a:lvl2pPr>
            <a:lvl3pPr>
              <a:defRPr sz="2000">
                <a:solidFill>
                  <a:schemeClr val="bg1"/>
                </a:solidFill>
              </a:defRPr>
            </a:lvl3pPr>
            <a:lvl4pPr marL="0" indent="0">
              <a:defRPr sz="1600">
                <a:solidFill>
                  <a:schemeClr val="bg1"/>
                </a:solidFill>
              </a:defRPr>
            </a:lvl4pPr>
          </a:lstStyle>
          <a:p>
            <a:pPr lvl="0"/>
            <a:r>
              <a:rPr lang="en-US" smtClean="0"/>
              <a:t>Click to edit Master text styles</a:t>
            </a:r>
          </a:p>
        </p:txBody>
      </p:sp>
    </p:spTree>
    <p:extLst>
      <p:ext uri="{BB962C8B-B14F-4D97-AF65-F5344CB8AC3E}">
        <p14:creationId xmlns:p14="http://schemas.microsoft.com/office/powerpoint/2010/main" val="287065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206497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Graphic">
    <p:spTree>
      <p:nvGrpSpPr>
        <p:cNvPr id="1" name=""/>
        <p:cNvGrpSpPr/>
        <p:nvPr/>
      </p:nvGrpSpPr>
      <p:grpSpPr>
        <a:xfrm>
          <a:off x="0" y="0"/>
          <a:ext cx="0" cy="0"/>
          <a:chOff x="0" y="0"/>
          <a:chExt cx="0" cy="0"/>
        </a:xfrm>
      </p:grpSpPr>
      <p:grpSp>
        <p:nvGrpSpPr>
          <p:cNvPr id="4" name="Group 3"/>
          <p:cNvGrpSpPr/>
          <p:nvPr userDrawn="1"/>
        </p:nvGrpSpPr>
        <p:grpSpPr>
          <a:xfrm>
            <a:off x="0" y="0"/>
            <a:ext cx="9235440" cy="6913014"/>
            <a:chOff x="0" y="0"/>
            <a:chExt cx="9235440" cy="6913014"/>
          </a:xfrm>
        </p:grpSpPr>
        <p:pic>
          <p:nvPicPr>
            <p:cNvPr id="5" name="Picture 4" descr="2201 AIR Corporate Template Bkg Slide.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296" t="312" r="170" b="348"/>
            <a:stretch/>
          </p:blipFill>
          <p:spPr>
            <a:xfrm>
              <a:off x="0" y="0"/>
              <a:ext cx="9235440" cy="6913014"/>
            </a:xfrm>
            <a:prstGeom prst="rect">
              <a:avLst/>
            </a:prstGeom>
          </p:spPr>
        </p:pic>
        <p:sp>
          <p:nvSpPr>
            <p:cNvPr id="6" name="Rectangle 5"/>
            <p:cNvSpPr/>
            <p:nvPr userDrawn="1"/>
          </p:nvSpPr>
          <p:spPr bwMode="gray">
            <a:xfrm>
              <a:off x="0" y="1701579"/>
              <a:ext cx="9235440" cy="2623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prstClr val="white"/>
                </a:solidFill>
              </a:endParaRPr>
            </a:p>
          </p:txBody>
        </p:sp>
      </p:grpSp>
      <p:sp>
        <p:nvSpPr>
          <p:cNvPr id="3" name="Title 2"/>
          <p:cNvSpPr>
            <a:spLocks noGrp="1"/>
          </p:cNvSpPr>
          <p:nvPr>
            <p:ph type="title"/>
          </p:nvPr>
        </p:nvSpPr>
        <p:spPr/>
        <p:txBody>
          <a:bodyPr anchor="t" anchorCtr="0"/>
          <a:lstStyle/>
          <a:p>
            <a:r>
              <a:rPr lang="en-US" dirty="0" smtClean="0"/>
              <a:t>Click to edit Master title style</a:t>
            </a:r>
            <a:endParaRPr lang="en-US" dirty="0"/>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00996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92162"/>
          </a:xfrm>
        </p:spPr>
        <p:txBody>
          <a:bodyPr>
            <a:normAutofit/>
          </a:bodyPr>
          <a:lstStyle>
            <a:lvl1pPr>
              <a:defRPr sz="4300" b="1">
                <a:solidFill>
                  <a:srgbClr val="006FAF"/>
                </a:solidFill>
              </a:defRPr>
            </a:lvl1pPr>
          </a:lstStyle>
          <a:p>
            <a:r>
              <a:rPr lang="en-US" dirty="0" smtClean="0"/>
              <a:t>HEADER</a:t>
            </a:r>
            <a:endParaRPr lang="en-US" dirty="0"/>
          </a:p>
        </p:txBody>
      </p:sp>
      <p:sp>
        <p:nvSpPr>
          <p:cNvPr id="3" name="Content Placeholder 2"/>
          <p:cNvSpPr>
            <a:spLocks noGrp="1"/>
          </p:cNvSpPr>
          <p:nvPr>
            <p:ph idx="1" hasCustomPrompt="1"/>
          </p:nvPr>
        </p:nvSpPr>
        <p:spPr>
          <a:xfrm>
            <a:off x="457200" y="1143000"/>
            <a:ext cx="8229600" cy="4525963"/>
          </a:xfrm>
        </p:spPr>
        <p:txBody>
          <a:bodyPr>
            <a:normAutofit/>
          </a:bodyPr>
          <a:lstStyle>
            <a:lvl1pPr>
              <a:defRPr sz="3600"/>
            </a:lvl1pPr>
          </a:lstStyle>
          <a:p>
            <a:pPr lvl="0"/>
            <a:r>
              <a:rPr lang="en-US" dirty="0" smtClean="0"/>
              <a:t>Bullet List</a:t>
            </a:r>
            <a:endParaRPr lang="en-US" dirty="0"/>
          </a:p>
        </p:txBody>
      </p:sp>
      <p:sp>
        <p:nvSpPr>
          <p:cNvPr id="4" name="Date Placeholder 3"/>
          <p:cNvSpPr>
            <a:spLocks noGrp="1"/>
          </p:cNvSpPr>
          <p:nvPr>
            <p:ph type="dt" sz="half" idx="10"/>
          </p:nvPr>
        </p:nvSpPr>
        <p:spPr>
          <a:xfrm>
            <a:off x="6419849" y="6046887"/>
            <a:ext cx="2492375" cy="153888"/>
          </a:xfrm>
          <a:prstGeom prst="rect">
            <a:avLst/>
          </a:prstGeom>
        </p:spPr>
        <p:txBody>
          <a:bodyPr/>
          <a:lstStyle/>
          <a:p>
            <a:endParaRPr lang="en-US" dirty="0"/>
          </a:p>
        </p:txBody>
      </p:sp>
      <p:sp>
        <p:nvSpPr>
          <p:cNvPr id="5" name="Footer Placeholder 4"/>
          <p:cNvSpPr>
            <a:spLocks noGrp="1"/>
          </p:cNvSpPr>
          <p:nvPr>
            <p:ph type="ftr" sz="quarter" idx="11"/>
          </p:nvPr>
        </p:nvSpPr>
        <p:spPr>
          <a:xfrm>
            <a:off x="5328340" y="6567844"/>
            <a:ext cx="3583885" cy="123111"/>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26B9E1D-48E0-4767-A2EF-75C8831947B9}" type="slidenum">
              <a:rPr lang="en-US" smtClean="0"/>
              <a:pPr/>
              <a:t>‹#›</a:t>
            </a:fld>
            <a:endParaRPr lang="en-US" dirty="0"/>
          </a:p>
        </p:txBody>
      </p:sp>
    </p:spTree>
    <p:extLst>
      <p:ext uri="{BB962C8B-B14F-4D97-AF65-F5344CB8AC3E}">
        <p14:creationId xmlns:p14="http://schemas.microsoft.com/office/powerpoint/2010/main" val="1083738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7388" y="2055813"/>
            <a:ext cx="8224837" cy="3517900"/>
          </a:xfrm>
        </p:spPr>
        <p:txBody>
          <a:bodyPr/>
          <a:lstStyle>
            <a:lvl1pPr>
              <a:defRPr lang="en-US" sz="2000" kern="1200" dirty="0">
                <a:solidFill>
                  <a:schemeClr val="bg1"/>
                </a:solidFill>
                <a:latin typeface="+mn-lt"/>
                <a:ea typeface="Arial" pitchFamily="34" charset="0"/>
                <a:cs typeface="Arial" pitchFamily="34" charset="0"/>
              </a:defRPr>
            </a:lvl1pPr>
          </a:lstStyle>
          <a:p>
            <a:pPr marL="0" lvl="0" indent="0" algn="l" rtl="0" eaLnBrk="0" fontAlgn="base" hangingPunct="0">
              <a:spcBef>
                <a:spcPts val="0"/>
              </a:spcBef>
              <a:spcAft>
                <a:spcPts val="0"/>
              </a:spcAft>
              <a:buClr>
                <a:schemeClr val="tx2"/>
              </a:buClr>
              <a:buFont typeface="Arial" pitchFamily="34" charset="0"/>
              <a:buNone/>
            </a:pPr>
            <a:r>
              <a:rPr lang="en-US" dirty="0" smtClean="0"/>
              <a:t>Click to edit Master text styles</a:t>
            </a:r>
          </a:p>
          <a:p>
            <a:pPr marL="0" lvl="0" indent="0" algn="l" rtl="0" eaLnBrk="0" fontAlgn="base" hangingPunct="0">
              <a:spcBef>
                <a:spcPts val="0"/>
              </a:spcBef>
              <a:spcAft>
                <a:spcPts val="0"/>
              </a:spcAft>
              <a:buClr>
                <a:schemeClr val="tx2"/>
              </a:buClr>
              <a:buFont typeface="Arial" pitchFamily="34" charset="0"/>
              <a:buNone/>
            </a:pPr>
            <a:r>
              <a:rPr lang="en-US" dirty="0" smtClean="0"/>
              <a:t>Second level</a:t>
            </a:r>
          </a:p>
          <a:p>
            <a:pPr marL="0" lvl="0" indent="0" algn="l" rtl="0" eaLnBrk="0" fontAlgn="base" hangingPunct="0">
              <a:spcBef>
                <a:spcPts val="0"/>
              </a:spcBef>
              <a:spcAft>
                <a:spcPts val="0"/>
              </a:spcAft>
              <a:buClr>
                <a:schemeClr val="tx2"/>
              </a:buClr>
              <a:buFont typeface="Arial" pitchFamily="34" charset="0"/>
              <a:buNone/>
            </a:pPr>
            <a:r>
              <a:rPr lang="en-US" dirty="0" smtClean="0"/>
              <a:t>Third level</a:t>
            </a:r>
          </a:p>
          <a:p>
            <a:pPr marL="0" lvl="0" indent="0" algn="l" rtl="0" eaLnBrk="0" fontAlgn="base" hangingPunct="0">
              <a:spcBef>
                <a:spcPts val="0"/>
              </a:spcBef>
              <a:spcAft>
                <a:spcPts val="0"/>
              </a:spcAft>
              <a:buClr>
                <a:schemeClr val="tx2"/>
              </a:buClr>
              <a:buFont typeface="Arial" pitchFamily="34" charset="0"/>
              <a:buNone/>
            </a:pPr>
            <a:r>
              <a:rPr lang="en-US" dirty="0" smtClean="0"/>
              <a:t>Fourth level</a:t>
            </a:r>
          </a:p>
          <a:p>
            <a:pPr marL="0" lvl="0" indent="0" algn="l" rtl="0" eaLnBrk="0" fontAlgn="base" hangingPunct="0">
              <a:spcBef>
                <a:spcPts val="0"/>
              </a:spcBef>
              <a:spcAft>
                <a:spcPts val="0"/>
              </a:spcAft>
              <a:buClr>
                <a:schemeClr val="tx2"/>
              </a:buClr>
              <a:buFont typeface="Arial" pitchFamily="34" charset="0"/>
              <a:buNone/>
            </a:pPr>
            <a:r>
              <a:rPr lang="en-US" dirty="0" smtClean="0"/>
              <a:t>Fifth level</a:t>
            </a:r>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57154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31254A4-87A5-4674-871B-64BA1A288BEA}" type="slidenum">
              <a:rPr lang="en-US" smtClean="0"/>
              <a:t>‹#›</a:t>
            </a:fld>
            <a:endParaRPr lang="en-US" dirty="0"/>
          </a:p>
        </p:txBody>
      </p:sp>
    </p:spTree>
    <p:extLst>
      <p:ext uri="{BB962C8B-B14F-4D97-AF65-F5344CB8AC3E}">
        <p14:creationId xmlns:p14="http://schemas.microsoft.com/office/powerpoint/2010/main" val="12414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92162"/>
          </a:xfrm>
        </p:spPr>
        <p:txBody>
          <a:bodyPr>
            <a:normAutofit/>
          </a:bodyPr>
          <a:lstStyle>
            <a:lvl1pPr>
              <a:defRPr sz="4300" b="1">
                <a:solidFill>
                  <a:srgbClr val="006FAF"/>
                </a:solidFill>
              </a:defRPr>
            </a:lvl1pPr>
          </a:lstStyle>
          <a:p>
            <a:r>
              <a:rPr lang="en-US" dirty="0" smtClean="0"/>
              <a:t>HEADER</a:t>
            </a:r>
            <a:endParaRPr lang="en-US" dirty="0"/>
          </a:p>
        </p:txBody>
      </p:sp>
      <p:sp>
        <p:nvSpPr>
          <p:cNvPr id="3" name="Content Placeholder 2"/>
          <p:cNvSpPr>
            <a:spLocks noGrp="1"/>
          </p:cNvSpPr>
          <p:nvPr>
            <p:ph idx="1" hasCustomPrompt="1"/>
          </p:nvPr>
        </p:nvSpPr>
        <p:spPr>
          <a:xfrm>
            <a:off x="457200" y="1143000"/>
            <a:ext cx="8229600" cy="4525963"/>
          </a:xfrm>
        </p:spPr>
        <p:txBody>
          <a:bodyPr>
            <a:normAutofit/>
          </a:bodyPr>
          <a:lstStyle>
            <a:lvl1pPr>
              <a:defRPr sz="3600"/>
            </a:lvl1pPr>
          </a:lstStyle>
          <a:p>
            <a:pPr lvl="0"/>
            <a:r>
              <a:rPr lang="en-US" dirty="0" smtClean="0"/>
              <a:t>Bullet List</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26B9E1D-48E0-4767-A2EF-75C8831947B9}" type="slidenum">
              <a:rPr lang="en-US" smtClean="0"/>
              <a:pPr/>
              <a:t>‹#›</a:t>
            </a:fld>
            <a:endParaRPr lang="en-US" dirty="0"/>
          </a:p>
        </p:txBody>
      </p:sp>
    </p:spTree>
    <p:extLst>
      <p:ext uri="{BB962C8B-B14F-4D97-AF65-F5344CB8AC3E}">
        <p14:creationId xmlns:p14="http://schemas.microsoft.com/office/powerpoint/2010/main" val="1083738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26B9E1D-48E0-4767-A2EF-75C8831947B9}" type="slidenum">
              <a:rPr lang="en-US" smtClean="0"/>
              <a:pPr/>
              <a:t>‹#›</a:t>
            </a:fld>
            <a:endParaRPr lang="en-US" dirty="0"/>
          </a:p>
        </p:txBody>
      </p:sp>
    </p:spTree>
    <p:extLst>
      <p:ext uri="{BB962C8B-B14F-4D97-AF65-F5344CB8AC3E}">
        <p14:creationId xmlns:p14="http://schemas.microsoft.com/office/powerpoint/2010/main" val="890731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8755131" y="6507316"/>
            <a:ext cx="157094" cy="153888"/>
          </a:xfrm>
          <a:prstGeom prst="rect">
            <a:avLst/>
          </a:prstGeom>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86758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endParaRPr lang="en-US" dirty="0"/>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776083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 </a:t>
            </a:r>
          </a:p>
          <a:p>
            <a:pPr lvl="2"/>
            <a:r>
              <a:rPr lang="en-US" dirty="0" smtClean="0"/>
              <a:t> </a:t>
            </a:r>
          </a:p>
          <a:p>
            <a:pPr lvl="3"/>
            <a:r>
              <a:rPr lang="en-US" dirty="0" smtClean="0"/>
              <a:t> </a:t>
            </a:r>
          </a:p>
          <a:p>
            <a:pPr lvl="4"/>
            <a:r>
              <a:rPr lang="en-US" dirty="0" smtClean="0"/>
              <a:t> </a:t>
            </a:r>
          </a:p>
          <a:p>
            <a:pPr lvl="5"/>
            <a:r>
              <a:rPr lang="en-US" dirty="0" smtClean="0"/>
              <a:t> </a:t>
            </a:r>
          </a:p>
          <a:p>
            <a:pPr lvl="6"/>
            <a:r>
              <a:rPr lang="en-US" dirty="0" smtClean="0"/>
              <a:t> </a:t>
            </a:r>
          </a:p>
          <a:p>
            <a:pPr lvl="7"/>
            <a:r>
              <a:rPr lang="en-US" dirty="0" smtClean="0"/>
              <a:t> </a:t>
            </a:r>
          </a:p>
          <a:p>
            <a:pPr lvl="8"/>
            <a:r>
              <a:rPr lang="en-US" dirty="0" smtClean="0"/>
              <a:t> </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459066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938078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1"/>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576892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9.xml"/><Relationship Id="rId7"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descr="2201 AIR Corporate Template Bkg Title.jpg"/>
          <p:cNvPicPr>
            <a:picLocks noChangeAspect="1"/>
          </p:cNvPicPr>
          <p:nvPr/>
        </p:nvPicPr>
        <p:blipFill rotWithShape="1">
          <a:blip r:embed="rId7" cstate="print">
            <a:extLst>
              <a:ext uri="{28A0092B-C50C-407E-A947-70E740481C1C}">
                <a14:useLocalDpi xmlns:a14="http://schemas.microsoft.com/office/drawing/2010/main" val="0"/>
              </a:ext>
            </a:extLst>
          </a:blip>
          <a:srcRect r="645"/>
          <a:stretch/>
        </p:blipFill>
        <p:spPr>
          <a:xfrm>
            <a:off x="0" y="0"/>
            <a:ext cx="9235440" cy="6971547"/>
          </a:xfrm>
          <a:prstGeom prst="rect">
            <a:avLst/>
          </a:prstGeom>
        </p:spPr>
      </p:pic>
      <p:sp>
        <p:nvSpPr>
          <p:cNvPr id="2051" name="Title Placeholder 1"/>
          <p:cNvSpPr>
            <a:spLocks noGrp="1"/>
          </p:cNvSpPr>
          <p:nvPr>
            <p:ph type="title"/>
          </p:nvPr>
        </p:nvSpPr>
        <p:spPr bwMode="gray">
          <a:xfrm>
            <a:off x="683811" y="11519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2052" name="Text Placeholder 2"/>
          <p:cNvSpPr>
            <a:spLocks noGrp="1"/>
          </p:cNvSpPr>
          <p:nvPr>
            <p:ph type="body" idx="1"/>
          </p:nvPr>
        </p:nvSpPr>
        <p:spPr bwMode="gray">
          <a:xfrm>
            <a:off x="683893" y="2935823"/>
            <a:ext cx="8228331" cy="2191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endParaRPr lang="en-US" dirty="0" smtClean="0"/>
          </a:p>
          <a:p>
            <a:pPr lvl="1"/>
            <a:endParaRPr lang="en-US" dirty="0" smtClean="0"/>
          </a:p>
          <a:p>
            <a:pPr lvl="1"/>
            <a:r>
              <a:rPr lang="en-US" dirty="0" smtClean="0"/>
              <a:t>Second level</a:t>
            </a:r>
          </a:p>
          <a:p>
            <a:pPr lvl="2"/>
            <a:r>
              <a:rPr lang="en-US" dirty="0" smtClean="0"/>
              <a:t>Third level</a:t>
            </a:r>
          </a:p>
        </p:txBody>
      </p:sp>
      <p:sp>
        <p:nvSpPr>
          <p:cNvPr id="2" name="Date Placeholder 1"/>
          <p:cNvSpPr>
            <a:spLocks noGrp="1"/>
          </p:cNvSpPr>
          <p:nvPr>
            <p:ph type="dt" sz="half" idx="2"/>
          </p:nvPr>
        </p:nvSpPr>
        <p:spPr bwMode="gray">
          <a:xfrm>
            <a:off x="6419849" y="6046887"/>
            <a:ext cx="2492375" cy="153888"/>
          </a:xfrm>
          <a:prstGeom prst="rect">
            <a:avLst/>
          </a:prstGeom>
        </p:spPr>
        <p:txBody>
          <a:bodyPr vert="horz" lIns="0" tIns="0" rIns="0" bIns="0" rtlCol="0" anchor="ctr">
            <a:spAutoFit/>
          </a:bodyPr>
          <a:lstStyle>
            <a:lvl1pPr algn="r">
              <a:defRPr sz="1000">
                <a:solidFill>
                  <a:schemeClr val="tx2">
                    <a:lumMod val="75000"/>
                  </a:schemeClr>
                </a:solidFill>
              </a:defRPr>
            </a:lvl1pPr>
          </a:lstStyle>
          <a:p>
            <a:endParaRPr lang="en-US" dirty="0"/>
          </a:p>
        </p:txBody>
      </p:sp>
      <p:sp>
        <p:nvSpPr>
          <p:cNvPr id="3" name="Footer Placeholder 2"/>
          <p:cNvSpPr>
            <a:spLocks noGrp="1"/>
          </p:cNvSpPr>
          <p:nvPr>
            <p:ph type="ftr" sz="quarter" idx="3"/>
          </p:nvPr>
        </p:nvSpPr>
        <p:spPr bwMode="gray">
          <a:xfrm>
            <a:off x="5328340" y="6567844"/>
            <a:ext cx="3583885" cy="123111"/>
          </a:xfrm>
          <a:prstGeom prst="rect">
            <a:avLst/>
          </a:prstGeom>
        </p:spPr>
        <p:txBody>
          <a:bodyPr vert="horz" lIns="0" tIns="0" rIns="0" bIns="0" rtlCol="0" anchor="ctr">
            <a:spAutoFit/>
          </a:bodyPr>
          <a:lstStyle>
            <a:lvl1pPr algn="r">
              <a:defRPr sz="800">
                <a:solidFill>
                  <a:schemeClr val="tx1">
                    <a:tint val="75000"/>
                  </a:schemeClr>
                </a:solidFill>
                <a:latin typeface="Arial Narrow" pitchFamily="34" charset="0"/>
              </a:defRPr>
            </a:lvl1pPr>
          </a:lstStyle>
          <a:p>
            <a:endParaRPr lang="en-US" dirty="0"/>
          </a:p>
        </p:txBody>
      </p:sp>
    </p:spTree>
    <p:extLst>
      <p:ext uri="{BB962C8B-B14F-4D97-AF65-F5344CB8AC3E}">
        <p14:creationId xmlns:p14="http://schemas.microsoft.com/office/powerpoint/2010/main" val="3626853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4" r:id="rId4"/>
    <p:sldLayoutId id="2147483675" r:id="rId5"/>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algn="l" rtl="0" eaLnBrk="1" fontAlgn="base" hangingPunct="1">
        <a:spcBef>
          <a:spcPct val="20000"/>
        </a:spcBef>
        <a:spcAft>
          <a:spcPct val="0"/>
        </a:spcAft>
        <a:defRPr sz="3200" kern="1200">
          <a:solidFill>
            <a:schemeClr val="bg1">
              <a:lumMod val="75000"/>
            </a:schemeClr>
          </a:solidFill>
          <a:latin typeface="+mn-lt"/>
          <a:ea typeface="+mn-ea"/>
          <a:cs typeface="Arial" pitchFamily="34" charset="0"/>
        </a:defRPr>
      </a:lvl1pPr>
      <a:lvl2pPr marL="457200" indent="-457200" algn="l" rtl="0" eaLnBrk="1" fontAlgn="base" hangingPunct="1">
        <a:spcBef>
          <a:spcPct val="20000"/>
        </a:spcBef>
        <a:spcAft>
          <a:spcPct val="0"/>
        </a:spcAft>
        <a:defRPr sz="2400" kern="1200">
          <a:solidFill>
            <a:schemeClr val="bg1"/>
          </a:solidFill>
          <a:latin typeface="+mn-lt"/>
          <a:ea typeface="+mn-ea"/>
          <a:cs typeface="Arial" pitchFamily="34" charset="0"/>
        </a:defRPr>
      </a:lvl2pPr>
      <a:lvl3pPr marL="914400" indent="-914400" algn="l" rtl="0" eaLnBrk="1" fontAlgn="base" hangingPunct="1">
        <a:spcBef>
          <a:spcPct val="20000"/>
        </a:spcBef>
        <a:spcAft>
          <a:spcPct val="0"/>
        </a:spcAft>
        <a:defRPr sz="2000" kern="1200">
          <a:solidFill>
            <a:schemeClr val="bg1"/>
          </a:solidFill>
          <a:latin typeface="+mn-lt"/>
          <a:ea typeface="+mn-ea"/>
          <a:cs typeface="Arial" pitchFamily="34" charset="0"/>
        </a:defRPr>
      </a:lvl3pPr>
      <a:lvl4pPr marL="1600200" indent="-228600" algn="l" rtl="0" eaLnBrk="1" fontAlgn="base" hangingPunct="1">
        <a:spcBef>
          <a:spcPct val="20000"/>
        </a:spcBef>
        <a:spcAft>
          <a:spcPct val="0"/>
        </a:spcAft>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2201 AIR Corporate Template Bkg Divider.jpg"/>
          <p:cNvPicPr>
            <a:picLocks noChangeAspect="1"/>
          </p:cNvPicPr>
          <p:nvPr/>
        </p:nvPicPr>
        <p:blipFill rotWithShape="1">
          <a:blip r:embed="rId3" cstate="print">
            <a:extLst>
              <a:ext uri="{28A0092B-C50C-407E-A947-70E740481C1C}">
                <a14:useLocalDpi xmlns:a14="http://schemas.microsoft.com/office/drawing/2010/main" val="0"/>
              </a:ext>
            </a:extLst>
          </a:blip>
          <a:srcRect l="184" r="222" b="309"/>
          <a:stretch/>
        </p:blipFill>
        <p:spPr>
          <a:xfrm>
            <a:off x="0" y="0"/>
            <a:ext cx="9235440" cy="6933301"/>
          </a:xfrm>
          <a:prstGeom prst="rect">
            <a:avLst/>
          </a:prstGeom>
        </p:spPr>
      </p:pic>
      <p:sp>
        <p:nvSpPr>
          <p:cNvPr id="2" name="Title Placeholder 1"/>
          <p:cNvSpPr>
            <a:spLocks noGrp="1"/>
          </p:cNvSpPr>
          <p:nvPr>
            <p:ph type="title"/>
          </p:nvPr>
        </p:nvSpPr>
        <p:spPr>
          <a:xfrm>
            <a:off x="687388" y="3709988"/>
            <a:ext cx="8229600" cy="769441"/>
          </a:xfrm>
          <a:prstGeom prst="rect">
            <a:avLst/>
          </a:prstGeom>
          <a:noFill/>
          <a:ln w="9525">
            <a:noFill/>
            <a:miter lim="800000"/>
            <a:headEnd/>
            <a:tailEnd/>
          </a:ln>
        </p:spPr>
        <p:txBody>
          <a:bodyPr vert="horz" wrap="square" lIns="0" tIns="45720" rIns="0" bIns="45720" numCol="1" anchor="b" anchorCtr="0" compatLnSpc="1">
            <a:prstTxWarp prst="textNoShape">
              <a:avLst/>
            </a:prstTxWarp>
            <a:spAutoFit/>
          </a:bodyPr>
          <a:lstStyle/>
          <a:p>
            <a:pPr lvl="0" algn="l" eaLnBrk="0" fontAlgn="base" hangingPunct="0">
              <a:spcBef>
                <a:spcPts val="600"/>
              </a:spcBef>
              <a:spcAft>
                <a:spcPts val="600"/>
              </a:spcAft>
            </a:pPr>
            <a:r>
              <a:rPr lang="en-US" dirty="0" smtClean="0"/>
              <a:t>Click to edit Master title style</a:t>
            </a:r>
            <a:endParaRPr lang="en-US" dirty="0"/>
          </a:p>
        </p:txBody>
      </p:sp>
      <p:sp>
        <p:nvSpPr>
          <p:cNvPr id="3" name="Text Placeholder 2"/>
          <p:cNvSpPr>
            <a:spLocks noGrp="1"/>
          </p:cNvSpPr>
          <p:nvPr>
            <p:ph type="body" idx="1"/>
          </p:nvPr>
        </p:nvSpPr>
        <p:spPr>
          <a:xfrm>
            <a:off x="687388" y="4529139"/>
            <a:ext cx="8229600" cy="1389062"/>
          </a:xfrm>
          <a:prstGeom prst="rect">
            <a:avLst/>
          </a:prstGeom>
        </p:spPr>
        <p:txBody>
          <a:bodyPr lIns="0" rIns="0"/>
          <a:lstStyle/>
          <a:p>
            <a:pPr marL="0" lvl="0" indent="0" eaLnBrk="0" fontAlgn="base" hangingPunct="0">
              <a:spcAft>
                <a:spcPct val="0"/>
              </a:spcAft>
            </a:pPr>
            <a:r>
              <a:rPr lang="en-US" dirty="0" smtClean="0"/>
              <a:t>Click to edit Master text styles</a:t>
            </a:r>
          </a:p>
        </p:txBody>
      </p:sp>
      <p:sp>
        <p:nvSpPr>
          <p:cNvPr id="6" name="Slide Number Placeholder 5"/>
          <p:cNvSpPr>
            <a:spLocks noGrp="1"/>
          </p:cNvSpPr>
          <p:nvPr>
            <p:ph type="sldNum" sz="quarter" idx="4"/>
          </p:nvPr>
        </p:nvSpPr>
        <p:spPr>
          <a:xfrm>
            <a:off x="8755130" y="6507316"/>
            <a:ext cx="157094" cy="153888"/>
          </a:xfrm>
          <a:prstGeom prst="rect">
            <a:avLst/>
          </a:prstGeom>
        </p:spPr>
        <p:txBody>
          <a:bodyPr vert="horz" wrap="none" lIns="0" tIns="0" rIns="0" bIns="0" rtlCol="0" anchor="ctr">
            <a:spAutoFit/>
          </a:bodyPr>
          <a:lstStyle>
            <a:lvl1pPr algn="r">
              <a:defRPr sz="1000">
                <a:solidFill>
                  <a:schemeClr val="tx2">
                    <a:lumMod val="75000"/>
                  </a:schemeClr>
                </a:solidFill>
              </a:defRPr>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1791561779"/>
      </p:ext>
    </p:extLst>
  </p:cSld>
  <p:clrMap bg1="lt1" tx1="dk1" bg2="lt2" tx2="dk2" accent1="accent1" accent2="accent2" accent3="accent3" accent4="accent4" accent5="accent5" accent6="accent6" hlink="hlink" folHlink="folHlink"/>
  <p:sldLayoutIdLst>
    <p:sldLayoutId id="2147483664" r:id="rId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defTabSz="914400" rtl="0" eaLnBrk="1" latinLnBrk="0" hangingPunct="1">
        <a:spcBef>
          <a:spcPct val="0"/>
        </a:spcBef>
        <a:buNone/>
        <a:defRPr lang="en-US" sz="4400" b="1" kern="1200" dirty="0" smtClean="0">
          <a:solidFill>
            <a:schemeClr val="bg1"/>
          </a:solidFill>
          <a:latin typeface="+mn-lt"/>
          <a:ea typeface="ＭＳ Ｐゴシック" charset="0"/>
          <a:cs typeface="+mj-cs"/>
        </a:defRPr>
      </a:lvl1pPr>
    </p:titleStyle>
    <p:bodyStyle>
      <a:lvl1pPr marL="342900" indent="-342900" algn="l" defTabSz="914400" rtl="0" eaLnBrk="1" latinLnBrk="0" hangingPunct="1">
        <a:spcBef>
          <a:spcPct val="20000"/>
        </a:spcBef>
        <a:buFont typeface="Arial" pitchFamily="34" charset="0"/>
        <a:buNone/>
        <a:defRPr lang="en-US" sz="3200" kern="1200" smtClean="0">
          <a:solidFill>
            <a:schemeClr val="bg1">
              <a:lumMod val="75000"/>
            </a:schemeClr>
          </a:solidFill>
          <a:latin typeface="+mn-lt"/>
          <a:ea typeface="ＭＳ Ｐゴシック" charset="0"/>
          <a:cs typeface="+mn-cs"/>
        </a:defRPr>
      </a:lvl1pPr>
      <a:lvl2pPr marL="742950" indent="-28575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smtClean="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2201 AIR Corporate Template Bkg Slide.jpg"/>
          <p:cNvPicPr>
            <a:picLocks noChangeAspect="1"/>
          </p:cNvPicPr>
          <p:nvPr/>
        </p:nvPicPr>
        <p:blipFill rotWithShape="1">
          <a:blip r:embed="rId8" cstate="print">
            <a:extLst>
              <a:ext uri="{28A0092B-C50C-407E-A947-70E740481C1C}">
                <a14:useLocalDpi xmlns:a14="http://schemas.microsoft.com/office/drawing/2010/main" val="0"/>
              </a:ext>
            </a:extLst>
          </a:blip>
          <a:srcRect l="202" t="495" r="202" b="495"/>
          <a:stretch/>
        </p:blipFill>
        <p:spPr bwMode="gray">
          <a:xfrm>
            <a:off x="0" y="0"/>
            <a:ext cx="9235440" cy="6885856"/>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30702528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6"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2201 AIR Corporate Template Bkg Contact.jpg"/>
          <p:cNvPicPr>
            <a:picLocks noChangeAspect="1"/>
          </p:cNvPicPr>
          <p:nvPr/>
        </p:nvPicPr>
        <p:blipFill rotWithShape="1">
          <a:blip r:embed="rId3" cstate="print">
            <a:extLst>
              <a:ext uri="{28A0092B-C50C-407E-A947-70E740481C1C}">
                <a14:useLocalDpi xmlns:a14="http://schemas.microsoft.com/office/drawing/2010/main" val="0"/>
              </a:ext>
            </a:extLst>
          </a:blip>
          <a:srcRect r="648"/>
          <a:stretch/>
        </p:blipFill>
        <p:spPr>
          <a:xfrm>
            <a:off x="0" y="0"/>
            <a:ext cx="9235093" cy="6971548"/>
          </a:xfrm>
          <a:prstGeom prst="rect">
            <a:avLst/>
          </a:prstGeom>
        </p:spPr>
      </p:pic>
      <p:sp>
        <p:nvSpPr>
          <p:cNvPr id="2" name="Text Placeholder 1"/>
          <p:cNvSpPr>
            <a:spLocks noGrp="1"/>
          </p:cNvSpPr>
          <p:nvPr>
            <p:ph type="body" idx="1"/>
          </p:nvPr>
        </p:nvSpPr>
        <p:spPr bwMode="gray">
          <a:xfrm>
            <a:off x="687387" y="2055814"/>
            <a:ext cx="8224837" cy="347034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
          <p:cNvSpPr>
            <a:spLocks noGrp="1"/>
          </p:cNvSpPr>
          <p:nvPr>
            <p:ph type="sldNum" sz="quarter" idx="4"/>
          </p:nvPr>
        </p:nvSpPr>
        <p:spPr bwMode="gray">
          <a:xfrm>
            <a:off x="8755131" y="6110288"/>
            <a:ext cx="157094" cy="153888"/>
          </a:xfrm>
          <a:prstGeom prst="rect">
            <a:avLst/>
          </a:prstGeom>
          <a:noFill/>
        </p:spPr>
        <p:txBody>
          <a:bodyPr wrap="none" lIns="0" tIns="0" rIns="0" bIns="0">
            <a:spAutoFit/>
          </a:bodyPr>
          <a:lstStyle>
            <a:lvl1pPr>
              <a:defRPr lang="en-US" sz="1000" smtClean="0">
                <a:solidFill>
                  <a:schemeClr val="tx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2227932938"/>
      </p:ext>
    </p:extLst>
  </p:cSld>
  <p:clrMap bg1="lt1" tx1="dk1" bg2="lt2" tx2="dk2" accent1="accent1" accent2="accent2" accent3="accent3" accent4="accent4" accent5="accent5" accent6="accent6" hlink="hlink" folHlink="folHlink"/>
  <p:sldLayoutIdLst>
    <p:sldLayoutId id="2147483672" r:id="rId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rtl="0" eaLnBrk="0" fontAlgn="base" hangingPunct="0">
        <a:spcBef>
          <a:spcPct val="0"/>
        </a:spcBef>
        <a:spcAft>
          <a:spcPct val="0"/>
        </a:spcAft>
        <a:defRPr sz="3200" kern="1200">
          <a:solidFill>
            <a:schemeClr val="bg1"/>
          </a:solidFill>
          <a:latin typeface="Franklin Gothic Demi" pitchFamily="34" charset="0"/>
          <a:ea typeface="ＭＳ Ｐゴシック" charset="-128"/>
          <a:cs typeface="ＭＳ Ｐゴシック" charset="-128"/>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1pPr>
      <a:lvl2pPr marL="4572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2pPr>
      <a:lvl3pPr marL="9144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3pPr>
      <a:lvl4pPr marL="13716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4pPr>
      <a:lvl5pPr marL="1828800" indent="0" algn="l" rtl="0" eaLnBrk="0" fontAlgn="base" hangingPunct="0">
        <a:spcBef>
          <a:spcPts val="0"/>
        </a:spcBef>
        <a:spcAft>
          <a:spcPts val="0"/>
        </a:spcAft>
        <a:buClr>
          <a:srgbClr val="78A22F"/>
        </a:buClr>
        <a:buFont typeface="Arial" pitchFamily="34" charset="0"/>
        <a:buNone/>
        <a:defRPr sz="20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alohahsap.org/HSA/browsers" TargetMode="External"/><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hyperlink" Target="http://www.alohahsap.org/" TargetMode="External"/><Relationship Id="rId2" Type="http://schemas.openxmlformats.org/officeDocument/2006/relationships/notesSlide" Target="../notesSlides/notesSlide28.xml"/><Relationship Id="rId1" Type="http://schemas.openxmlformats.org/officeDocument/2006/relationships/slideLayout" Target="../slideLayouts/slideLayout8.xml"/><Relationship Id="rId5" Type="http://schemas.openxmlformats.org/officeDocument/2006/relationships/hyperlink" Target="mailto:HSAPHelpDesk@air.org" TargetMode="External"/><Relationship Id="rId4" Type="http://schemas.openxmlformats.org/officeDocument/2006/relationships/hyperlink" Target="http://www.smarterbalanced.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alohahsap.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b="1" dirty="0" smtClean="0"/>
              <a:t>Technology Requirements </a:t>
            </a:r>
            <a:br>
              <a:rPr lang="en-US" b="1" dirty="0" smtClean="0"/>
            </a:br>
            <a:r>
              <a:rPr lang="en-US" b="1" dirty="0" smtClean="0"/>
              <a:t>for Online Testing</a:t>
            </a:r>
            <a:endParaRPr lang="en-US" b="1" dirty="0"/>
          </a:p>
        </p:txBody>
      </p:sp>
      <p:sp>
        <p:nvSpPr>
          <p:cNvPr id="3" name="Subtitle 2"/>
          <p:cNvSpPr>
            <a:spLocks noGrp="1"/>
          </p:cNvSpPr>
          <p:nvPr>
            <p:ph type="subTitle" idx="1"/>
          </p:nvPr>
        </p:nvSpPr>
        <p:spPr>
          <a:xfrm>
            <a:off x="1371600" y="3886200"/>
            <a:ext cx="6400800" cy="492443"/>
          </a:xfrm>
        </p:spPr>
        <p:txBody>
          <a:bodyPr/>
          <a:lstStyle/>
          <a:p>
            <a:r>
              <a:rPr lang="en-US" dirty="0" smtClean="0">
                <a:solidFill>
                  <a:schemeClr val="bg1">
                    <a:lumMod val="65000"/>
                  </a:schemeClr>
                </a:solidFill>
              </a:rPr>
              <a:t>Training Module</a:t>
            </a:r>
            <a:endParaRPr lang="en-US" dirty="0">
              <a:solidFill>
                <a:schemeClr val="bg1">
                  <a:lumMod val="65000"/>
                </a:schemeClr>
              </a:solidFill>
            </a:endParaRPr>
          </a:p>
        </p:txBody>
      </p:sp>
      <p:sp>
        <p:nvSpPr>
          <p:cNvPr id="6" name="Footer Placeholder 1"/>
          <p:cNvSpPr>
            <a:spLocks noGrp="1"/>
          </p:cNvSpPr>
          <p:nvPr>
            <p:ph type="ftr" sz="quarter" idx="11"/>
          </p:nvPr>
        </p:nvSpPr>
        <p:spPr>
          <a:xfrm>
            <a:off x="5328340" y="6567844"/>
            <a:ext cx="3583885" cy="123111"/>
          </a:xfrm>
        </p:spPr>
        <p:txBody>
          <a:bodyPr/>
          <a:lstStyle/>
          <a:p>
            <a:r>
              <a:rPr lang="en-US" dirty="0" smtClean="0"/>
              <a:t>Copyright © 2014 American Institutes for Research. All rights reserved.</a:t>
            </a:r>
            <a:endParaRPr lang="en-US" dirty="0"/>
          </a:p>
        </p:txBody>
      </p:sp>
    </p:spTree>
    <p:extLst>
      <p:ext uri="{BB962C8B-B14F-4D97-AF65-F5344CB8AC3E}">
        <p14:creationId xmlns:p14="http://schemas.microsoft.com/office/powerpoint/2010/main" val="3491756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b="1" dirty="0" smtClean="0"/>
              <a:t>Number </a:t>
            </a:r>
            <a:r>
              <a:rPr lang="en-US" sz="3000" b="1" dirty="0"/>
              <a:t>of students simultaneously testing:</a:t>
            </a:r>
            <a:endParaRPr lang="en-US" sz="3000" b="1" dirty="0" smtClean="0"/>
          </a:p>
          <a:p>
            <a:pPr marL="342900" indent="-342900">
              <a:buFont typeface="Arial" pitchFamily="34" charset="0"/>
              <a:buChar char="•"/>
            </a:pPr>
            <a:r>
              <a:rPr lang="en-US" sz="2400" dirty="0" smtClean="0"/>
              <a:t>Network performance may slow when large numbers of students are testing at one time. </a:t>
            </a:r>
          </a:p>
          <a:p>
            <a:pPr marL="342900" indent="-342900">
              <a:buFont typeface="Arial" pitchFamily="34" charset="0"/>
              <a:buChar char="•"/>
            </a:pPr>
            <a:r>
              <a:rPr lang="en-US" sz="2400" dirty="0" smtClean="0"/>
              <a:t>Multiply the number of students being tested by 20 Kbps to get an estimate of </a:t>
            </a:r>
            <a:r>
              <a:rPr lang="en-US" dirty="0" smtClean="0"/>
              <a:t>bandwidth needed</a:t>
            </a:r>
            <a:r>
              <a:rPr lang="en-US" sz="2400" dirty="0" smtClean="0"/>
              <a:t>, and compare that estimate with </a:t>
            </a:r>
            <a:r>
              <a:rPr lang="en-US" dirty="0" smtClean="0"/>
              <a:t>the</a:t>
            </a:r>
            <a:r>
              <a:rPr lang="en-US" sz="2400" dirty="0" smtClean="0"/>
              <a:t> network speed test. </a:t>
            </a:r>
          </a:p>
          <a:p>
            <a:pPr marL="342900" indent="-342900">
              <a:buFont typeface="Arial" pitchFamily="34" charset="0"/>
              <a:buChar char="•"/>
            </a:pPr>
            <a:r>
              <a:rPr lang="en-US" sz="2400" dirty="0" smtClean="0"/>
              <a:t>Perform network analyses at different times to ensure adequate capacity.</a:t>
            </a:r>
          </a:p>
        </p:txBody>
      </p:sp>
      <p:sp>
        <p:nvSpPr>
          <p:cNvPr id="2" name="Title 1"/>
          <p:cNvSpPr>
            <a:spLocks noGrp="1"/>
          </p:cNvSpPr>
          <p:nvPr>
            <p:ph type="title"/>
          </p:nvPr>
        </p:nvSpPr>
        <p:spPr/>
        <p:txBody>
          <a:bodyPr>
            <a:normAutofit/>
          </a:bodyPr>
          <a:lstStyle/>
          <a:p>
            <a:r>
              <a:rPr lang="en-US" dirty="0" smtClean="0"/>
              <a:t>Network Diagnostics Tool</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10</a:t>
            </a:fld>
            <a:endParaRPr lang="en-US" dirty="0"/>
          </a:p>
        </p:txBody>
      </p:sp>
    </p:spTree>
    <p:extLst>
      <p:ext uri="{BB962C8B-B14F-4D97-AF65-F5344CB8AC3E}">
        <p14:creationId xmlns:p14="http://schemas.microsoft.com/office/powerpoint/2010/main" val="805176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Network Diagnostics Tool</a:t>
            </a:r>
            <a:endParaRPr lang="en-US" sz="3600" dirty="0">
              <a:solidFill>
                <a:schemeClr val="bg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09600"/>
            <a:ext cx="8321040" cy="5143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0"/>
          </p:nvPr>
        </p:nvSpPr>
        <p:spPr/>
        <p:txBody>
          <a:bodyPr/>
          <a:lstStyle/>
          <a:p>
            <a:pPr algn="r"/>
            <a:fld id="{F3477EC8-074D-41C4-94AE-E9EA7CEEA348}" type="slidenum">
              <a:rPr lang="en-US" smtClean="0"/>
              <a:pPr algn="r"/>
              <a:t>11</a:t>
            </a:fld>
            <a:endParaRPr lang="en-US" dirty="0"/>
          </a:p>
        </p:txBody>
      </p:sp>
    </p:spTree>
    <p:extLst>
      <p:ext uri="{BB962C8B-B14F-4D97-AF65-F5344CB8AC3E}">
        <p14:creationId xmlns:p14="http://schemas.microsoft.com/office/powerpoint/2010/main" val="3734709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123" y="2055813"/>
            <a:ext cx="8224837" cy="3732737"/>
          </a:xfrm>
        </p:spPr>
        <p:txBody>
          <a:bodyPr>
            <a:normAutofit/>
          </a:bodyPr>
          <a:lstStyle/>
          <a:p>
            <a:pPr marL="0" indent="0">
              <a:buNone/>
            </a:pPr>
            <a:r>
              <a:rPr lang="en-US" sz="3200" b="1" dirty="0" smtClean="0"/>
              <a:t>Wireless Network Configuration:</a:t>
            </a:r>
          </a:p>
          <a:p>
            <a:pPr>
              <a:buClr>
                <a:srgbClr val="1EB53A"/>
              </a:buClr>
            </a:pPr>
            <a:r>
              <a:rPr lang="en-US" sz="2800" dirty="0" smtClean="0"/>
              <a:t>Wireless traffic must use encryption.</a:t>
            </a:r>
          </a:p>
          <a:p>
            <a:pPr lvl="1"/>
            <a:r>
              <a:rPr lang="en-US" sz="2400" dirty="0" smtClean="0"/>
              <a:t>Wi-Fi Protected Access II (WPA2) </a:t>
            </a:r>
          </a:p>
          <a:p>
            <a:pPr lvl="1"/>
            <a:r>
              <a:rPr lang="en-US" sz="2400" dirty="0" smtClean="0"/>
              <a:t>Advanced Encryption Standard (AES) </a:t>
            </a:r>
          </a:p>
          <a:p>
            <a:pPr>
              <a:spcBef>
                <a:spcPts val="1200"/>
              </a:spcBef>
            </a:pPr>
            <a:r>
              <a:rPr lang="en-US" sz="2800" dirty="0" smtClean="0"/>
              <a:t>Wireless access points have limits on total bandwidth and number of simultaneous devices in use. </a:t>
            </a:r>
          </a:p>
        </p:txBody>
      </p:sp>
      <p:sp>
        <p:nvSpPr>
          <p:cNvPr id="2" name="Title 1"/>
          <p:cNvSpPr>
            <a:spLocks noGrp="1"/>
          </p:cNvSpPr>
          <p:nvPr>
            <p:ph type="title"/>
          </p:nvPr>
        </p:nvSpPr>
        <p:spPr/>
        <p:txBody>
          <a:bodyPr>
            <a:normAutofit/>
          </a:bodyPr>
          <a:lstStyle/>
          <a:p>
            <a:r>
              <a:rPr lang="en-US" dirty="0" smtClean="0"/>
              <a:t>Network Performance</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12</a:t>
            </a:fld>
            <a:endParaRPr lang="en-US" dirty="0"/>
          </a:p>
        </p:txBody>
      </p:sp>
    </p:spTree>
    <p:extLst>
      <p:ext uri="{BB962C8B-B14F-4D97-AF65-F5344CB8AC3E}">
        <p14:creationId xmlns:p14="http://schemas.microsoft.com/office/powerpoint/2010/main" val="2519080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 Requirements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30808310"/>
              </p:ext>
            </p:extLst>
          </p:nvPr>
        </p:nvGraphicFramePr>
        <p:xfrm>
          <a:off x="609600" y="2209800"/>
          <a:ext cx="8153401" cy="3688080"/>
        </p:xfrm>
        <a:graphic>
          <a:graphicData uri="http://schemas.openxmlformats.org/drawingml/2006/table">
            <a:tbl>
              <a:tblPr firstRow="1" bandRow="1"/>
              <a:tblGrid>
                <a:gridCol w="2632869"/>
                <a:gridCol w="2885091"/>
                <a:gridCol w="2635441"/>
              </a:tblGrid>
              <a:tr h="430341">
                <a:tc gridSpan="3">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400" dirty="0" smtClean="0">
                          <a:solidFill>
                            <a:schemeClr val="bg1"/>
                          </a:solidFill>
                          <a:latin typeface="Arial" panose="020B0604020202020204" pitchFamily="34" charset="0"/>
                        </a:rPr>
                        <a:t>Computers</a:t>
                      </a:r>
                      <a:endParaRPr lang="en-US" sz="2400" dirty="0">
                        <a:solidFill>
                          <a:schemeClr val="bg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solidFill>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0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200" b="1" dirty="0" smtClean="0">
                          <a:solidFill>
                            <a:schemeClr val="tx1"/>
                          </a:solidFill>
                          <a:latin typeface="Arial" panose="020B0604020202020204" pitchFamily="34" charset="0"/>
                        </a:rPr>
                        <a:t>Operating</a:t>
                      </a:r>
                      <a:r>
                        <a:rPr lang="en-US" sz="1200" b="1" baseline="0" dirty="0" smtClean="0">
                          <a:solidFill>
                            <a:schemeClr val="tx1"/>
                          </a:solidFill>
                          <a:latin typeface="Arial" panose="020B0604020202020204" pitchFamily="34" charset="0"/>
                        </a:rPr>
                        <a:t> System</a:t>
                      </a:r>
                      <a:endParaRPr lang="en-US" sz="1200" b="1" dirty="0">
                        <a:solidFill>
                          <a:schemeClr val="tx1"/>
                        </a:solidFill>
                        <a:latin typeface="Arial" panose="020B0604020202020204" pitchFamily="34" charset="0"/>
                      </a:endParaRPr>
                    </a:p>
                  </a:txBody>
                  <a:tcPr anchor="ct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200" b="1" kern="1200" dirty="0" smtClean="0">
                          <a:solidFill>
                            <a:schemeClr val="tx1"/>
                          </a:solidFill>
                          <a:latin typeface="+mn-lt"/>
                          <a:ea typeface="+mn-ea"/>
                          <a:cs typeface="+mn-cs"/>
                        </a:rPr>
                        <a:t>Minimum</a:t>
                      </a:r>
                      <a:r>
                        <a:rPr lang="en-US" sz="1200" b="1" kern="1200" baseline="0" dirty="0" smtClean="0">
                          <a:solidFill>
                            <a:schemeClr val="tx1"/>
                          </a:solidFill>
                          <a:latin typeface="+mn-lt"/>
                          <a:ea typeface="+mn-ea"/>
                          <a:cs typeface="+mn-cs"/>
                        </a:rPr>
                        <a:t> Requirements for Current Computers</a:t>
                      </a:r>
                      <a:endParaRPr lang="en-US" sz="1200" b="1" dirty="0">
                        <a:solidFill>
                          <a:schemeClr val="tx1"/>
                        </a:solidFill>
                        <a:latin typeface="Arial" panose="020B0604020202020204" pitchFamily="34" charset="0"/>
                      </a:endParaRPr>
                    </a:p>
                  </a:txBody>
                  <a:tcPr anchor="ct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15000"/>
                        </a:lnSpc>
                        <a:spcBef>
                          <a:spcPts val="300"/>
                        </a:spcBef>
                        <a:spcAft>
                          <a:spcPts val="0"/>
                        </a:spcAft>
                      </a:pPr>
                      <a:r>
                        <a:rPr lang="en-US" sz="1200" b="1" dirty="0" smtClean="0">
                          <a:solidFill>
                            <a:schemeClr val="tx1"/>
                          </a:solidFill>
                          <a:latin typeface="+mn-lt"/>
                          <a:ea typeface="Times New Roman"/>
                          <a:cs typeface="Times New Roman"/>
                        </a:rPr>
                        <a:t>Recommended Minimum Requirements for New Purchases</a:t>
                      </a:r>
                      <a:endParaRPr lang="en-US" sz="1200" b="1" dirty="0">
                        <a:solidFill>
                          <a:schemeClr val="tx1"/>
                        </a:solidFill>
                        <a:latin typeface="+mn-lt"/>
                        <a:ea typeface="Times New Roman"/>
                        <a:cs typeface="Times New Roman"/>
                      </a:endParaRPr>
                    </a:p>
                  </a:txBody>
                  <a:tcPr marL="68580" marR="68580" marT="0" marB="0" anchor="ct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r>
              <a:tr h="63319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900" b="1" dirty="0" smtClean="0">
                          <a:solidFill>
                            <a:schemeClr val="tx1"/>
                          </a:solidFill>
                          <a:latin typeface="Arial" panose="020B0604020202020204" pitchFamily="34" charset="0"/>
                        </a:rPr>
                        <a:t>Windows</a:t>
                      </a:r>
                    </a:p>
                    <a:p>
                      <a:pPr algn="ctr"/>
                      <a:r>
                        <a:rPr lang="en-US" sz="900" baseline="0" dirty="0" smtClean="0">
                          <a:solidFill>
                            <a:schemeClr val="tx1"/>
                          </a:solidFill>
                          <a:latin typeface="Arial" panose="020B0604020202020204" pitchFamily="34" charset="0"/>
                        </a:rPr>
                        <a:t>Vista, 7, 8.0, 8.1, 10</a:t>
                      </a:r>
                    </a:p>
                    <a:p>
                      <a:pPr algn="ctr"/>
                      <a:r>
                        <a:rPr lang="en-US" sz="900" baseline="0" dirty="0" smtClean="0">
                          <a:solidFill>
                            <a:schemeClr val="tx1"/>
                          </a:solidFill>
                          <a:latin typeface="Arial" panose="020B0604020202020204" pitchFamily="34" charset="0"/>
                        </a:rPr>
                        <a:t>Server 2003, 2008</a:t>
                      </a:r>
                      <a:r>
                        <a:rPr lang="en-US" sz="900" u="none" baseline="0" dirty="0" smtClean="0">
                          <a:solidFill>
                            <a:schemeClr val="tx1"/>
                          </a:solidFill>
                          <a:latin typeface="Arial" panose="020B0604020202020204" pitchFamily="34" charset="0"/>
                        </a:rPr>
                        <a:t>, and 2012</a:t>
                      </a:r>
                      <a:endParaRPr lang="en-US" sz="900" u="none" dirty="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900" dirty="0" smtClean="0">
                          <a:solidFill>
                            <a:schemeClr val="tx1"/>
                          </a:solidFill>
                          <a:latin typeface="Arial" panose="020B0604020202020204" pitchFamily="34" charset="0"/>
                        </a:rPr>
                        <a:t>Pentium 4 or newer processor that supports SSE2</a:t>
                      </a:r>
                    </a:p>
                    <a:p>
                      <a:pPr algn="ctr"/>
                      <a:r>
                        <a:rPr lang="en-US" sz="900" dirty="0" smtClean="0">
                          <a:solidFill>
                            <a:schemeClr val="tx1"/>
                          </a:solidFill>
                          <a:latin typeface="Arial" panose="020B0604020202020204" pitchFamily="34" charset="0"/>
                        </a:rPr>
                        <a:t>512 MB of RAM</a:t>
                      </a:r>
                    </a:p>
                    <a:p>
                      <a:pPr algn="ctr"/>
                      <a:r>
                        <a:rPr lang="en-US" sz="900" dirty="0" smtClean="0">
                          <a:solidFill>
                            <a:schemeClr val="tx1"/>
                          </a:solidFill>
                          <a:latin typeface="Arial" panose="020B0604020202020204" pitchFamily="34" charset="0"/>
                        </a:rPr>
                        <a:t>200 MB hard drive space</a:t>
                      </a:r>
                    </a:p>
                    <a:p>
                      <a:pPr algn="ctr"/>
                      <a:r>
                        <a:rPr lang="en-US" sz="900" baseline="0" dirty="0" smtClean="0">
                          <a:solidFill>
                            <a:schemeClr val="tx1"/>
                          </a:solidFill>
                          <a:latin typeface="Arial" panose="020B0604020202020204" pitchFamily="34" charset="0"/>
                        </a:rPr>
                        <a:t>Minimum screen resolution 1024x768</a:t>
                      </a:r>
                      <a:endParaRPr lang="en-US" sz="900" dirty="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900" dirty="0" smtClean="0">
                          <a:solidFill>
                            <a:schemeClr val="tx1"/>
                          </a:solidFill>
                          <a:latin typeface="Arial" panose="020B0604020202020204" pitchFamily="34" charset="0"/>
                        </a:rPr>
                        <a:t>Pentium 4 or newer processor that supports SSE2</a:t>
                      </a:r>
                    </a:p>
                    <a:p>
                      <a:pPr algn="ctr"/>
                      <a:r>
                        <a:rPr lang="en-US" sz="900" dirty="0" smtClean="0">
                          <a:solidFill>
                            <a:schemeClr val="tx1"/>
                          </a:solidFill>
                          <a:latin typeface="Arial" panose="020B0604020202020204" pitchFamily="34" charset="0"/>
                        </a:rPr>
                        <a:t>2 GB+ RAM</a:t>
                      </a:r>
                    </a:p>
                    <a:p>
                      <a:pPr algn="ctr"/>
                      <a:r>
                        <a:rPr lang="en-US" sz="900" dirty="0" smtClean="0">
                          <a:solidFill>
                            <a:schemeClr val="tx1"/>
                          </a:solidFill>
                          <a:latin typeface="Arial" panose="020B0604020202020204" pitchFamily="34" charset="0"/>
                        </a:rPr>
                        <a:t>80 GB+ hard drive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u="none" baseline="0" dirty="0" smtClean="0">
                          <a:solidFill>
                            <a:schemeClr val="tx1"/>
                          </a:solidFill>
                          <a:latin typeface="Arial" panose="020B0604020202020204" pitchFamily="34" charset="0"/>
                        </a:rPr>
                        <a:t>Minimum screen resolution 1024x768</a:t>
                      </a:r>
                      <a:endParaRPr lang="en-US" sz="900" u="none" dirty="0" smtClean="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r>
              <a:tr h="70612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900" b="1" dirty="0" smtClean="0">
                          <a:solidFill>
                            <a:schemeClr val="tx1"/>
                          </a:solidFill>
                          <a:latin typeface="Arial" panose="020B0604020202020204" pitchFamily="34" charset="0"/>
                        </a:rPr>
                        <a:t>Mac OS X</a:t>
                      </a:r>
                    </a:p>
                    <a:p>
                      <a:pPr algn="ctr"/>
                      <a:r>
                        <a:rPr lang="en-US" sz="900" dirty="0" smtClean="0">
                          <a:solidFill>
                            <a:schemeClr val="tx1"/>
                          </a:solidFill>
                          <a:latin typeface="Arial" panose="020B0604020202020204" pitchFamily="34" charset="0"/>
                        </a:rPr>
                        <a:t>10.6–10.10</a:t>
                      </a:r>
                      <a:endParaRPr lang="en-US" sz="900" dirty="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900" dirty="0" smtClean="0">
                          <a:solidFill>
                            <a:schemeClr val="tx1"/>
                          </a:solidFill>
                          <a:latin typeface="Arial" panose="020B0604020202020204" pitchFamily="34" charset="0"/>
                        </a:rPr>
                        <a:t>Intel</a:t>
                      </a:r>
                      <a:r>
                        <a:rPr lang="en-US" sz="900" baseline="0" dirty="0" smtClean="0">
                          <a:solidFill>
                            <a:schemeClr val="tx1"/>
                          </a:solidFill>
                          <a:latin typeface="Arial" panose="020B0604020202020204" pitchFamily="34" charset="0"/>
                        </a:rPr>
                        <a:t> x86 processor</a:t>
                      </a:r>
                    </a:p>
                    <a:p>
                      <a:pPr algn="ctr"/>
                      <a:r>
                        <a:rPr lang="en-US" sz="900" baseline="0" dirty="0" smtClean="0">
                          <a:solidFill>
                            <a:schemeClr val="tx1"/>
                          </a:solidFill>
                          <a:latin typeface="Arial" panose="020B0604020202020204" pitchFamily="34" charset="0"/>
                        </a:rPr>
                        <a:t>512 MB RAM</a:t>
                      </a:r>
                    </a:p>
                    <a:p>
                      <a:pPr algn="ctr"/>
                      <a:r>
                        <a:rPr lang="en-US" sz="900" baseline="0" dirty="0" smtClean="0">
                          <a:solidFill>
                            <a:schemeClr val="tx1"/>
                          </a:solidFill>
                          <a:latin typeface="Arial" panose="020B0604020202020204" pitchFamily="34" charset="0"/>
                        </a:rPr>
                        <a:t>200 MB hard drive space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baseline="0" dirty="0" smtClean="0">
                          <a:solidFill>
                            <a:schemeClr val="tx1"/>
                          </a:solidFill>
                          <a:latin typeface="Arial" panose="020B0604020202020204" pitchFamily="34" charset="0"/>
                        </a:rPr>
                        <a:t>Minimum screen resolution 1024x768</a:t>
                      </a:r>
                      <a:endParaRPr lang="en-US" sz="900" dirty="0" smtClean="0">
                        <a:solidFill>
                          <a:schemeClr val="tx1"/>
                        </a:solidFill>
                        <a:latin typeface="Arial" panose="020B0604020202020204" pitchFamily="34" charset="0"/>
                      </a:endParaRPr>
                    </a:p>
                    <a:p>
                      <a:pPr algn="ctr"/>
                      <a:endParaRPr lang="en-US" sz="900" dirty="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p>
                      <a:pPr algn="ctr"/>
                      <a:r>
                        <a:rPr lang="en-US" sz="900" dirty="0" smtClean="0">
                          <a:solidFill>
                            <a:schemeClr val="tx1"/>
                          </a:solidFill>
                          <a:latin typeface="Arial" panose="020B0604020202020204" pitchFamily="34" charset="0"/>
                          <a:cs typeface="Arial" panose="020B0604020202020204" pitchFamily="34" charset="0"/>
                        </a:rPr>
                        <a:t>Pentium 4 or newer processor (10.6</a:t>
                      </a:r>
                      <a:r>
                        <a:rPr lang="en-US" sz="900" dirty="0" smtClean="0">
                          <a:latin typeface="+mn-lt"/>
                        </a:rPr>
                        <a:t>–</a:t>
                      </a:r>
                      <a:r>
                        <a:rPr lang="en-US" sz="900" dirty="0" smtClean="0">
                          <a:solidFill>
                            <a:schemeClr val="tx1"/>
                          </a:solidFill>
                          <a:latin typeface="Arial" panose="020B0604020202020204" pitchFamily="34" charset="0"/>
                          <a:cs typeface="Arial" panose="020B0604020202020204" pitchFamily="34" charset="0"/>
                        </a:rPr>
                        <a:t>10.10)</a:t>
                      </a:r>
                    </a:p>
                    <a:p>
                      <a:pPr algn="ctr"/>
                      <a:r>
                        <a:rPr lang="en-US" sz="900" dirty="0" smtClean="0">
                          <a:solidFill>
                            <a:schemeClr val="tx1"/>
                          </a:solidFill>
                          <a:latin typeface="Arial" panose="020B0604020202020204" pitchFamily="34" charset="0"/>
                          <a:cs typeface="Arial" panose="020B0604020202020204" pitchFamily="34" charset="0"/>
                        </a:rPr>
                        <a:t>2+ GB RAM</a:t>
                      </a:r>
                    </a:p>
                    <a:p>
                      <a:pPr algn="ctr"/>
                      <a:r>
                        <a:rPr lang="en-US" sz="900" dirty="0" smtClean="0">
                          <a:solidFill>
                            <a:schemeClr val="tx1"/>
                          </a:solidFill>
                          <a:latin typeface="Arial" panose="020B0604020202020204" pitchFamily="34" charset="0"/>
                          <a:cs typeface="Arial" panose="020B0604020202020204" pitchFamily="34" charset="0"/>
                        </a:rPr>
                        <a:t>80+ GB hard drive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u="none" baseline="0" dirty="0" smtClean="0">
                          <a:solidFill>
                            <a:schemeClr val="tx1"/>
                          </a:solidFill>
                          <a:latin typeface="Arial" panose="020B0604020202020204" pitchFamily="34" charset="0"/>
                        </a:rPr>
                        <a:t>Minimum screen resolution 1024x768</a:t>
                      </a:r>
                      <a:endParaRPr lang="en-US" sz="900" u="none" dirty="0" smtClean="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r>
              <a:tr h="711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900" b="1" dirty="0" smtClean="0">
                          <a:solidFill>
                            <a:schemeClr val="tx1"/>
                          </a:solidFill>
                          <a:latin typeface="Arial" panose="020B0604020202020204" pitchFamily="34" charset="0"/>
                        </a:rPr>
                        <a:t>Linux</a:t>
                      </a:r>
                    </a:p>
                    <a:p>
                      <a:pPr algn="ctr"/>
                      <a:r>
                        <a:rPr lang="en-US" sz="900" b="0" u="none" dirty="0" smtClean="0">
                          <a:solidFill>
                            <a:schemeClr val="tx1"/>
                          </a:solidFill>
                          <a:latin typeface="Arial" panose="020B0604020202020204" pitchFamily="34" charset="0"/>
                        </a:rPr>
                        <a:t>Fedora 20-22</a:t>
                      </a:r>
                    </a:p>
                    <a:p>
                      <a:pPr algn="ctr"/>
                      <a:r>
                        <a:rPr lang="en-US" sz="900" b="0" u="none" dirty="0" smtClean="0">
                          <a:solidFill>
                            <a:schemeClr val="tx1"/>
                          </a:solidFill>
                          <a:latin typeface="Arial" panose="020B0604020202020204" pitchFamily="34" charset="0"/>
                        </a:rPr>
                        <a:t>openSUSE 13.1</a:t>
                      </a:r>
                    </a:p>
                    <a:p>
                      <a:pPr algn="ctr"/>
                      <a:r>
                        <a:rPr lang="en-US" sz="900" b="0" u="none" dirty="0" smtClean="0">
                          <a:solidFill>
                            <a:schemeClr val="tx1"/>
                          </a:solidFill>
                          <a:latin typeface="Arial" panose="020B0604020202020204" pitchFamily="34" charset="0"/>
                        </a:rPr>
                        <a:t>Red Hat Enterprise Linux 6.5</a:t>
                      </a:r>
                    </a:p>
                    <a:p>
                      <a:pPr algn="ctr"/>
                      <a:r>
                        <a:rPr lang="en-US" sz="900" b="0" u="none" dirty="0" smtClean="0">
                          <a:solidFill>
                            <a:schemeClr val="tx1"/>
                          </a:solidFill>
                          <a:latin typeface="Arial" panose="020B0604020202020204" pitchFamily="34" charset="0"/>
                        </a:rPr>
                        <a:t>Ubuntu (LTS)12.04, 14.04</a:t>
                      </a:r>
                    </a:p>
                    <a:p>
                      <a:pPr algn="ctr"/>
                      <a:endParaRPr lang="en-US" sz="900" b="0" dirty="0" smtClean="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900" u="none" dirty="0" smtClean="0">
                          <a:solidFill>
                            <a:schemeClr val="tx1"/>
                          </a:solidFill>
                          <a:latin typeface="Arial" panose="020B0604020202020204" pitchFamily="34" charset="0"/>
                        </a:rPr>
                        <a:t>Intel</a:t>
                      </a:r>
                      <a:r>
                        <a:rPr lang="en-US" sz="900" u="none" baseline="0" dirty="0" smtClean="0">
                          <a:solidFill>
                            <a:schemeClr val="tx1"/>
                          </a:solidFill>
                          <a:latin typeface="Arial" panose="020B0604020202020204" pitchFamily="34" charset="0"/>
                        </a:rPr>
                        <a:t> x86 processor</a:t>
                      </a:r>
                    </a:p>
                    <a:p>
                      <a:pPr algn="ctr"/>
                      <a:r>
                        <a:rPr lang="en-US" sz="900" u="none" baseline="0" dirty="0" smtClean="0">
                          <a:solidFill>
                            <a:schemeClr val="tx1"/>
                          </a:solidFill>
                          <a:latin typeface="Arial" panose="020B0604020202020204" pitchFamily="34" charset="0"/>
                        </a:rPr>
                        <a:t>512 MB RAM</a:t>
                      </a:r>
                    </a:p>
                    <a:p>
                      <a:pPr algn="ctr"/>
                      <a:r>
                        <a:rPr lang="en-US" sz="900" u="none" baseline="0" dirty="0" smtClean="0">
                          <a:solidFill>
                            <a:schemeClr val="tx1"/>
                          </a:solidFill>
                          <a:latin typeface="Arial" panose="020B0604020202020204" pitchFamily="34" charset="0"/>
                        </a:rPr>
                        <a:t>200 MB hard drive space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u="none" baseline="0" dirty="0" smtClean="0">
                          <a:solidFill>
                            <a:schemeClr val="tx1"/>
                          </a:solidFill>
                          <a:latin typeface="Arial" panose="020B0604020202020204" pitchFamily="34" charset="0"/>
                        </a:rPr>
                        <a:t>Minimum screen resolution 1024x76</a:t>
                      </a:r>
                      <a:r>
                        <a:rPr lang="en-US" sz="900" baseline="0" dirty="0" smtClean="0">
                          <a:solidFill>
                            <a:schemeClr val="tx1"/>
                          </a:solidFill>
                          <a:latin typeface="Arial" panose="020B0604020202020204" pitchFamily="34" charset="0"/>
                        </a:rPr>
                        <a:t>8</a:t>
                      </a:r>
                      <a:endParaRPr lang="en-US" sz="900" dirty="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c>
                  <a:txBody>
                    <a:bodyPr/>
                    <a:lstStyle/>
                    <a:p>
                      <a:pPr algn="ctr"/>
                      <a:r>
                        <a:rPr lang="en-US" sz="900" u="none" dirty="0" smtClean="0">
                          <a:solidFill>
                            <a:schemeClr val="tx1"/>
                          </a:solidFill>
                          <a:latin typeface="Arial" panose="020B0604020202020204" pitchFamily="34" charset="0"/>
                          <a:cs typeface="Arial" panose="020B0604020202020204" pitchFamily="34" charset="0"/>
                        </a:rPr>
                        <a:t>Pentium 4 or newer processor</a:t>
                      </a:r>
                    </a:p>
                    <a:p>
                      <a:pPr algn="ctr"/>
                      <a:r>
                        <a:rPr lang="en-US" sz="900" u="none" dirty="0" smtClean="0">
                          <a:solidFill>
                            <a:schemeClr val="tx1"/>
                          </a:solidFill>
                          <a:latin typeface="Arial" panose="020B0604020202020204" pitchFamily="34" charset="0"/>
                          <a:cs typeface="Arial" panose="020B0604020202020204" pitchFamily="34" charset="0"/>
                        </a:rPr>
                        <a:t>2+ GB RAM</a:t>
                      </a:r>
                    </a:p>
                    <a:p>
                      <a:pPr algn="ctr"/>
                      <a:r>
                        <a:rPr lang="en-US" sz="900" u="none" dirty="0" smtClean="0">
                          <a:solidFill>
                            <a:schemeClr val="tx1"/>
                          </a:solidFill>
                          <a:latin typeface="Arial" panose="020B0604020202020204" pitchFamily="34" charset="0"/>
                          <a:cs typeface="Arial" panose="020B0604020202020204" pitchFamily="34" charset="0"/>
                        </a:rPr>
                        <a:t>80+ GB hard drive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u="none" baseline="0" dirty="0" smtClean="0">
                          <a:solidFill>
                            <a:schemeClr val="tx1"/>
                          </a:solidFill>
                          <a:latin typeface="Arial" panose="020B0604020202020204" pitchFamily="34" charset="0"/>
                        </a:rPr>
                        <a:t>Minimum screen resolution 1024x768</a:t>
                      </a:r>
                      <a:endParaRPr lang="en-US" sz="900" u="none" dirty="0" smtClean="0">
                        <a:solidFill>
                          <a:schemeClr val="tx1"/>
                        </a:solidFill>
                        <a:latin typeface="Arial" panose="020B0604020202020204" pitchFamily="34" charset="0"/>
                        <a:cs typeface="Arial" panose="020B0604020202020204" pitchFamily="34" charset="0"/>
                      </a:endParaRPr>
                    </a:p>
                    <a:p>
                      <a:pPr algn="ctr"/>
                      <a:endParaRPr lang="en-US" sz="900" dirty="0">
                        <a:solidFill>
                          <a:schemeClr val="tx1"/>
                        </a:solidFill>
                        <a:latin typeface="Arial" panose="020B0604020202020204" pitchFamily="34" charset="0"/>
                        <a:cs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r>
            </a:tbl>
          </a:graphicData>
        </a:graphic>
      </p:graphicFrame>
      <p:sp>
        <p:nvSpPr>
          <p:cNvPr id="3" name="Slide Number Placeholder 2"/>
          <p:cNvSpPr>
            <a:spLocks noGrp="1"/>
          </p:cNvSpPr>
          <p:nvPr>
            <p:ph type="sldNum" sz="quarter" idx="10"/>
          </p:nvPr>
        </p:nvSpPr>
        <p:spPr/>
        <p:txBody>
          <a:bodyPr/>
          <a:lstStyle/>
          <a:p>
            <a:pPr algn="r"/>
            <a:fld id="{F3477EC8-074D-41C4-94AE-E9EA7CEEA348}" type="slidenum">
              <a:rPr lang="en-US" smtClean="0"/>
              <a:pPr algn="r"/>
              <a:t>13</a:t>
            </a:fld>
            <a:endParaRPr lang="en-US" dirty="0"/>
          </a:p>
        </p:txBody>
      </p:sp>
    </p:spTree>
    <p:extLst>
      <p:ext uri="{BB962C8B-B14F-4D97-AF65-F5344CB8AC3E}">
        <p14:creationId xmlns:p14="http://schemas.microsoft.com/office/powerpoint/2010/main" val="1784737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smtClean="0"/>
              <a:t>Appropriate Monitor Display</a:t>
            </a:r>
          </a:p>
          <a:p>
            <a:pPr marL="342900" indent="-342900">
              <a:buFont typeface="Arial" panose="020B0604020202020204" pitchFamily="34" charset="0"/>
              <a:buChar char="•"/>
            </a:pPr>
            <a:r>
              <a:rPr lang="en-US" dirty="0"/>
              <a:t>Monitor settings may need to be adjusted if </a:t>
            </a:r>
            <a:r>
              <a:rPr lang="en-US" dirty="0" smtClean="0"/>
              <a:t>test </a:t>
            </a:r>
            <a:r>
              <a:rPr lang="en-US" dirty="0"/>
              <a:t>items with shaded images are very light or cannot be seen</a:t>
            </a:r>
            <a:r>
              <a:rPr lang="en-US" dirty="0" smtClean="0"/>
              <a:t>. </a:t>
            </a:r>
            <a:endParaRPr lang="en-US" dirty="0"/>
          </a:p>
          <a:p>
            <a:pPr marL="342900" indent="-342900">
              <a:buFont typeface="Arial" panose="020B0604020202020204" pitchFamily="34" charset="0"/>
              <a:buChar char="•"/>
            </a:pPr>
            <a:r>
              <a:rPr lang="en-US" dirty="0" smtClean="0"/>
              <a:t>The </a:t>
            </a:r>
            <a:r>
              <a:rPr lang="en-US" dirty="0"/>
              <a:t>larger the monitor, the more “real estate” students will have</a:t>
            </a:r>
            <a:r>
              <a:rPr lang="en-US" dirty="0" smtClean="0"/>
              <a:t>.</a:t>
            </a:r>
          </a:p>
          <a:p>
            <a:pPr marL="342900" indent="-342900">
              <a:buFont typeface="Arial" panose="020B0604020202020204" pitchFamily="34" charset="0"/>
              <a:buChar char="•"/>
            </a:pPr>
            <a:r>
              <a:rPr lang="en-US" dirty="0" smtClean="0"/>
              <a:t>Resolution: 1024 x 768 or better</a:t>
            </a:r>
            <a:endParaRPr lang="en-US" dirty="0"/>
          </a:p>
          <a:p>
            <a:r>
              <a:rPr lang="en-US" b="1" dirty="0" smtClean="0"/>
              <a:t> </a:t>
            </a:r>
          </a:p>
        </p:txBody>
      </p:sp>
      <p:sp>
        <p:nvSpPr>
          <p:cNvPr id="3" name="Title 2"/>
          <p:cNvSpPr>
            <a:spLocks noGrp="1"/>
          </p:cNvSpPr>
          <p:nvPr>
            <p:ph type="title"/>
          </p:nvPr>
        </p:nvSpPr>
        <p:spPr/>
        <p:txBody>
          <a:bodyPr/>
          <a:lstStyle/>
          <a:p>
            <a:r>
              <a:rPr lang="en-US" dirty="0" smtClean="0"/>
              <a:t>System Requirements</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14</a:t>
            </a:fld>
            <a:endParaRPr lang="en-US" dirty="0"/>
          </a:p>
        </p:txBody>
      </p:sp>
    </p:spTree>
    <p:extLst>
      <p:ext uri="{BB962C8B-B14F-4D97-AF65-F5344CB8AC3E}">
        <p14:creationId xmlns:p14="http://schemas.microsoft.com/office/powerpoint/2010/main" val="3385521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Supported Mobile Devices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36062864"/>
              </p:ext>
            </p:extLst>
          </p:nvPr>
        </p:nvGraphicFramePr>
        <p:xfrm>
          <a:off x="762000" y="2590800"/>
          <a:ext cx="7772401" cy="2743200"/>
        </p:xfrm>
        <a:graphic>
          <a:graphicData uri="http://schemas.openxmlformats.org/drawingml/2006/table">
            <a:tbl>
              <a:tblPr firstRow="1" bandRow="1"/>
              <a:tblGrid>
                <a:gridCol w="1447800"/>
                <a:gridCol w="2590800"/>
                <a:gridCol w="1981200"/>
                <a:gridCol w="1752601"/>
              </a:tblGrid>
              <a:tr h="32375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dirty="0" smtClean="0">
                          <a:solidFill>
                            <a:schemeClr val="bg1"/>
                          </a:solidFill>
                          <a:latin typeface="Arial" panose="020B0604020202020204" pitchFamily="34" charset="0"/>
                        </a:rPr>
                        <a:t>Operating System</a:t>
                      </a:r>
                      <a:endParaRPr lang="en-US" sz="1200" dirty="0">
                        <a:solidFill>
                          <a:schemeClr val="bg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dirty="0" smtClean="0">
                          <a:solidFill>
                            <a:schemeClr val="bg1"/>
                          </a:solidFill>
                          <a:latin typeface="Arial" panose="020B0604020202020204" pitchFamily="34" charset="0"/>
                        </a:rPr>
                        <a:t>Supported Tablets</a:t>
                      </a:r>
                      <a:endParaRPr lang="en-US" sz="1200" dirty="0">
                        <a:solidFill>
                          <a:schemeClr val="bg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dirty="0" smtClean="0">
                          <a:solidFill>
                            <a:schemeClr val="bg1"/>
                          </a:solidFill>
                          <a:latin typeface="Arial" panose="020B0604020202020204" pitchFamily="34" charset="0"/>
                        </a:rPr>
                        <a:t>Browsers</a:t>
                      </a:r>
                      <a:r>
                        <a:rPr lang="en-US" sz="1200" baseline="0" dirty="0" smtClean="0">
                          <a:solidFill>
                            <a:schemeClr val="bg1"/>
                          </a:solidFill>
                          <a:latin typeface="Arial" panose="020B0604020202020204" pitchFamily="34" charset="0"/>
                        </a:rPr>
                        <a:t> for TA Sites</a:t>
                      </a:r>
                      <a:endParaRPr lang="en-US" sz="1200" dirty="0">
                        <a:solidFill>
                          <a:schemeClr val="bg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dirty="0" smtClean="0">
                          <a:solidFill>
                            <a:schemeClr val="bg1"/>
                          </a:solidFill>
                          <a:latin typeface="Arial" panose="020B0604020202020204" pitchFamily="34" charset="0"/>
                        </a:rPr>
                        <a:t>Browsers for Student</a:t>
                      </a:r>
                      <a:r>
                        <a:rPr lang="en-US" sz="1200" baseline="0" dirty="0" smtClean="0">
                          <a:solidFill>
                            <a:schemeClr val="bg1"/>
                          </a:solidFill>
                          <a:latin typeface="Arial" panose="020B0604020202020204" pitchFamily="34" charset="0"/>
                        </a:rPr>
                        <a:t> Sites</a:t>
                      </a:r>
                      <a:endParaRPr lang="en-US" sz="1200" dirty="0">
                        <a:solidFill>
                          <a:schemeClr val="bg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solidFill>
                  </a:tcPr>
                </a:tc>
              </a:tr>
              <a:tr h="3200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u="none" dirty="0" smtClean="0">
                          <a:solidFill>
                            <a:schemeClr val="tx1"/>
                          </a:solidFill>
                          <a:latin typeface="+mn-lt"/>
                          <a:ea typeface="Times New Roman"/>
                          <a:cs typeface="Times New Roman"/>
                        </a:rPr>
                        <a:t>Android </a:t>
                      </a:r>
                      <a:r>
                        <a:rPr lang="en-US" sz="1100" u="none" baseline="0" dirty="0" smtClean="0">
                          <a:solidFill>
                            <a:schemeClr val="tx1"/>
                          </a:solidFill>
                          <a:latin typeface="+mn-lt"/>
                          <a:ea typeface="Times New Roman"/>
                          <a:cs typeface="Times New Roman"/>
                        </a:rPr>
                        <a:t>4.3, 4.4, 5.0, 5.1</a:t>
                      </a:r>
                      <a:endParaRPr lang="en-US" sz="1100" u="none" dirty="0" smtClean="0">
                        <a:solidFill>
                          <a:schemeClr val="tx1"/>
                        </a:solidFill>
                        <a:latin typeface="+mn-lt"/>
                        <a:ea typeface="Times New Roman"/>
                        <a:cs typeface="Times New Roman"/>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100" u="none" dirty="0" smtClean="0">
                          <a:solidFill>
                            <a:schemeClr val="tx1"/>
                          </a:solidFill>
                          <a:latin typeface="Arial" panose="020B0604020202020204" pitchFamily="34" charset="0"/>
                        </a:rPr>
                        <a:t>Google Nexus 10 </a:t>
                      </a:r>
                      <a:br>
                        <a:rPr lang="en-US" sz="1100" u="none" dirty="0" smtClean="0">
                          <a:solidFill>
                            <a:schemeClr val="tx1"/>
                          </a:solidFill>
                          <a:latin typeface="Arial" panose="020B0604020202020204" pitchFamily="34" charset="0"/>
                        </a:rPr>
                      </a:br>
                      <a:r>
                        <a:rPr lang="en-US" sz="1100" u="none" dirty="0" smtClean="0">
                          <a:solidFill>
                            <a:schemeClr val="tx1"/>
                          </a:solidFill>
                          <a:latin typeface="Arial" panose="020B0604020202020204" pitchFamily="34" charset="0"/>
                        </a:rPr>
                        <a:t>Motorola</a:t>
                      </a:r>
                      <a:r>
                        <a:rPr lang="en-US" sz="1100" u="none" baseline="0" dirty="0" smtClean="0">
                          <a:solidFill>
                            <a:schemeClr val="tx1"/>
                          </a:solidFill>
                          <a:latin typeface="Arial" panose="020B0604020202020204" pitchFamily="34" charset="0"/>
                        </a:rPr>
                        <a:t> Xoom </a:t>
                      </a:r>
                    </a:p>
                    <a:p>
                      <a:r>
                        <a:rPr lang="en-US" sz="1100" u="none" dirty="0" smtClean="0">
                          <a:solidFill>
                            <a:schemeClr val="tx1"/>
                          </a:solidFill>
                          <a:latin typeface="Arial" panose="020B0604020202020204" pitchFamily="34" charset="0"/>
                        </a:rPr>
                        <a:t>Samsung Galaxy Note (2014 edition)</a:t>
                      </a:r>
                    </a:p>
                    <a:p>
                      <a:r>
                        <a:rPr lang="en-US" sz="1100" u="none" dirty="0" smtClean="0">
                          <a:solidFill>
                            <a:schemeClr val="tx1"/>
                          </a:solidFill>
                          <a:latin typeface="Arial" panose="020B0604020202020204" pitchFamily="34" charset="0"/>
                        </a:rPr>
                        <a:t>Samsung Galaxy Tab 3 and 4</a:t>
                      </a:r>
                    </a:p>
                    <a:p>
                      <a:r>
                        <a:rPr lang="en-US" sz="1100" u="none" dirty="0" smtClean="0">
                          <a:solidFill>
                            <a:schemeClr val="tx1"/>
                          </a:solidFill>
                          <a:latin typeface="Arial" panose="020B0604020202020204" pitchFamily="34" charset="0"/>
                        </a:rPr>
                        <a:t>LearnPad Quarto</a:t>
                      </a: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100" u="none" dirty="0" smtClean="0">
                          <a:solidFill>
                            <a:schemeClr val="tx1"/>
                          </a:solidFill>
                          <a:latin typeface="Arial" panose="020B0604020202020204" pitchFamily="34" charset="0"/>
                        </a:rPr>
                        <a:t>Native browser</a:t>
                      </a:r>
                      <a:r>
                        <a:rPr lang="en-US" sz="1100" u="none" baseline="0" dirty="0" smtClean="0">
                          <a:solidFill>
                            <a:schemeClr val="tx1"/>
                          </a:solidFill>
                          <a:latin typeface="Arial" panose="020B0604020202020204" pitchFamily="34" charset="0"/>
                        </a:rPr>
                        <a:t/>
                      </a:r>
                      <a:br>
                        <a:rPr lang="en-US" sz="1100" u="none" baseline="0" dirty="0" smtClean="0">
                          <a:solidFill>
                            <a:schemeClr val="tx1"/>
                          </a:solidFill>
                          <a:latin typeface="Arial" panose="020B0604020202020204" pitchFamily="34" charset="0"/>
                        </a:rPr>
                      </a:br>
                      <a:r>
                        <a:rPr lang="en-US" sz="1100" u="none" baseline="0" dirty="0" smtClean="0">
                          <a:solidFill>
                            <a:schemeClr val="tx1"/>
                          </a:solidFill>
                          <a:latin typeface="Arial" panose="020B0604020202020204" pitchFamily="34" charset="0"/>
                        </a:rPr>
                        <a:t>Chrome</a:t>
                      </a:r>
                      <a:endParaRPr lang="en-US" sz="1100" u="none" dirty="0">
                        <a:solidFill>
                          <a:schemeClr val="tx1"/>
                        </a:solidFill>
                        <a:latin typeface="Arial" panose="020B0604020202020204" pitchFamily="34" charset="0"/>
                      </a:endParaRPr>
                    </a:p>
                  </a:txBody>
                  <a:tcPr marL="68580" marR="68580" marT="0" marB="0">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100" dirty="0" smtClean="0">
                          <a:solidFill>
                            <a:schemeClr val="tx1"/>
                          </a:solidFill>
                          <a:latin typeface="Arial" panose="020B0604020202020204" pitchFamily="34" charset="0"/>
                        </a:rPr>
                        <a:t>AIR Mobile</a:t>
                      </a:r>
                      <a:r>
                        <a:rPr lang="en-US" sz="1100" baseline="0" dirty="0" smtClean="0">
                          <a:solidFill>
                            <a:schemeClr val="tx1"/>
                          </a:solidFill>
                          <a:latin typeface="Arial" panose="020B0604020202020204" pitchFamily="34" charset="0"/>
                        </a:rPr>
                        <a:t> secure browser</a:t>
                      </a:r>
                      <a:endParaRPr lang="en-US" sz="1100" strike="sngStrike" baseline="0" dirty="0">
                        <a:solidFill>
                          <a:schemeClr val="tx1"/>
                        </a:solidFill>
                        <a:latin typeface="Arial" panose="020B0604020202020204" pitchFamily="34" charset="0"/>
                      </a:endParaRPr>
                    </a:p>
                  </a:txBody>
                  <a:tcPr marL="68580" marR="68580" marT="0" marB="0">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r>
              <a:tr h="35052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u="none" dirty="0" smtClean="0">
                          <a:solidFill>
                            <a:schemeClr val="tx1"/>
                          </a:solidFill>
                          <a:latin typeface="+mn-lt"/>
                          <a:ea typeface="Times New Roman"/>
                          <a:cs typeface="Times New Roman"/>
                        </a:rPr>
                        <a:t>Chrome </a:t>
                      </a:r>
                      <a:r>
                        <a:rPr lang="en-US" sz="1100" u="none" baseline="0" dirty="0" smtClean="0">
                          <a:solidFill>
                            <a:schemeClr val="tx1"/>
                          </a:solidFill>
                          <a:latin typeface="+mn-lt"/>
                          <a:ea typeface="Times New Roman"/>
                          <a:cs typeface="Times New Roman"/>
                        </a:rPr>
                        <a:t>41 to 46</a:t>
                      </a:r>
                      <a:endParaRPr lang="en-US" sz="1100" u="none" dirty="0" smtClean="0">
                        <a:solidFill>
                          <a:schemeClr val="tx1"/>
                        </a:solidFill>
                        <a:latin typeface="+mn-lt"/>
                        <a:ea typeface="Times New Roman"/>
                        <a:cs typeface="Times New Roman"/>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nSpc>
                          <a:spcPct val="115000"/>
                        </a:lnSpc>
                        <a:spcBef>
                          <a:spcPts val="300"/>
                        </a:spcBef>
                        <a:spcAft>
                          <a:spcPts val="0"/>
                        </a:spcAft>
                      </a:pPr>
                      <a:r>
                        <a:rPr lang="en-US" sz="1100" dirty="0" smtClean="0">
                          <a:solidFill>
                            <a:schemeClr val="tx1"/>
                          </a:solidFill>
                          <a:latin typeface="+mn-lt"/>
                          <a:ea typeface="Times New Roman"/>
                          <a:cs typeface="Times New Roman"/>
                        </a:rPr>
                        <a:t>Chromebook</a:t>
                      </a:r>
                      <a:endParaRPr lang="en-US" sz="1100" dirty="0">
                        <a:solidFill>
                          <a:schemeClr val="tx1"/>
                        </a:solidFill>
                        <a:latin typeface="+mn-lt"/>
                        <a:ea typeface="Times New Roman"/>
                        <a:cs typeface="Times New Roman"/>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latin typeface="Arial" panose="020B0604020202020204" pitchFamily="34" charset="0"/>
                        </a:rPr>
                        <a:t>Chrome</a:t>
                      </a:r>
                      <a:endParaRPr lang="en-US" sz="1100" dirty="0" smtClean="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u="none" baseline="0" dirty="0" smtClean="0">
                          <a:solidFill>
                            <a:schemeClr val="tx1"/>
                          </a:solidFill>
                          <a:latin typeface="Arial" panose="020B0604020202020204" pitchFamily="34" charset="0"/>
                        </a:rPr>
                        <a:t>AIRSecureTest kiosk application</a:t>
                      </a:r>
                      <a:endParaRPr lang="en-US" sz="1100" u="none" dirty="0" smtClean="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r>
              <a:tr h="3048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u="none" dirty="0" smtClean="0">
                          <a:solidFill>
                            <a:schemeClr val="tx1"/>
                          </a:solidFill>
                          <a:latin typeface="+mn-lt"/>
                          <a:ea typeface="Times New Roman"/>
                          <a:cs typeface="Times New Roman"/>
                        </a:rPr>
                        <a:t>iOS 7.0,</a:t>
                      </a:r>
                      <a:r>
                        <a:rPr lang="en-US" sz="1100" u="none" baseline="0" dirty="0" smtClean="0">
                          <a:solidFill>
                            <a:schemeClr val="tx1"/>
                          </a:solidFill>
                          <a:latin typeface="+mn-lt"/>
                          <a:ea typeface="Times New Roman"/>
                          <a:cs typeface="Times New Roman"/>
                        </a:rPr>
                        <a:t> 7.1, 8.0–8.2</a:t>
                      </a:r>
                      <a:endParaRPr lang="en-US" sz="1100" u="none" dirty="0" smtClean="0">
                        <a:solidFill>
                          <a:schemeClr val="tx1"/>
                        </a:solidFill>
                        <a:latin typeface="+mn-lt"/>
                        <a:ea typeface="Times New Roman"/>
                        <a:cs typeface="Times New Roman"/>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100" dirty="0" smtClean="0">
                          <a:solidFill>
                            <a:schemeClr val="tx1"/>
                          </a:solidFill>
                          <a:latin typeface="Arial" panose="020B0604020202020204" pitchFamily="34" charset="0"/>
                        </a:rPr>
                        <a:t>iPad 2</a:t>
                      </a:r>
                    </a:p>
                    <a:p>
                      <a:r>
                        <a:rPr lang="en-US" sz="1100" dirty="0" smtClean="0">
                          <a:solidFill>
                            <a:schemeClr val="tx1"/>
                          </a:solidFill>
                          <a:latin typeface="Arial" panose="020B0604020202020204" pitchFamily="34" charset="0"/>
                        </a:rPr>
                        <a:t>iPad 3</a:t>
                      </a:r>
                    </a:p>
                    <a:p>
                      <a:r>
                        <a:rPr lang="en-US" sz="1100" dirty="0" smtClean="0">
                          <a:solidFill>
                            <a:schemeClr val="tx1"/>
                          </a:solidFill>
                          <a:latin typeface="Arial" panose="020B0604020202020204" pitchFamily="34" charset="0"/>
                        </a:rPr>
                        <a:t>Fourth-generation (Retina Display)</a:t>
                      </a:r>
                    </a:p>
                    <a:p>
                      <a:r>
                        <a:rPr lang="en-US" sz="1100" dirty="0" smtClean="0">
                          <a:solidFill>
                            <a:schemeClr val="tx1"/>
                          </a:solidFill>
                          <a:latin typeface="Arial" panose="020B0604020202020204" pitchFamily="34" charset="0"/>
                        </a:rPr>
                        <a:t>iPad Air</a:t>
                      </a:r>
                    </a:p>
                    <a:p>
                      <a:r>
                        <a:rPr lang="en-US" sz="1100" u="none" dirty="0" smtClean="0">
                          <a:solidFill>
                            <a:schemeClr val="tx1"/>
                          </a:solidFill>
                          <a:latin typeface="Arial" panose="020B0604020202020204" pitchFamily="34" charset="0"/>
                        </a:rPr>
                        <a:t>iPad Air</a:t>
                      </a:r>
                      <a:r>
                        <a:rPr lang="en-US" sz="1100" u="none" baseline="0" dirty="0" smtClean="0">
                          <a:solidFill>
                            <a:schemeClr val="tx1"/>
                          </a:solidFill>
                          <a:latin typeface="Arial" panose="020B0604020202020204" pitchFamily="34" charset="0"/>
                        </a:rPr>
                        <a:t> 2</a:t>
                      </a:r>
                      <a:endParaRPr lang="en-US" sz="1100" u="none" dirty="0" smtClean="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ea typeface="Times New Roman"/>
                          <a:cs typeface="Times New Roman"/>
                        </a:rPr>
                        <a:t>Safari</a:t>
                      </a: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u="none" baseline="0" dirty="0" smtClean="0">
                          <a:solidFill>
                            <a:schemeClr val="tx1"/>
                          </a:solidFill>
                          <a:latin typeface="Arial" panose="020B0604020202020204" pitchFamily="34" charset="0"/>
                        </a:rPr>
                        <a:t>AIRSecureTest Mobile Secure Browser</a:t>
                      </a:r>
                      <a:endParaRPr lang="en-US" sz="1100" u="none" dirty="0" smtClean="0">
                        <a:solidFill>
                          <a:schemeClr val="tx1"/>
                        </a:solidFill>
                        <a:latin typeface="+mn-lt"/>
                        <a:ea typeface="Times New Roman"/>
                        <a:cs typeface="Times New Roman"/>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r>
            </a:tbl>
          </a:graphicData>
        </a:graphic>
      </p:graphicFrame>
      <p:sp>
        <p:nvSpPr>
          <p:cNvPr id="3" name="Slide Number Placeholder 2"/>
          <p:cNvSpPr>
            <a:spLocks noGrp="1"/>
          </p:cNvSpPr>
          <p:nvPr>
            <p:ph type="sldNum" sz="quarter" idx="10"/>
          </p:nvPr>
        </p:nvSpPr>
        <p:spPr/>
        <p:txBody>
          <a:bodyPr/>
          <a:lstStyle/>
          <a:p>
            <a:pPr algn="r"/>
            <a:fld id="{F3477EC8-074D-41C4-94AE-E9EA7CEEA348}" type="slidenum">
              <a:rPr lang="en-US" smtClean="0"/>
              <a:pPr algn="r"/>
              <a:t>15</a:t>
            </a:fld>
            <a:endParaRPr lang="en-US" dirty="0"/>
          </a:p>
        </p:txBody>
      </p:sp>
    </p:spTree>
    <p:extLst>
      <p:ext uri="{BB962C8B-B14F-4D97-AF65-F5344CB8AC3E}">
        <p14:creationId xmlns:p14="http://schemas.microsoft.com/office/powerpoint/2010/main" val="2408276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marL="342900" indent="-342900">
              <a:buFont typeface="Arial" panose="020B0604020202020204" pitchFamily="34" charset="0"/>
              <a:buChar char="•"/>
            </a:pPr>
            <a:r>
              <a:rPr lang="en-US" sz="3000" dirty="0"/>
              <a:t>The secure browser prevents students from accessing other computer or I</a:t>
            </a:r>
            <a:r>
              <a:rPr lang="en-US" sz="3000" dirty="0" smtClean="0"/>
              <a:t>nternet </a:t>
            </a:r>
            <a:r>
              <a:rPr lang="en-US" sz="3000" dirty="0"/>
              <a:t>applications and copying test information during testing. </a:t>
            </a:r>
          </a:p>
          <a:p>
            <a:pPr marL="342900" indent="-342900">
              <a:buFont typeface="Arial" panose="020B0604020202020204" pitchFamily="34" charset="0"/>
              <a:buChar char="•"/>
            </a:pPr>
            <a:r>
              <a:rPr lang="en-US" sz="3000" dirty="0" smtClean="0"/>
              <a:t>Practice and training tests </a:t>
            </a:r>
            <a:r>
              <a:rPr lang="en-US" sz="3000" dirty="0"/>
              <a:t>can be accessed with either the secure browser or with Chrome, </a:t>
            </a:r>
            <a:r>
              <a:rPr lang="en-US" sz="3000" dirty="0" smtClean="0"/>
              <a:t>Firefox, Safari</a:t>
            </a:r>
            <a:r>
              <a:rPr lang="en-US" sz="3000" dirty="0"/>
              <a:t>, Internet Explorer 10 and 11, or most native tablet </a:t>
            </a:r>
            <a:r>
              <a:rPr lang="en-US" sz="3000" dirty="0" smtClean="0"/>
              <a:t>web </a:t>
            </a:r>
            <a:r>
              <a:rPr lang="en-US" sz="3000" dirty="0"/>
              <a:t>browsers.</a:t>
            </a:r>
          </a:p>
          <a:p>
            <a:endParaRPr lang="en-US" dirty="0"/>
          </a:p>
        </p:txBody>
      </p:sp>
      <p:sp>
        <p:nvSpPr>
          <p:cNvPr id="2" name="Title 1"/>
          <p:cNvSpPr>
            <a:spLocks noGrp="1"/>
          </p:cNvSpPr>
          <p:nvPr>
            <p:ph type="title"/>
          </p:nvPr>
        </p:nvSpPr>
        <p:spPr/>
        <p:txBody>
          <a:bodyPr>
            <a:normAutofit/>
          </a:bodyPr>
          <a:lstStyle/>
          <a:p>
            <a:r>
              <a:rPr lang="en-US" dirty="0"/>
              <a:t>S</a:t>
            </a:r>
            <a:r>
              <a:rPr lang="en-US" dirty="0" smtClean="0"/>
              <a:t>ecure </a:t>
            </a:r>
            <a:r>
              <a:rPr lang="en-US" dirty="0"/>
              <a:t>B</a:t>
            </a:r>
            <a:r>
              <a:rPr lang="en-US" dirty="0" smtClean="0"/>
              <a:t>rowser</a:t>
            </a:r>
            <a:endParaRPr lang="en-US" dirty="0"/>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16</a:t>
            </a:fld>
            <a:endParaRPr lang="en-US" dirty="0"/>
          </a:p>
        </p:txBody>
      </p:sp>
    </p:spTree>
    <p:extLst>
      <p:ext uri="{BB962C8B-B14F-4D97-AF65-F5344CB8AC3E}">
        <p14:creationId xmlns:p14="http://schemas.microsoft.com/office/powerpoint/2010/main" val="3824531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marL="285750" indent="-285750">
              <a:buFont typeface="Arial" pitchFamily="34" charset="0"/>
              <a:buChar char="•"/>
            </a:pPr>
            <a:r>
              <a:rPr lang="en-US" sz="3000" dirty="0" smtClean="0"/>
              <a:t>The </a:t>
            </a:r>
            <a:r>
              <a:rPr lang="en-US" sz="3000" dirty="0"/>
              <a:t>Student Testing Site requires the use of a secure browser. </a:t>
            </a:r>
          </a:p>
          <a:p>
            <a:pPr marL="285750" indent="-285750">
              <a:buFont typeface="Arial" pitchFamily="34" charset="0"/>
              <a:buChar char="•"/>
            </a:pPr>
            <a:r>
              <a:rPr lang="en-US" sz="3000" dirty="0"/>
              <a:t>The correct secure browser for each operating system must be downloaded and installed on all computers that will be used for student testing</a:t>
            </a:r>
            <a:r>
              <a:rPr lang="en-US" sz="3000" dirty="0" smtClean="0"/>
              <a:t>.</a:t>
            </a:r>
            <a:endParaRPr lang="en-US" sz="3000" dirty="0"/>
          </a:p>
        </p:txBody>
      </p:sp>
      <p:sp>
        <p:nvSpPr>
          <p:cNvPr id="6" name="Title 5"/>
          <p:cNvSpPr>
            <a:spLocks noGrp="1"/>
          </p:cNvSpPr>
          <p:nvPr>
            <p:ph type="title"/>
          </p:nvPr>
        </p:nvSpPr>
        <p:spPr/>
        <p:txBody>
          <a:bodyPr/>
          <a:lstStyle/>
          <a:p>
            <a:r>
              <a:rPr lang="en-US" dirty="0"/>
              <a:t>S</a:t>
            </a:r>
            <a:r>
              <a:rPr lang="en-US" dirty="0" smtClean="0"/>
              <a:t>ecure </a:t>
            </a:r>
            <a:r>
              <a:rPr lang="en-US" dirty="0"/>
              <a:t>B</a:t>
            </a:r>
            <a:r>
              <a:rPr lang="en-US" dirty="0" smtClean="0"/>
              <a:t>rowser</a:t>
            </a:r>
            <a:endParaRPr lang="en-US" dirty="0"/>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17</a:t>
            </a:fld>
            <a:endParaRPr lang="en-US" dirty="0"/>
          </a:p>
        </p:txBody>
      </p:sp>
    </p:spTree>
    <p:extLst>
      <p:ext uri="{BB962C8B-B14F-4D97-AF65-F5344CB8AC3E}">
        <p14:creationId xmlns:p14="http://schemas.microsoft.com/office/powerpoint/2010/main" val="1528240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Secure Browser</a:t>
            </a:r>
            <a:endParaRPr lang="en-US" sz="3600" dirty="0">
              <a:solidFill>
                <a:schemeClr val="tx2">
                  <a:lumMod val="75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02313217"/>
              </p:ext>
            </p:extLst>
          </p:nvPr>
        </p:nvGraphicFramePr>
        <p:xfrm>
          <a:off x="1066800" y="2407920"/>
          <a:ext cx="7086600" cy="2529840"/>
        </p:xfrm>
        <a:graphic>
          <a:graphicData uri="http://schemas.openxmlformats.org/drawingml/2006/table">
            <a:tbl>
              <a:tblPr firstRow="1" bandRow="1"/>
              <a:tblGrid>
                <a:gridCol w="3048000"/>
                <a:gridCol w="4038600"/>
              </a:tblGrid>
              <a:tr h="45720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dirty="0" smtClean="0">
                          <a:solidFill>
                            <a:schemeClr val="bg1"/>
                          </a:solidFill>
                          <a:latin typeface="Arial" panose="020B0604020202020204" pitchFamily="34" charset="0"/>
                        </a:rPr>
                        <a:t>Computer/Device</a:t>
                      </a:r>
                      <a:endParaRPr lang="en-US" sz="2000" dirty="0">
                        <a:solidFill>
                          <a:schemeClr val="bg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dirty="0" smtClean="0">
                          <a:solidFill>
                            <a:schemeClr val="bg1"/>
                          </a:solidFill>
                          <a:latin typeface="Arial" panose="020B0604020202020204" pitchFamily="34" charset="0"/>
                        </a:rPr>
                        <a:t>Secure Browser</a:t>
                      </a:r>
                      <a:r>
                        <a:rPr lang="en-US" sz="2000" baseline="0" dirty="0" smtClean="0">
                          <a:solidFill>
                            <a:schemeClr val="bg1"/>
                          </a:solidFill>
                          <a:latin typeface="Arial" panose="020B0604020202020204" pitchFamily="34" charset="0"/>
                        </a:rPr>
                        <a:t> Location</a:t>
                      </a:r>
                      <a:endParaRPr lang="en-US" sz="2000" dirty="0">
                        <a:solidFill>
                          <a:schemeClr val="bg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solidFill>
                  </a:tcPr>
                </a:tc>
              </a:tr>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2000" kern="1200" dirty="0" smtClean="0">
                          <a:solidFill>
                            <a:schemeClr val="tx1"/>
                          </a:solidFill>
                          <a:effectLst/>
                          <a:latin typeface="+mn-lt"/>
                          <a:ea typeface="+mn-ea"/>
                          <a:cs typeface="+mn-cs"/>
                        </a:rPr>
                        <a:t>Windows, Mac, and Linux computers</a:t>
                      </a:r>
                      <a:endParaRPr lang="en-US" sz="2000" u="none" dirty="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Arial" panose="020B0604020202020204" pitchFamily="34" charset="0"/>
                          <a:hlinkClick r:id="rId3"/>
                        </a:rPr>
                        <a:t>alohahsap.org/HSA/browsers</a:t>
                      </a:r>
                      <a:endParaRPr lang="en-US" sz="2000" dirty="0" smtClean="0">
                        <a:solidFill>
                          <a:srgbClr val="FF0000"/>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r>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2000" kern="1200" dirty="0" smtClean="0">
                          <a:solidFill>
                            <a:schemeClr val="tx1"/>
                          </a:solidFill>
                          <a:effectLst/>
                          <a:latin typeface="+mn-lt"/>
                          <a:ea typeface="+mn-ea"/>
                          <a:cs typeface="+mn-cs"/>
                        </a:rPr>
                        <a:t>Android tablets</a:t>
                      </a:r>
                      <a:endParaRPr lang="en-US" sz="2000" u="none" dirty="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effectLst/>
                          <a:latin typeface="+mn-lt"/>
                          <a:ea typeface="+mn-ea"/>
                          <a:cs typeface="+mn-cs"/>
                        </a:rPr>
                        <a:t>Play Store</a:t>
                      </a:r>
                      <a:endParaRPr lang="en-US" sz="2000" dirty="0" smtClean="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r>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2000" kern="1200" dirty="0" smtClean="0">
                          <a:solidFill>
                            <a:schemeClr val="tx1"/>
                          </a:solidFill>
                          <a:effectLst/>
                          <a:latin typeface="+mn-lt"/>
                          <a:ea typeface="+mn-ea"/>
                          <a:cs typeface="+mn-cs"/>
                        </a:rPr>
                        <a:t>iPad tablets</a:t>
                      </a:r>
                      <a:endParaRPr lang="en-US" sz="2000" u="none" dirty="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effectLst/>
                          <a:latin typeface="+mn-lt"/>
                          <a:ea typeface="+mn-ea"/>
                          <a:cs typeface="+mn-cs"/>
                        </a:rPr>
                        <a:t>App Store</a:t>
                      </a:r>
                      <a:endParaRPr lang="en-US" sz="2000" dirty="0" smtClean="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40000"/>
                      </a:srgbClr>
                    </a:solidFill>
                  </a:tcPr>
                </a:tc>
              </a:tr>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2000" kern="1200" dirty="0" smtClean="0">
                          <a:solidFill>
                            <a:schemeClr val="tx1"/>
                          </a:solidFill>
                          <a:effectLst/>
                          <a:latin typeface="+mn-lt"/>
                          <a:ea typeface="+mn-ea"/>
                          <a:cs typeface="+mn-cs"/>
                        </a:rPr>
                        <a:t>Chromebooks</a:t>
                      </a:r>
                      <a:endParaRPr lang="en-US" sz="2000" u="none" dirty="0">
                        <a:solidFill>
                          <a:schemeClr val="tx1"/>
                        </a:solidFill>
                        <a:latin typeface="Arial" panose="020B0604020202020204" pitchFamily="34" charset="0"/>
                      </a:endParaRP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effectLst/>
                          <a:latin typeface="+mn-lt"/>
                          <a:ea typeface="+mn-ea"/>
                          <a:cs typeface="+mn-cs"/>
                        </a:rPr>
                        <a:t>Chrome</a:t>
                      </a:r>
                      <a:r>
                        <a:rPr lang="en-US" sz="2000" kern="1200" baseline="0" dirty="0" smtClean="0">
                          <a:solidFill>
                            <a:schemeClr val="tx1"/>
                          </a:solidFill>
                          <a:effectLst/>
                          <a:latin typeface="+mn-lt"/>
                          <a:ea typeface="+mn-ea"/>
                          <a:cs typeface="+mn-cs"/>
                        </a:rPr>
                        <a:t> Web Store </a:t>
                      </a:r>
                    </a:p>
                  </a:txBody>
                  <a:tcPr>
                    <a:lnL w="12700" cap="flat" cmpd="sng" algn="ctr">
                      <a:solidFill>
                        <a:srgbClr val="63666A"/>
                      </a:solidFill>
                      <a:prstDash val="solid"/>
                      <a:round/>
                      <a:headEnd type="none" w="med" len="med"/>
                      <a:tailEnd type="none" w="med" len="med"/>
                    </a:lnL>
                    <a:lnR w="12700" cap="flat" cmpd="sng" algn="ctr">
                      <a:solidFill>
                        <a:srgbClr val="63666A"/>
                      </a:solidFill>
                      <a:prstDash val="solid"/>
                      <a:round/>
                      <a:headEnd type="none" w="med" len="med"/>
                      <a:tailEnd type="none" w="med" len="med"/>
                    </a:lnR>
                    <a:lnT w="12700" cap="flat" cmpd="sng" algn="ctr">
                      <a:solidFill>
                        <a:srgbClr val="63666A"/>
                      </a:solidFill>
                      <a:prstDash val="solid"/>
                      <a:round/>
                      <a:headEnd type="none" w="med" len="med"/>
                      <a:tailEnd type="none" w="med" len="med"/>
                    </a:lnT>
                    <a:lnB w="12700" cap="flat" cmpd="sng" algn="ctr">
                      <a:solidFill>
                        <a:srgbClr val="63666A"/>
                      </a:solidFill>
                      <a:prstDash val="solid"/>
                      <a:round/>
                      <a:headEnd type="none" w="med" len="med"/>
                      <a:tailEnd type="none" w="med" len="med"/>
                    </a:lnB>
                    <a:lnTlToBr w="12700" cmpd="sng">
                      <a:noFill/>
                      <a:prstDash val="solid"/>
                    </a:lnTlToBr>
                    <a:lnBlToTr w="12700" cmpd="sng">
                      <a:noFill/>
                      <a:prstDash val="solid"/>
                    </a:lnBlToTr>
                    <a:solidFill>
                      <a:srgbClr val="43B02A">
                        <a:tint val="20000"/>
                      </a:srgbClr>
                    </a:solidFill>
                  </a:tcPr>
                </a:tc>
              </a:tr>
            </a:tbl>
          </a:graphicData>
        </a:graphic>
      </p:graphicFrame>
      <p:sp>
        <p:nvSpPr>
          <p:cNvPr id="3" name="Slide Number Placeholder 2"/>
          <p:cNvSpPr>
            <a:spLocks noGrp="1"/>
          </p:cNvSpPr>
          <p:nvPr>
            <p:ph type="sldNum" sz="quarter" idx="10"/>
          </p:nvPr>
        </p:nvSpPr>
        <p:spPr/>
        <p:txBody>
          <a:bodyPr/>
          <a:lstStyle/>
          <a:p>
            <a:pPr algn="r"/>
            <a:fld id="{F3477EC8-074D-41C4-94AE-E9EA7CEEA348}" type="slidenum">
              <a:rPr lang="en-US" smtClean="0"/>
              <a:pPr algn="r"/>
              <a:t>18</a:t>
            </a:fld>
            <a:endParaRPr lang="en-US" dirty="0"/>
          </a:p>
        </p:txBody>
      </p:sp>
    </p:spTree>
    <p:extLst>
      <p:ext uri="{BB962C8B-B14F-4D97-AF65-F5344CB8AC3E}">
        <p14:creationId xmlns:p14="http://schemas.microsoft.com/office/powerpoint/2010/main" val="2830887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57400"/>
            <a:ext cx="8077200" cy="3732737"/>
          </a:xfrm>
        </p:spPr>
        <p:txBody>
          <a:bodyPr>
            <a:normAutofit/>
          </a:bodyPr>
          <a:lstStyle/>
          <a:p>
            <a:pPr marL="0" indent="0">
              <a:buNone/>
            </a:pPr>
            <a:r>
              <a:rPr lang="en-US" sz="3200" b="1" dirty="0" smtClean="0"/>
              <a:t>Installation Methods:</a:t>
            </a:r>
          </a:p>
          <a:p>
            <a:pPr marL="342900" indent="-342900">
              <a:buFont typeface="Arial" pitchFamily="34" charset="0"/>
              <a:buChar char="•"/>
            </a:pPr>
            <a:r>
              <a:rPr lang="en-US" dirty="0" smtClean="0"/>
              <a:t>Download the secure browser from your portal and install it.</a:t>
            </a:r>
          </a:p>
          <a:p>
            <a:pPr marL="342900" indent="-342900">
              <a:buFont typeface="Arial" pitchFamily="34" charset="0"/>
              <a:buChar char="•"/>
            </a:pPr>
            <a:r>
              <a:rPr lang="en-US" dirty="0" smtClean="0"/>
              <a:t>Download and save the secure browser onto a media device (such as a flash drive), and copy and install the files on each computer.</a:t>
            </a:r>
          </a:p>
          <a:p>
            <a:pPr marL="342900" indent="-342900">
              <a:buFont typeface="Arial" pitchFamily="34" charset="0"/>
              <a:buChar char="•"/>
            </a:pPr>
            <a:r>
              <a:rPr lang="en-US" dirty="0" smtClean="0"/>
              <a:t>Download and save the secure browser to a network folder, and copy and install the files on each computer.</a:t>
            </a:r>
            <a:endParaRPr lang="en-US" dirty="0"/>
          </a:p>
        </p:txBody>
      </p:sp>
      <p:sp>
        <p:nvSpPr>
          <p:cNvPr id="2" name="Title 1"/>
          <p:cNvSpPr>
            <a:spLocks noGrp="1"/>
          </p:cNvSpPr>
          <p:nvPr>
            <p:ph type="title"/>
          </p:nvPr>
        </p:nvSpPr>
        <p:spPr/>
        <p:txBody>
          <a:bodyPr>
            <a:normAutofit/>
          </a:bodyPr>
          <a:lstStyle/>
          <a:p>
            <a:r>
              <a:rPr lang="en-US" dirty="0"/>
              <a:t>S</a:t>
            </a:r>
            <a:r>
              <a:rPr lang="en-US" dirty="0" smtClean="0"/>
              <a:t>ecure </a:t>
            </a:r>
            <a:r>
              <a:rPr lang="en-US" dirty="0"/>
              <a:t>B</a:t>
            </a:r>
            <a:r>
              <a:rPr lang="en-US" dirty="0" smtClean="0"/>
              <a:t>rowser Installation</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19</a:t>
            </a:fld>
            <a:endParaRPr lang="en-US" dirty="0"/>
          </a:p>
        </p:txBody>
      </p:sp>
    </p:spTree>
    <p:extLst>
      <p:ext uri="{BB962C8B-B14F-4D97-AF65-F5344CB8AC3E}">
        <p14:creationId xmlns:p14="http://schemas.microsoft.com/office/powerpoint/2010/main" val="3005356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Site Readiness</a:t>
            </a:r>
          </a:p>
          <a:p>
            <a:r>
              <a:rPr lang="en-US" dirty="0" smtClean="0"/>
              <a:t>Network Requirements</a:t>
            </a:r>
          </a:p>
          <a:p>
            <a:r>
              <a:rPr lang="en-US" dirty="0" smtClean="0"/>
              <a:t>Hardware and Software Requirements</a:t>
            </a:r>
          </a:p>
          <a:p>
            <a:r>
              <a:rPr lang="en-US" dirty="0" smtClean="0"/>
              <a:t>Secure Browser Installation</a:t>
            </a:r>
          </a:p>
          <a:p>
            <a:r>
              <a:rPr lang="en-US" dirty="0" smtClean="0"/>
              <a:t>Network Diagnostics and Configuration </a:t>
            </a:r>
            <a:endParaRPr lang="en-US" dirty="0"/>
          </a:p>
        </p:txBody>
      </p:sp>
      <p:sp>
        <p:nvSpPr>
          <p:cNvPr id="4" name="Title 3"/>
          <p:cNvSpPr>
            <a:spLocks noGrp="1"/>
          </p:cNvSpPr>
          <p:nvPr>
            <p:ph type="title"/>
          </p:nvPr>
        </p:nvSpPr>
        <p:spPr/>
        <p:txBody>
          <a:bodyPr/>
          <a:lstStyle/>
          <a:p>
            <a:r>
              <a:rPr lang="en-US" dirty="0" smtClean="0"/>
              <a:t>Topics</a:t>
            </a:r>
            <a:endParaRPr lang="en-US" dirty="0"/>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2</a:t>
            </a:fld>
            <a:endParaRPr lang="en-US" dirty="0"/>
          </a:p>
        </p:txBody>
      </p:sp>
    </p:spTree>
    <p:extLst>
      <p:ext uri="{BB962C8B-B14F-4D97-AF65-F5344CB8AC3E}">
        <p14:creationId xmlns:p14="http://schemas.microsoft.com/office/powerpoint/2010/main" val="3010653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b="1" dirty="0" smtClean="0"/>
              <a:t>MSI file type enables deployment using a number of tools:</a:t>
            </a:r>
          </a:p>
          <a:p>
            <a:pPr marL="342900" indent="-342900">
              <a:buFont typeface="Arial" pitchFamily="34" charset="0"/>
              <a:buChar char="•"/>
            </a:pPr>
            <a:r>
              <a:rPr lang="en-US" sz="2400" dirty="0" smtClean="0"/>
              <a:t>Active Directory Group Policy</a:t>
            </a:r>
          </a:p>
          <a:p>
            <a:pPr marL="342900" indent="-342900">
              <a:buFont typeface="Arial" pitchFamily="34" charset="0"/>
              <a:buChar char="•"/>
            </a:pPr>
            <a:r>
              <a:rPr lang="en-US" sz="2400" dirty="0" smtClean="0"/>
              <a:t>Microsoft SMS</a:t>
            </a:r>
          </a:p>
          <a:p>
            <a:pPr marL="342900" indent="-342900">
              <a:buFont typeface="Arial" pitchFamily="34" charset="0"/>
              <a:buChar char="•"/>
            </a:pPr>
            <a:r>
              <a:rPr lang="en-US" sz="2400" dirty="0" smtClean="0"/>
              <a:t>Microsoft SCCM</a:t>
            </a:r>
          </a:p>
          <a:p>
            <a:pPr marL="342900" indent="-342900">
              <a:buFont typeface="Arial" pitchFamily="34" charset="0"/>
              <a:buChar char="•"/>
            </a:pPr>
            <a:r>
              <a:rPr lang="en-US" sz="2400" dirty="0" smtClean="0"/>
              <a:t>Microsoft WSUS</a:t>
            </a:r>
          </a:p>
          <a:p>
            <a:pPr marL="342900" indent="-342900">
              <a:buFont typeface="Arial" pitchFamily="34" charset="0"/>
              <a:buChar char="•"/>
            </a:pPr>
            <a:r>
              <a:rPr lang="en-US" sz="2400" dirty="0" smtClean="0"/>
              <a:t>Windows NT Batch</a:t>
            </a:r>
            <a:endParaRPr lang="en-US" sz="2400" dirty="0"/>
          </a:p>
        </p:txBody>
      </p:sp>
      <p:sp>
        <p:nvSpPr>
          <p:cNvPr id="2" name="Title 1"/>
          <p:cNvSpPr>
            <a:spLocks noGrp="1"/>
          </p:cNvSpPr>
          <p:nvPr>
            <p:ph type="title"/>
          </p:nvPr>
        </p:nvSpPr>
        <p:spPr/>
        <p:txBody>
          <a:bodyPr>
            <a:noAutofit/>
          </a:bodyPr>
          <a:lstStyle/>
          <a:p>
            <a:r>
              <a:rPr lang="en-US" dirty="0"/>
              <a:t>S</a:t>
            </a:r>
            <a:r>
              <a:rPr lang="en-US" dirty="0" smtClean="0"/>
              <a:t>ecure </a:t>
            </a:r>
            <a:r>
              <a:rPr lang="en-US" dirty="0"/>
              <a:t>B</a:t>
            </a:r>
            <a:r>
              <a:rPr lang="en-US" dirty="0" smtClean="0"/>
              <a:t>rowser Installation</a:t>
            </a:r>
            <a:br>
              <a:rPr lang="en-US" dirty="0" smtClean="0"/>
            </a:br>
            <a:r>
              <a:rPr lang="en-US" sz="3600" dirty="0" smtClean="0">
                <a:solidFill>
                  <a:schemeClr val="tx2">
                    <a:lumMod val="75000"/>
                  </a:schemeClr>
                </a:solidFill>
              </a:rPr>
              <a:t>Windows</a:t>
            </a:r>
            <a:endParaRPr lang="en-US" sz="3600" dirty="0">
              <a:solidFill>
                <a:schemeClr val="tx2">
                  <a:lumMod val="75000"/>
                </a:schemeClr>
              </a:solidFill>
            </a:endParaRP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20</a:t>
            </a:fld>
            <a:endParaRPr lang="en-US" dirty="0"/>
          </a:p>
        </p:txBody>
      </p:sp>
    </p:spTree>
    <p:extLst>
      <p:ext uri="{BB962C8B-B14F-4D97-AF65-F5344CB8AC3E}">
        <p14:creationId xmlns:p14="http://schemas.microsoft.com/office/powerpoint/2010/main" val="3517227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09800"/>
            <a:ext cx="8224837" cy="3506787"/>
          </a:xfrm>
        </p:spPr>
        <p:txBody>
          <a:bodyPr>
            <a:normAutofit fontScale="85000" lnSpcReduction="20000"/>
          </a:bodyPr>
          <a:lstStyle/>
          <a:p>
            <a:pPr marL="0" indent="0">
              <a:buNone/>
            </a:pPr>
            <a:r>
              <a:rPr lang="en-US" sz="3000" b="1" dirty="0" smtClean="0"/>
              <a:t>Mac</a:t>
            </a:r>
          </a:p>
          <a:p>
            <a:pPr>
              <a:buClr>
                <a:srgbClr val="1EB53A"/>
              </a:buClr>
            </a:pPr>
            <a:r>
              <a:rPr lang="en-US" sz="2600" dirty="0" smtClean="0"/>
              <a:t>DMG file type enables deployment using Apple Remote Desktop.</a:t>
            </a:r>
          </a:p>
          <a:p>
            <a:pPr lvl="1">
              <a:buFont typeface="Wingdings" panose="05000000000000000000" pitchFamily="2" charset="2"/>
              <a:buChar char="§"/>
            </a:pPr>
            <a:r>
              <a:rPr lang="en-US" sz="2600" dirty="0" smtClean="0"/>
              <a:t>Munki</a:t>
            </a:r>
          </a:p>
          <a:p>
            <a:pPr lvl="1">
              <a:buFont typeface="Wingdings" panose="05000000000000000000" pitchFamily="2" charset="2"/>
              <a:buChar char="§"/>
            </a:pPr>
            <a:r>
              <a:rPr lang="en-US" sz="2600" dirty="0" smtClean="0"/>
              <a:t>Filewave</a:t>
            </a:r>
          </a:p>
          <a:p>
            <a:pPr marL="0" lvl="1" indent="0">
              <a:buNone/>
            </a:pPr>
            <a:endParaRPr lang="en-US" sz="2600" dirty="0" smtClean="0"/>
          </a:p>
          <a:p>
            <a:pPr marL="0" indent="0">
              <a:buNone/>
            </a:pPr>
            <a:r>
              <a:rPr lang="en-US" sz="3000" b="1" dirty="0" smtClean="0"/>
              <a:t>Linux</a:t>
            </a:r>
          </a:p>
          <a:p>
            <a:r>
              <a:rPr lang="en-US" sz="2600" dirty="0" smtClean="0"/>
              <a:t>TAR file type enables deployment using a number of tools including the following:</a:t>
            </a:r>
          </a:p>
          <a:p>
            <a:pPr lvl="1">
              <a:buFont typeface="Wingdings" panose="05000000000000000000" pitchFamily="2" charset="2"/>
              <a:buChar char="§"/>
            </a:pPr>
            <a:r>
              <a:rPr lang="en-US" sz="2600" dirty="0" smtClean="0"/>
              <a:t>Shell scripts</a:t>
            </a:r>
          </a:p>
          <a:p>
            <a:pPr lvl="1">
              <a:buFont typeface="Wingdings" panose="05000000000000000000" pitchFamily="2" charset="2"/>
              <a:buChar char="§"/>
            </a:pPr>
            <a:r>
              <a:rPr lang="en-US" sz="2600" dirty="0" smtClean="0"/>
              <a:t>Puppet</a:t>
            </a:r>
            <a:endParaRPr lang="en-US" sz="2600" dirty="0"/>
          </a:p>
        </p:txBody>
      </p:sp>
      <p:sp>
        <p:nvSpPr>
          <p:cNvPr id="2" name="Title 1"/>
          <p:cNvSpPr>
            <a:spLocks noGrp="1"/>
          </p:cNvSpPr>
          <p:nvPr>
            <p:ph type="title"/>
          </p:nvPr>
        </p:nvSpPr>
        <p:spPr/>
        <p:txBody>
          <a:bodyPr>
            <a:noAutofit/>
          </a:bodyPr>
          <a:lstStyle/>
          <a:p>
            <a:r>
              <a:rPr lang="en-US" dirty="0"/>
              <a:t>S</a:t>
            </a:r>
            <a:r>
              <a:rPr lang="en-US" dirty="0" smtClean="0"/>
              <a:t>ecure </a:t>
            </a:r>
            <a:r>
              <a:rPr lang="en-US" dirty="0"/>
              <a:t>B</a:t>
            </a:r>
            <a:r>
              <a:rPr lang="en-US" dirty="0" smtClean="0"/>
              <a:t>rowser Installation</a:t>
            </a:r>
            <a:br>
              <a:rPr lang="en-US" dirty="0" smtClean="0"/>
            </a:br>
            <a:r>
              <a:rPr lang="en-US" sz="3600" dirty="0" smtClean="0">
                <a:solidFill>
                  <a:schemeClr val="tx2">
                    <a:lumMod val="75000"/>
                  </a:schemeClr>
                </a:solidFill>
              </a:rPr>
              <a:t>Mac and Linux</a:t>
            </a:r>
            <a:endParaRPr lang="en-US" sz="3600" dirty="0">
              <a:solidFill>
                <a:schemeClr val="tx2">
                  <a:lumMod val="75000"/>
                </a:schemeClr>
              </a:solidFill>
            </a:endParaRP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21</a:t>
            </a:fld>
            <a:endParaRPr lang="en-US" dirty="0"/>
          </a:p>
        </p:txBody>
      </p:sp>
    </p:spTree>
    <p:extLst>
      <p:ext uri="{BB962C8B-B14F-4D97-AF65-F5344CB8AC3E}">
        <p14:creationId xmlns:p14="http://schemas.microsoft.com/office/powerpoint/2010/main" val="3241340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24837" cy="3735387"/>
          </a:xfrm>
        </p:spPr>
        <p:txBody>
          <a:bodyPr>
            <a:normAutofit fontScale="62500" lnSpcReduction="20000"/>
          </a:bodyPr>
          <a:lstStyle/>
          <a:p>
            <a:r>
              <a:rPr lang="en-US" sz="4000" dirty="0"/>
              <a:t>Starting with the </a:t>
            </a:r>
            <a:r>
              <a:rPr lang="en-US" sz="4000" dirty="0" smtClean="0"/>
              <a:t>2015</a:t>
            </a:r>
            <a:r>
              <a:rPr lang="en-US" sz="4000" dirty="0">
                <a:sym typeface="Symbol"/>
              </a:rPr>
              <a:t>–</a:t>
            </a:r>
            <a:r>
              <a:rPr lang="en-US" sz="4000" dirty="0" smtClean="0"/>
              <a:t>2016 </a:t>
            </a:r>
            <a:r>
              <a:rPr lang="en-US" sz="4000" dirty="0"/>
              <a:t>test administration, districts </a:t>
            </a:r>
            <a:r>
              <a:rPr lang="en-US" sz="4000" dirty="0" smtClean="0"/>
              <a:t>may be able to choose </a:t>
            </a:r>
            <a:r>
              <a:rPr lang="en-US" sz="4000" dirty="0"/>
              <a:t>to install the desktop version of the secure browser with an auto-update option.</a:t>
            </a:r>
          </a:p>
          <a:p>
            <a:pPr marL="457200" indent="-457200">
              <a:buFont typeface="+mj-lt"/>
              <a:buAutoNum type="arabicPeriod"/>
            </a:pPr>
            <a:r>
              <a:rPr lang="en-US" sz="3200" dirty="0" smtClean="0"/>
              <a:t>Leave your computers turned on and at the secure browser login and AIR will conduct the updates when the computers are idle.</a:t>
            </a:r>
          </a:p>
          <a:p>
            <a:pPr marL="457200" indent="-457200">
              <a:buFont typeface="+mj-lt"/>
              <a:buAutoNum type="arabicPeriod"/>
            </a:pPr>
            <a:r>
              <a:rPr lang="en-US" sz="3200" dirty="0" smtClean="0"/>
              <a:t>An </a:t>
            </a:r>
            <a:r>
              <a:rPr lang="en-US" sz="3200" dirty="0"/>
              <a:t>installation message on the screen will appear </a:t>
            </a:r>
            <a:r>
              <a:rPr lang="en-US" sz="3200" dirty="0" smtClean="0"/>
              <a:t>with the </a:t>
            </a:r>
            <a:r>
              <a:rPr lang="en-US" sz="3200" dirty="0"/>
              <a:t>option to cancel. If not cancelled, we will download.</a:t>
            </a:r>
          </a:p>
          <a:p>
            <a:pPr marL="457200" indent="-457200">
              <a:buFont typeface="+mj-lt"/>
              <a:buAutoNum type="arabicPeriod"/>
            </a:pPr>
            <a:r>
              <a:rPr lang="en-US" sz="3200" dirty="0"/>
              <a:t>A secure browser restart message on the screen will appear. If not cancelled, the browser will restart and install </a:t>
            </a:r>
            <a:r>
              <a:rPr lang="en-US" sz="3200" dirty="0" smtClean="0"/>
              <a:t>the latest </a:t>
            </a:r>
            <a:r>
              <a:rPr lang="en-US" sz="3200" dirty="0"/>
              <a:t>version.</a:t>
            </a:r>
          </a:p>
          <a:p>
            <a:r>
              <a:rPr lang="en-US" sz="3200" dirty="0" smtClean="0"/>
              <a:t>Note: This </a:t>
            </a:r>
            <a:r>
              <a:rPr lang="en-US" sz="3200" dirty="0"/>
              <a:t>feature is optional and may not be offered/supported by your district or state online assessments.</a:t>
            </a:r>
          </a:p>
        </p:txBody>
      </p:sp>
      <p:sp>
        <p:nvSpPr>
          <p:cNvPr id="2" name="Title 1"/>
          <p:cNvSpPr>
            <a:spLocks noGrp="1"/>
          </p:cNvSpPr>
          <p:nvPr>
            <p:ph type="title"/>
          </p:nvPr>
        </p:nvSpPr>
        <p:spPr>
          <a:xfrm>
            <a:off x="685800" y="914400"/>
            <a:ext cx="8224837" cy="914400"/>
          </a:xfrm>
        </p:spPr>
        <p:txBody>
          <a:bodyPr>
            <a:noAutofit/>
          </a:bodyPr>
          <a:lstStyle/>
          <a:p>
            <a:r>
              <a:rPr lang="en-US" dirty="0"/>
              <a:t>Secure </a:t>
            </a:r>
            <a:r>
              <a:rPr lang="en-US" dirty="0" smtClean="0"/>
              <a:t>Browser</a:t>
            </a:r>
            <a:br>
              <a:rPr lang="en-US" dirty="0" smtClean="0"/>
            </a:br>
            <a:r>
              <a:rPr lang="en-US" sz="3600" dirty="0" smtClean="0">
                <a:solidFill>
                  <a:schemeClr val="tx2">
                    <a:lumMod val="75000"/>
                  </a:schemeClr>
                </a:solidFill>
              </a:rPr>
              <a:t>Automatic Update Feature</a:t>
            </a:r>
            <a:endParaRPr lang="en-US" sz="3600" dirty="0">
              <a:solidFill>
                <a:schemeClr val="tx2">
                  <a:lumMod val="75000"/>
                </a:schemeClr>
              </a:solidFill>
            </a:endParaRP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22</a:t>
            </a:fld>
            <a:endParaRPr lang="en-US" dirty="0"/>
          </a:p>
        </p:txBody>
      </p:sp>
    </p:spTree>
    <p:extLst>
      <p:ext uri="{BB962C8B-B14F-4D97-AF65-F5344CB8AC3E}">
        <p14:creationId xmlns:p14="http://schemas.microsoft.com/office/powerpoint/2010/main" val="588498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0"/>
            <a:ext cx="8224837" cy="2438400"/>
          </a:xfrm>
        </p:spPr>
        <p:txBody>
          <a:bodyPr>
            <a:normAutofit/>
          </a:bodyPr>
          <a:lstStyle/>
          <a:p>
            <a:pPr marL="457200" indent="-457200">
              <a:buFont typeface="Arial" pitchFamily="34" charset="0"/>
              <a:buChar char="•"/>
            </a:pPr>
            <a:r>
              <a:rPr lang="en-US" sz="3200" dirty="0" smtClean="0"/>
              <a:t>Configure Internet browsers on Test Administrator devices to allow pop-ups from your testing websites.</a:t>
            </a:r>
          </a:p>
        </p:txBody>
      </p:sp>
      <p:sp>
        <p:nvSpPr>
          <p:cNvPr id="2" name="Title 1"/>
          <p:cNvSpPr>
            <a:spLocks noGrp="1"/>
          </p:cNvSpPr>
          <p:nvPr>
            <p:ph type="title"/>
          </p:nvPr>
        </p:nvSpPr>
        <p:spPr/>
        <p:txBody>
          <a:bodyPr>
            <a:normAutofit/>
          </a:bodyPr>
          <a:lstStyle/>
          <a:p>
            <a:r>
              <a:rPr lang="en-US" dirty="0" smtClean="0"/>
              <a:t>Pop-Ups</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362200"/>
            <a:ext cx="8224837" cy="3732737"/>
          </a:xfrm>
        </p:spPr>
        <p:txBody>
          <a:bodyPr>
            <a:normAutofit/>
          </a:bodyPr>
          <a:lstStyle/>
          <a:p>
            <a:pPr marL="457200" indent="-457200">
              <a:buFont typeface="Arial" panose="020B0604020202020204" pitchFamily="34" charset="0"/>
              <a:buChar char="•"/>
            </a:pPr>
            <a:r>
              <a:rPr lang="en-US" sz="3200" dirty="0" smtClean="0"/>
              <a:t>Disable </a:t>
            </a:r>
            <a:r>
              <a:rPr lang="en-US" sz="3200" dirty="0"/>
              <a:t>Exposé or </a:t>
            </a:r>
            <a:r>
              <a:rPr lang="en-US" sz="3200" dirty="0" smtClean="0"/>
              <a:t>Spaces</a:t>
            </a:r>
          </a:p>
          <a:p>
            <a:pPr marL="457200" indent="-457200">
              <a:buFont typeface="Arial" panose="020B0604020202020204" pitchFamily="34" charset="0"/>
              <a:buChar char="•"/>
            </a:pPr>
            <a:r>
              <a:rPr lang="en-US" sz="3200" dirty="0" smtClean="0"/>
              <a:t>Disable application launches from function keys</a:t>
            </a:r>
          </a:p>
          <a:p>
            <a:pPr marL="457200" indent="-457200">
              <a:buFont typeface="Arial" panose="020B0604020202020204" pitchFamily="34" charset="0"/>
              <a:buChar char="•"/>
            </a:pPr>
            <a:r>
              <a:rPr lang="en-US" sz="3200" dirty="0" smtClean="0"/>
              <a:t>Disable updates to third party apps</a:t>
            </a:r>
          </a:p>
          <a:p>
            <a:pPr marL="457200" indent="-457200">
              <a:buFont typeface="Arial" panose="020B0604020202020204" pitchFamily="34" charset="0"/>
              <a:buChar char="•"/>
            </a:pPr>
            <a:r>
              <a:rPr lang="en-US" sz="3200" dirty="0" smtClean="0"/>
              <a:t>Disable updates to iTunes</a:t>
            </a:r>
          </a:p>
        </p:txBody>
      </p:sp>
      <p:sp>
        <p:nvSpPr>
          <p:cNvPr id="2" name="Title 1"/>
          <p:cNvSpPr>
            <a:spLocks noGrp="1"/>
          </p:cNvSpPr>
          <p:nvPr>
            <p:ph type="title"/>
          </p:nvPr>
        </p:nvSpPr>
        <p:spPr>
          <a:xfrm>
            <a:off x="685800" y="304800"/>
            <a:ext cx="8224837" cy="1486894"/>
          </a:xfrm>
        </p:spPr>
        <p:txBody>
          <a:bodyPr>
            <a:noAutofit/>
          </a:bodyPr>
          <a:lstStyle/>
          <a:p>
            <a:r>
              <a:rPr lang="en-US" dirty="0" smtClean="0"/>
              <a:t>OS X Secure </a:t>
            </a:r>
            <a:r>
              <a:rPr lang="en-US" dirty="0"/>
              <a:t>B</a:t>
            </a:r>
            <a:r>
              <a:rPr lang="en-US" dirty="0" smtClean="0"/>
              <a:t>rowser Configuration</a:t>
            </a:r>
            <a:r>
              <a:rPr lang="en-US" sz="3600" dirty="0" smtClean="0"/>
              <a:t/>
            </a:r>
            <a:br>
              <a:rPr lang="en-US" sz="3600" dirty="0" smtClean="0"/>
            </a:br>
            <a:r>
              <a:rPr lang="en-US" sz="3600" dirty="0" smtClean="0">
                <a:solidFill>
                  <a:schemeClr val="tx2">
                    <a:lumMod val="75000"/>
                  </a:schemeClr>
                </a:solidFill>
              </a:rPr>
              <a:t>Disabling OS X Features</a:t>
            </a:r>
            <a:endParaRPr lang="en-US" sz="3600" dirty="0">
              <a:solidFill>
                <a:schemeClr val="tx2">
                  <a:lumMod val="75000"/>
                </a:schemeClr>
              </a:solidFill>
            </a:endParaRP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24</a:t>
            </a:fld>
            <a:endParaRPr lang="en-US" dirty="0"/>
          </a:p>
        </p:txBody>
      </p:sp>
    </p:spTree>
    <p:extLst>
      <p:ext uri="{BB962C8B-B14F-4D97-AF65-F5344CB8AC3E}">
        <p14:creationId xmlns:p14="http://schemas.microsoft.com/office/powerpoint/2010/main" val="3846491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981200"/>
            <a:ext cx="8224837" cy="3732737"/>
          </a:xfrm>
        </p:spPr>
        <p:txBody>
          <a:bodyPr/>
          <a:lstStyle/>
          <a:p>
            <a:pPr marL="342900" indent="-342900">
              <a:buFont typeface="Arial" panose="020B0604020202020204" pitchFamily="34" charset="0"/>
              <a:buChar char="•"/>
            </a:pPr>
            <a:r>
              <a:rPr lang="en-US" dirty="0"/>
              <a:t>Voice technology must be available and </a:t>
            </a:r>
            <a:r>
              <a:rPr lang="en-US" dirty="0" smtClean="0"/>
              <a:t>functioning for </a:t>
            </a:r>
            <a:r>
              <a:rPr lang="en-US" dirty="0"/>
              <a:t>students who require this accommodation.</a:t>
            </a:r>
          </a:p>
          <a:p>
            <a:pPr marL="342900" indent="-342900">
              <a:buFont typeface="Arial" panose="020B0604020202020204" pitchFamily="34" charset="0"/>
              <a:buChar char="•"/>
            </a:pPr>
            <a:r>
              <a:rPr lang="en-US" dirty="0"/>
              <a:t>For Windows and Mac operating systems, default voice packs are generally pre-installed</a:t>
            </a:r>
            <a:r>
              <a:rPr lang="en-US" dirty="0" smtClean="0"/>
              <a:t>.</a:t>
            </a:r>
          </a:p>
          <a:p>
            <a:pPr marL="342900" indent="-342900">
              <a:buFont typeface="Arial" panose="020B0604020202020204" pitchFamily="34" charset="0"/>
              <a:buChar char="•"/>
            </a:pPr>
            <a:r>
              <a:rPr lang="en-US" dirty="0" smtClean="0"/>
              <a:t>A customized voice pack may be available for Windows computers from TIDE’s Voice Pack tab.</a:t>
            </a:r>
            <a:endParaRPr lang="en-US" dirty="0"/>
          </a:p>
          <a:p>
            <a:pPr marL="342900" indent="-342900">
              <a:buFont typeface="Arial" panose="020B0604020202020204" pitchFamily="34" charset="0"/>
              <a:buChar char="•"/>
            </a:pPr>
            <a:r>
              <a:rPr lang="en-US" dirty="0"/>
              <a:t>Linux users may need to install </a:t>
            </a:r>
            <a:r>
              <a:rPr lang="en-US" dirty="0" smtClean="0"/>
              <a:t>a Text-to-Speech </a:t>
            </a:r>
            <a:r>
              <a:rPr lang="en-US" dirty="0"/>
              <a:t>package if one was not installed with the operating system</a:t>
            </a:r>
            <a:r>
              <a:rPr lang="en-US" dirty="0" smtClean="0"/>
              <a:t>.</a:t>
            </a:r>
          </a:p>
        </p:txBody>
      </p:sp>
      <p:sp>
        <p:nvSpPr>
          <p:cNvPr id="2" name="Title 1"/>
          <p:cNvSpPr>
            <a:spLocks noGrp="1"/>
          </p:cNvSpPr>
          <p:nvPr>
            <p:ph type="title"/>
          </p:nvPr>
        </p:nvSpPr>
        <p:spPr/>
        <p:txBody>
          <a:bodyPr>
            <a:normAutofit/>
          </a:bodyPr>
          <a:lstStyle/>
          <a:p>
            <a:r>
              <a:rPr lang="en-US" dirty="0" smtClean="0"/>
              <a:t>Text-to-Speech</a:t>
            </a:r>
            <a:endParaRPr lang="en-US" dirty="0"/>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25</a:t>
            </a:fld>
            <a:endParaRPr lang="en-US" dirty="0"/>
          </a:p>
        </p:txBody>
      </p:sp>
    </p:spTree>
    <p:extLst>
      <p:ext uri="{BB962C8B-B14F-4D97-AF65-F5344CB8AC3E}">
        <p14:creationId xmlns:p14="http://schemas.microsoft.com/office/powerpoint/2010/main" val="2356323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iPad users will be able to adjust volume, pitch, and speaking rate. </a:t>
            </a:r>
          </a:p>
          <a:p>
            <a:pPr marL="342900" indent="-342900">
              <a:buFont typeface="Arial" panose="020B0604020202020204" pitchFamily="34" charset="0"/>
              <a:buChar char="•"/>
            </a:pPr>
            <a:r>
              <a:rPr lang="en-US" dirty="0" smtClean="0"/>
              <a:t>Chromebook users will be able to adjust volume and speaking rate. </a:t>
            </a:r>
          </a:p>
          <a:p>
            <a:pPr marL="342900" indent="-342900">
              <a:buFont typeface="Arial" panose="020B0604020202020204" pitchFamily="34" charset="0"/>
              <a:buChar char="•"/>
            </a:pPr>
            <a:r>
              <a:rPr lang="en-US" dirty="0" smtClean="0"/>
              <a:t>These settings are also adjustable in the test. </a:t>
            </a:r>
          </a:p>
          <a:p>
            <a:pPr marL="342900" indent="-342900">
              <a:buFont typeface="Arial" panose="020B0604020202020204" pitchFamily="34" charset="0"/>
              <a:buChar char="•"/>
            </a:pPr>
            <a:r>
              <a:rPr lang="en-US" dirty="0" smtClean="0"/>
              <a:t>Currently, these features are not available on Android devices. </a:t>
            </a:r>
          </a:p>
        </p:txBody>
      </p:sp>
      <p:sp>
        <p:nvSpPr>
          <p:cNvPr id="2" name="Title 1"/>
          <p:cNvSpPr>
            <a:spLocks noGrp="1"/>
          </p:cNvSpPr>
          <p:nvPr>
            <p:ph type="title"/>
          </p:nvPr>
        </p:nvSpPr>
        <p:spPr/>
        <p:txBody>
          <a:bodyPr>
            <a:normAutofit/>
          </a:bodyPr>
          <a:lstStyle/>
          <a:p>
            <a:r>
              <a:rPr lang="en-US" dirty="0" smtClean="0"/>
              <a:t>Text-to-Speech on Mobile Devices</a:t>
            </a:r>
            <a:endParaRPr lang="en-US" dirty="0"/>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26</a:t>
            </a:fld>
            <a:endParaRPr lang="en-US" dirty="0"/>
          </a:p>
        </p:txBody>
      </p:sp>
    </p:spTree>
    <p:extLst>
      <p:ext uri="{BB962C8B-B14F-4D97-AF65-F5344CB8AC3E}">
        <p14:creationId xmlns:p14="http://schemas.microsoft.com/office/powerpoint/2010/main" val="392869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426B9E1D-48E0-4767-A2EF-75C8831947B9}" type="slidenum">
              <a:rPr lang="en-US" smtClean="0"/>
              <a:pPr/>
              <a:t>27</a:t>
            </a:fld>
            <a:endParaRPr lang="en-US" dirty="0"/>
          </a:p>
        </p:txBody>
      </p:sp>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609600" y="762000"/>
            <a:ext cx="7924800" cy="4953000"/>
          </a:xfrm>
          <a:prstGeom prst="rect">
            <a:avLst/>
          </a:prstGeom>
        </p:spPr>
      </p:pic>
    </p:spTree>
    <p:extLst>
      <p:ext uri="{BB962C8B-B14F-4D97-AF65-F5344CB8AC3E}">
        <p14:creationId xmlns:p14="http://schemas.microsoft.com/office/powerpoint/2010/main" val="3374621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marL="0" indent="0" eaLnBrk="1" fontAlgn="auto" hangingPunct="1">
              <a:buNone/>
              <a:defRPr/>
            </a:pPr>
            <a:r>
              <a:rPr lang="en-US" sz="3200" b="1" dirty="0"/>
              <a:t>Further Information</a:t>
            </a:r>
          </a:p>
          <a:p>
            <a:pPr lvl="0"/>
            <a:r>
              <a:rPr lang="en-US" b="1" dirty="0"/>
              <a:t>Visit </a:t>
            </a:r>
            <a:endParaRPr lang="en-US" dirty="0"/>
          </a:p>
          <a:p>
            <a:pPr lvl="1"/>
            <a:r>
              <a:rPr lang="en-US" b="1" u="sng" dirty="0">
                <a:hlinkClick r:id="rId3"/>
              </a:rPr>
              <a:t>alohahsap.org</a:t>
            </a:r>
            <a:endParaRPr lang="en-US" b="1" dirty="0"/>
          </a:p>
          <a:p>
            <a:pPr lvl="1"/>
            <a:r>
              <a:rPr lang="en-US" b="1" dirty="0">
                <a:hlinkClick r:id="rId4"/>
              </a:rPr>
              <a:t>smarterbalanced.org</a:t>
            </a:r>
            <a:endParaRPr lang="en-US" b="1" dirty="0"/>
          </a:p>
          <a:p>
            <a:pPr lvl="0"/>
            <a:r>
              <a:rPr lang="en-US" b="1" dirty="0"/>
              <a:t>Call, fax, or email the American Institutes for Research HSAP Help Desk</a:t>
            </a:r>
            <a:endParaRPr lang="en-US" dirty="0"/>
          </a:p>
          <a:p>
            <a:pPr lvl="1"/>
            <a:r>
              <a:rPr lang="en-US" b="1" dirty="0"/>
              <a:t>Hours: 7:30 am to 4:00 p.m. HST, Monday-Friday (except holidays)</a:t>
            </a:r>
            <a:endParaRPr lang="en-US" dirty="0"/>
          </a:p>
          <a:p>
            <a:pPr lvl="1"/>
            <a:r>
              <a:rPr lang="en-US" dirty="0"/>
              <a:t>Phone: 1-866-648-3712</a:t>
            </a:r>
          </a:p>
          <a:p>
            <a:pPr lvl="1"/>
            <a:r>
              <a:rPr lang="en-US" dirty="0"/>
              <a:t>Fax: 1-877-231-7813</a:t>
            </a:r>
          </a:p>
          <a:p>
            <a:pPr lvl="1"/>
            <a:r>
              <a:rPr lang="en-US" dirty="0"/>
              <a:t>Email: </a:t>
            </a:r>
            <a:r>
              <a:rPr lang="en-US" dirty="0">
                <a:hlinkClick r:id="rId5"/>
              </a:rPr>
              <a:t>HSAPHelpDesk@air.org</a:t>
            </a:r>
            <a:endParaRPr lang="en-US" dirty="0"/>
          </a:p>
          <a:p>
            <a:pPr marL="0" indent="0" eaLnBrk="1" fontAlgn="auto" hangingPunct="1">
              <a:spcAft>
                <a:spcPts val="0"/>
              </a:spcAft>
              <a:buFont typeface="Arial" panose="020B0604020202020204" pitchFamily="34" charset="0"/>
              <a:buNone/>
              <a:defRPr/>
            </a:pPr>
            <a:endParaRPr lang="en-US" sz="3200" b="1" dirty="0" smtClean="0"/>
          </a:p>
          <a:p>
            <a:pPr marL="0" indent="0" eaLnBrk="1" fontAlgn="auto" hangingPunct="1">
              <a:spcAft>
                <a:spcPts val="0"/>
              </a:spcAft>
              <a:buClr>
                <a:schemeClr val="bg1">
                  <a:lumMod val="65000"/>
                </a:schemeClr>
              </a:buClr>
              <a:buNone/>
              <a:defRPr/>
            </a:pPr>
            <a:endParaRPr lang="en-US" dirty="0" smtClean="0">
              <a:solidFill>
                <a:srgbClr val="FF0000"/>
              </a:solidFill>
            </a:endParaRPr>
          </a:p>
        </p:txBody>
      </p:sp>
      <p:sp>
        <p:nvSpPr>
          <p:cNvPr id="35843" name="Title 1"/>
          <p:cNvSpPr>
            <a:spLocks noGrp="1"/>
          </p:cNvSpPr>
          <p:nvPr>
            <p:ph type="title"/>
          </p:nvPr>
        </p:nvSpPr>
        <p:spPr/>
        <p:txBody>
          <a:bodyPr>
            <a:normAutofit/>
          </a:bodyPr>
          <a:lstStyle/>
          <a:p>
            <a:r>
              <a:rPr lang="en-US" sz="5400" b="1" dirty="0" smtClean="0"/>
              <a:t>Thank You!</a:t>
            </a:r>
            <a:endParaRPr altLang="en-US" sz="5400" b="1" dirty="0" smtClean="0">
              <a:solidFill>
                <a:schemeClr val="bg1"/>
              </a:solidFill>
            </a:endParaRP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28</a:t>
            </a:fld>
            <a:endParaRPr lang="en-US" dirty="0"/>
          </a:p>
        </p:txBody>
      </p:sp>
    </p:spTree>
    <p:extLst>
      <p:ext uri="{BB962C8B-B14F-4D97-AF65-F5344CB8AC3E}">
        <p14:creationId xmlns:p14="http://schemas.microsoft.com/office/powerpoint/2010/main" val="2783915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US" sz="3200" b="1" dirty="0"/>
              <a:t>By the end of this presentation, you should be able to:</a:t>
            </a:r>
          </a:p>
          <a:p>
            <a:r>
              <a:rPr lang="en-US" dirty="0"/>
              <a:t>U</a:t>
            </a:r>
            <a:r>
              <a:rPr lang="en-US" dirty="0" smtClean="0"/>
              <a:t>nderstand </a:t>
            </a:r>
            <a:r>
              <a:rPr lang="en-US" dirty="0"/>
              <a:t>your role and </a:t>
            </a:r>
            <a:r>
              <a:rPr lang="en-US" dirty="0" smtClean="0"/>
              <a:t>responsibilities</a:t>
            </a:r>
            <a:endParaRPr lang="en-US" dirty="0"/>
          </a:p>
          <a:p>
            <a:r>
              <a:rPr lang="en-US" dirty="0"/>
              <a:t>P</a:t>
            </a:r>
            <a:r>
              <a:rPr lang="en-US" dirty="0" smtClean="0"/>
              <a:t>repare </a:t>
            </a:r>
            <a:r>
              <a:rPr lang="en-US" dirty="0"/>
              <a:t>for online tests at your </a:t>
            </a:r>
            <a:r>
              <a:rPr lang="en-US" dirty="0" smtClean="0"/>
              <a:t>school</a:t>
            </a:r>
            <a:endParaRPr lang="en-US" dirty="0"/>
          </a:p>
          <a:p>
            <a:r>
              <a:rPr lang="en-US" dirty="0" smtClean="0"/>
              <a:t>Install </a:t>
            </a:r>
            <a:r>
              <a:rPr lang="en-US" dirty="0"/>
              <a:t>the secure </a:t>
            </a:r>
            <a:r>
              <a:rPr lang="en-US" dirty="0" smtClean="0"/>
              <a:t>browser</a:t>
            </a:r>
            <a:endParaRPr lang="en-US" dirty="0"/>
          </a:p>
          <a:p>
            <a:r>
              <a:rPr lang="en-US" dirty="0"/>
              <a:t>T</a:t>
            </a:r>
            <a:r>
              <a:rPr lang="en-US" dirty="0" smtClean="0"/>
              <a:t>roubleshoot </a:t>
            </a:r>
            <a:r>
              <a:rPr lang="en-US" dirty="0"/>
              <a:t>technical problems during the tests</a:t>
            </a:r>
            <a:r>
              <a:rPr lang="en-US" dirty="0">
                <a:solidFill>
                  <a:schemeClr val="bg1"/>
                </a:solidFill>
              </a:rPr>
              <a:t>.</a:t>
            </a:r>
          </a:p>
          <a:p>
            <a:pPr marL="0" indent="0">
              <a:buNone/>
            </a:pPr>
            <a:endParaRPr lang="en-US" dirty="0"/>
          </a:p>
        </p:txBody>
      </p:sp>
      <p:sp>
        <p:nvSpPr>
          <p:cNvPr id="5" name="Title 4"/>
          <p:cNvSpPr>
            <a:spLocks noGrp="1"/>
          </p:cNvSpPr>
          <p:nvPr>
            <p:ph type="title"/>
          </p:nvPr>
        </p:nvSpPr>
        <p:spPr/>
        <p:txBody>
          <a:bodyPr/>
          <a:lstStyle/>
          <a:p>
            <a:r>
              <a:rPr lang="en-US" dirty="0" smtClean="0"/>
              <a:t>Objectives</a:t>
            </a:r>
            <a:endParaRPr lang="en-US" dirty="0"/>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3</a:t>
            </a:fld>
            <a:endParaRPr lang="en-US" dirty="0"/>
          </a:p>
        </p:txBody>
      </p:sp>
    </p:spTree>
    <p:extLst>
      <p:ext uri="{BB962C8B-B14F-4D97-AF65-F5344CB8AC3E}">
        <p14:creationId xmlns:p14="http://schemas.microsoft.com/office/powerpoint/2010/main" val="989957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3200" dirty="0"/>
              <a:t>Logins and </a:t>
            </a:r>
            <a:r>
              <a:rPr lang="en-US" sz="3200" dirty="0" smtClean="0"/>
              <a:t>passwords</a:t>
            </a:r>
            <a:endParaRPr lang="en-US" sz="3200" dirty="0"/>
          </a:p>
          <a:p>
            <a:pPr marL="457200" indent="-457200">
              <a:buFont typeface="Arial" pitchFamily="34" charset="0"/>
              <a:buChar char="•"/>
            </a:pPr>
            <a:r>
              <a:rPr lang="en-US" sz="3200" dirty="0"/>
              <a:t>Minimum </a:t>
            </a:r>
            <a:r>
              <a:rPr lang="en-US" sz="3200" dirty="0" smtClean="0"/>
              <a:t>system requirements</a:t>
            </a:r>
            <a:endParaRPr lang="en-US" sz="3200" dirty="0"/>
          </a:p>
          <a:p>
            <a:pPr marL="457200" indent="-457200">
              <a:buFont typeface="Arial" pitchFamily="34" charset="0"/>
              <a:buChar char="•"/>
            </a:pPr>
            <a:r>
              <a:rPr lang="en-US" sz="3200" dirty="0"/>
              <a:t>S</a:t>
            </a:r>
            <a:r>
              <a:rPr lang="en-US" sz="3200" dirty="0" smtClean="0"/>
              <a:t>ecure browser</a:t>
            </a:r>
            <a:endParaRPr lang="en-US" sz="3200" dirty="0"/>
          </a:p>
          <a:p>
            <a:pPr marL="457200" indent="-457200">
              <a:buFont typeface="Arial" pitchFamily="34" charset="0"/>
              <a:buChar char="•"/>
            </a:pPr>
            <a:r>
              <a:rPr lang="en-US" sz="3200" dirty="0" smtClean="0"/>
              <a:t>Determining system readiness/network capacity</a:t>
            </a:r>
            <a:endParaRPr lang="en-US" sz="3200" dirty="0"/>
          </a:p>
          <a:p>
            <a:pPr marL="457200" indent="-457200">
              <a:buFont typeface="Arial" pitchFamily="34" charset="0"/>
              <a:buChar char="•"/>
            </a:pPr>
            <a:r>
              <a:rPr lang="en-US" sz="3200" dirty="0"/>
              <a:t>Troubleshooting </a:t>
            </a:r>
            <a:r>
              <a:rPr lang="en-US" sz="3200" dirty="0" smtClean="0"/>
              <a:t>technical issues</a:t>
            </a:r>
          </a:p>
          <a:p>
            <a:endParaRPr lang="en-US" dirty="0"/>
          </a:p>
        </p:txBody>
      </p:sp>
      <p:sp>
        <p:nvSpPr>
          <p:cNvPr id="4" name="Title 3"/>
          <p:cNvSpPr>
            <a:spLocks noGrp="1"/>
          </p:cNvSpPr>
          <p:nvPr>
            <p:ph type="title"/>
          </p:nvPr>
        </p:nvSpPr>
        <p:spPr/>
        <p:txBody>
          <a:bodyPr/>
          <a:lstStyle/>
          <a:p>
            <a:r>
              <a:rPr lang="en-US" dirty="0"/>
              <a:t>Technology Coordinator Tasks</a:t>
            </a: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4</a:t>
            </a:fld>
            <a:endParaRPr lang="en-US" dirty="0"/>
          </a:p>
        </p:txBody>
      </p:sp>
    </p:spTree>
    <p:extLst>
      <p:ext uri="{BB962C8B-B14F-4D97-AF65-F5344CB8AC3E}">
        <p14:creationId xmlns:p14="http://schemas.microsoft.com/office/powerpoint/2010/main" val="266822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b="1" dirty="0" smtClean="0"/>
              <a:t>Network Connection:</a:t>
            </a:r>
            <a:endParaRPr lang="en-US" sz="2400" b="1" dirty="0" smtClean="0"/>
          </a:p>
          <a:p>
            <a:pPr marL="342900" indent="-342900">
              <a:buFont typeface="Arial" pitchFamily="34" charset="0"/>
              <a:buChar char="•"/>
            </a:pPr>
            <a:r>
              <a:rPr lang="en-US" sz="2400" dirty="0" smtClean="0"/>
              <a:t>A stable, high-speed (wired or wireless) network and </a:t>
            </a:r>
            <a:r>
              <a:rPr lang="en-US" dirty="0"/>
              <a:t>I</a:t>
            </a:r>
            <a:r>
              <a:rPr lang="en-US" sz="2400" dirty="0" smtClean="0"/>
              <a:t>nternet connection are required for the test. </a:t>
            </a:r>
          </a:p>
          <a:p>
            <a:pPr marL="342900" indent="-342900">
              <a:buFont typeface="Arial" pitchFamily="34" charset="0"/>
              <a:buChar char="•"/>
            </a:pPr>
            <a:r>
              <a:rPr lang="en-US" dirty="0" smtClean="0"/>
              <a:t>The response time for each test depends </a:t>
            </a:r>
            <a:r>
              <a:rPr lang="en-US" dirty="0"/>
              <a:t>on </a:t>
            </a:r>
            <a:r>
              <a:rPr lang="en-US" dirty="0" smtClean="0"/>
              <a:t>your network’s bandwidth</a:t>
            </a:r>
            <a:r>
              <a:rPr lang="en-US" dirty="0"/>
              <a:t>, </a:t>
            </a:r>
            <a:r>
              <a:rPr lang="en-US" dirty="0" smtClean="0"/>
              <a:t>number </a:t>
            </a:r>
            <a:r>
              <a:rPr lang="en-US" dirty="0"/>
              <a:t>of students simultaneously testing, size of test content, </a:t>
            </a:r>
            <a:r>
              <a:rPr lang="en-US" dirty="0" smtClean="0"/>
              <a:t>proxy </a:t>
            </a:r>
            <a:r>
              <a:rPr lang="en-US" dirty="0"/>
              <a:t>server (if used</a:t>
            </a:r>
            <a:r>
              <a:rPr lang="en-US" dirty="0" smtClean="0"/>
              <a:t>), and other factors</a:t>
            </a:r>
            <a:r>
              <a:rPr lang="en-US" dirty="0"/>
              <a:t>.</a:t>
            </a:r>
            <a:endParaRPr lang="en-US" sz="2400" dirty="0">
              <a:solidFill>
                <a:srgbClr val="FF0000"/>
              </a:solidFill>
            </a:endParaRPr>
          </a:p>
        </p:txBody>
      </p:sp>
      <p:sp>
        <p:nvSpPr>
          <p:cNvPr id="2" name="Title 1"/>
          <p:cNvSpPr>
            <a:spLocks noGrp="1"/>
          </p:cNvSpPr>
          <p:nvPr>
            <p:ph type="title"/>
          </p:nvPr>
        </p:nvSpPr>
        <p:spPr/>
        <p:txBody>
          <a:bodyPr>
            <a:normAutofit/>
          </a:bodyPr>
          <a:lstStyle/>
          <a:p>
            <a:r>
              <a:rPr lang="en-US" dirty="0" smtClean="0"/>
              <a:t>Network Requirements</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5</a:t>
            </a:fld>
            <a:endParaRPr lang="en-US" dirty="0"/>
          </a:p>
        </p:txBody>
      </p:sp>
    </p:spTree>
    <p:extLst>
      <p:ext uri="{BB962C8B-B14F-4D97-AF65-F5344CB8AC3E}">
        <p14:creationId xmlns:p14="http://schemas.microsoft.com/office/powerpoint/2010/main" val="1983286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sz="2800" b="1" dirty="0"/>
              <a:t>Network Configuration:</a:t>
            </a:r>
          </a:p>
          <a:p>
            <a:pPr marL="342900" indent="-342900">
              <a:buFont typeface="Arial" pitchFamily="34" charset="0"/>
              <a:buChar char="•"/>
            </a:pPr>
            <a:r>
              <a:rPr lang="en-US" sz="2000" dirty="0" smtClean="0"/>
              <a:t>Session </a:t>
            </a:r>
            <a:r>
              <a:rPr lang="en-US" sz="2000" dirty="0"/>
              <a:t>timeouts on proxy servers and other devices should be set to values greater than the average scheduled testing time. For example, if test sessions are scheduled for 60 minutes, consider session timeouts of 65–70 minutes.</a:t>
            </a:r>
          </a:p>
          <a:p>
            <a:pPr marL="342900" indent="-342900">
              <a:buFont typeface="Arial" pitchFamily="34" charset="0"/>
              <a:buChar char="•"/>
            </a:pPr>
            <a:r>
              <a:rPr lang="en-US" sz="2000" dirty="0"/>
              <a:t>Web proxy servers must be configured to NOT cache data received from servers.</a:t>
            </a:r>
          </a:p>
          <a:p>
            <a:pPr marL="342900" indent="-342900">
              <a:buFont typeface="Arial" pitchFamily="34" charset="0"/>
              <a:buChar char="•"/>
            </a:pPr>
            <a:r>
              <a:rPr lang="en-US" sz="2000" dirty="0"/>
              <a:t>For any device that performs traffic shaping, packet </a:t>
            </a:r>
            <a:r>
              <a:rPr lang="en-US" sz="2000" dirty="0" smtClean="0"/>
              <a:t>prioritization, </a:t>
            </a:r>
            <a:r>
              <a:rPr lang="en-US" sz="2000" dirty="0"/>
              <a:t>or quality of service, the </a:t>
            </a:r>
            <a:r>
              <a:rPr lang="en-US" sz="2000" dirty="0" smtClean="0"/>
              <a:t>URLs to </a:t>
            </a:r>
            <a:r>
              <a:rPr lang="en-US" sz="2000" dirty="0"/>
              <a:t>be used for testing should be given a high priority to ensure the best performance. </a:t>
            </a:r>
          </a:p>
          <a:p>
            <a:endParaRPr lang="en-US" dirty="0"/>
          </a:p>
        </p:txBody>
      </p:sp>
      <p:sp>
        <p:nvSpPr>
          <p:cNvPr id="2" name="Title 1"/>
          <p:cNvSpPr>
            <a:spLocks noGrp="1"/>
          </p:cNvSpPr>
          <p:nvPr>
            <p:ph type="title"/>
          </p:nvPr>
        </p:nvSpPr>
        <p:spPr/>
        <p:txBody>
          <a:bodyPr>
            <a:normAutofit/>
          </a:bodyPr>
          <a:lstStyle/>
          <a:p>
            <a:r>
              <a:rPr lang="en-US" sz="4800" dirty="0" smtClean="0">
                <a:solidFill>
                  <a:schemeClr val="bg1">
                    <a:lumMod val="65000"/>
                  </a:schemeClr>
                </a:solidFill>
              </a:rPr>
              <a:t>Network Requirements</a:t>
            </a:r>
            <a:endParaRPr lang="en-US" sz="4800" dirty="0">
              <a:solidFill>
                <a:schemeClr val="bg1">
                  <a:lumMod val="65000"/>
                </a:schemeClr>
              </a:solidFill>
            </a:endParaRPr>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6</a:t>
            </a:fld>
            <a:endParaRPr lang="en-US" dirty="0"/>
          </a:p>
        </p:txBody>
      </p:sp>
    </p:spTree>
    <p:extLst>
      <p:ext uri="{BB962C8B-B14F-4D97-AF65-F5344CB8AC3E}">
        <p14:creationId xmlns:p14="http://schemas.microsoft.com/office/powerpoint/2010/main" val="3875730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b="1" dirty="0" smtClean="0"/>
              <a:t>Whitelisting:</a:t>
            </a:r>
          </a:p>
          <a:p>
            <a:pPr marL="0" indent="0">
              <a:buClr>
                <a:srgbClr val="1EB53A"/>
              </a:buClr>
              <a:buNone/>
            </a:pPr>
            <a:r>
              <a:rPr lang="en-US" sz="2800" dirty="0" smtClean="0"/>
              <a:t>Content </a:t>
            </a:r>
            <a:r>
              <a:rPr lang="en-US" sz="2800" dirty="0"/>
              <a:t>filters, firewalls, and proxy servers should be configured to allow the </a:t>
            </a:r>
            <a:r>
              <a:rPr lang="en-US" sz="2800" dirty="0" smtClean="0"/>
              <a:t>URLs for testing sites and applicable non-testing sites.</a:t>
            </a:r>
          </a:p>
          <a:p>
            <a:pPr>
              <a:buClr>
                <a:srgbClr val="1EB53A"/>
              </a:buClr>
            </a:pPr>
            <a:endParaRPr lang="en-US" sz="2800" dirty="0" smtClean="0"/>
          </a:p>
          <a:p>
            <a:pPr>
              <a:buClr>
                <a:srgbClr val="1EB53A"/>
              </a:buClr>
            </a:pPr>
            <a:r>
              <a:rPr lang="en-US" sz="2800" dirty="0" smtClean="0"/>
              <a:t>The </a:t>
            </a:r>
            <a:r>
              <a:rPr lang="en-US" sz="2800" dirty="0"/>
              <a:t>most current whitelisting URLs can be found in your Technical Specifications Manual for Online </a:t>
            </a:r>
            <a:r>
              <a:rPr lang="en-US" sz="2800" dirty="0" smtClean="0"/>
              <a:t>Testing on the Resources page at </a:t>
            </a:r>
            <a:r>
              <a:rPr lang="en-US" sz="2800" dirty="0" smtClean="0">
                <a:hlinkClick r:id="rId3"/>
              </a:rPr>
              <a:t>alohahsap.org</a:t>
            </a:r>
            <a:r>
              <a:rPr lang="en-US" sz="2800" dirty="0" smtClean="0"/>
              <a:t>.</a:t>
            </a:r>
            <a:endParaRPr lang="en-US" sz="2800" dirty="0"/>
          </a:p>
          <a:p>
            <a:pPr marL="0" indent="0">
              <a:buClr>
                <a:srgbClr val="1EB53A"/>
              </a:buClr>
              <a:buNone/>
            </a:pPr>
            <a:endParaRPr lang="en-US" sz="2800" dirty="0"/>
          </a:p>
        </p:txBody>
      </p:sp>
      <p:sp>
        <p:nvSpPr>
          <p:cNvPr id="2" name="Title 1"/>
          <p:cNvSpPr>
            <a:spLocks noGrp="1"/>
          </p:cNvSpPr>
          <p:nvPr>
            <p:ph type="title"/>
          </p:nvPr>
        </p:nvSpPr>
        <p:spPr/>
        <p:txBody>
          <a:bodyPr>
            <a:normAutofit/>
          </a:bodyPr>
          <a:lstStyle/>
          <a:p>
            <a:r>
              <a:rPr lang="en-US" dirty="0" smtClean="0">
                <a:solidFill>
                  <a:schemeClr val="bg1">
                    <a:lumMod val="65000"/>
                  </a:schemeClr>
                </a:solidFill>
              </a:rPr>
              <a:t>Network Requirements</a:t>
            </a:r>
            <a:endParaRPr lang="en-US" dirty="0">
              <a:solidFill>
                <a:schemeClr val="bg1">
                  <a:lumMod val="65000"/>
                </a:schemeClr>
              </a:solidFill>
            </a:endParaRP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7</a:t>
            </a:fld>
            <a:endParaRPr lang="en-US" dirty="0"/>
          </a:p>
        </p:txBody>
      </p:sp>
    </p:spTree>
    <p:extLst>
      <p:ext uri="{BB962C8B-B14F-4D97-AF65-F5344CB8AC3E}">
        <p14:creationId xmlns:p14="http://schemas.microsoft.com/office/powerpoint/2010/main" val="3009285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b="1" dirty="0" smtClean="0"/>
              <a:t>Performance Factors:</a:t>
            </a:r>
          </a:p>
          <a:p>
            <a:pPr marL="342900" indent="-342900">
              <a:buFont typeface="Arial" pitchFamily="34" charset="0"/>
              <a:buChar char="•"/>
            </a:pPr>
            <a:r>
              <a:rPr lang="en-US" sz="2400" dirty="0" smtClean="0"/>
              <a:t>Bandwidth</a:t>
            </a:r>
          </a:p>
          <a:p>
            <a:pPr marL="342900" indent="-342900">
              <a:buFont typeface="Arial" pitchFamily="34" charset="0"/>
              <a:buChar char="•"/>
            </a:pPr>
            <a:r>
              <a:rPr lang="en-US" sz="2400" dirty="0" smtClean="0"/>
              <a:t>Number of students simultaneously testing</a:t>
            </a:r>
          </a:p>
          <a:p>
            <a:pPr marL="342900" indent="-342900">
              <a:buFont typeface="Arial" pitchFamily="34" charset="0"/>
              <a:buChar char="•"/>
            </a:pPr>
            <a:r>
              <a:rPr lang="en-US" sz="2400" dirty="0" smtClean="0"/>
              <a:t>Wireless networking configuration</a:t>
            </a:r>
          </a:p>
          <a:p>
            <a:pPr marL="342900" indent="-342900">
              <a:buFont typeface="Arial" pitchFamily="34" charset="0"/>
              <a:buChar char="•"/>
            </a:pPr>
            <a:r>
              <a:rPr lang="en-US" dirty="0"/>
              <a:t>Secure </a:t>
            </a:r>
            <a:r>
              <a:rPr lang="en-US" dirty="0" smtClean="0"/>
              <a:t>browser</a:t>
            </a:r>
            <a:endParaRPr lang="en-US" strike="sngStrike" dirty="0"/>
          </a:p>
        </p:txBody>
      </p:sp>
      <p:sp>
        <p:nvSpPr>
          <p:cNvPr id="2" name="Title 1"/>
          <p:cNvSpPr>
            <a:spLocks noGrp="1"/>
          </p:cNvSpPr>
          <p:nvPr>
            <p:ph type="title"/>
          </p:nvPr>
        </p:nvSpPr>
        <p:spPr/>
        <p:txBody>
          <a:bodyPr>
            <a:normAutofit/>
          </a:bodyPr>
          <a:lstStyle/>
          <a:p>
            <a:r>
              <a:rPr lang="en-US" dirty="0" smtClean="0">
                <a:solidFill>
                  <a:schemeClr val="bg1">
                    <a:lumMod val="65000"/>
                  </a:schemeClr>
                </a:solidFill>
              </a:rPr>
              <a:t>Network Requirements</a:t>
            </a:r>
            <a:endParaRPr lang="en-US" dirty="0">
              <a:solidFill>
                <a:schemeClr val="bg1">
                  <a:lumMod val="65000"/>
                </a:schemeClr>
              </a:solidFill>
            </a:endParaRP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8</a:t>
            </a:fld>
            <a:endParaRPr lang="en-US" dirty="0"/>
          </a:p>
        </p:txBody>
      </p:sp>
    </p:spTree>
    <p:extLst>
      <p:ext uri="{BB962C8B-B14F-4D97-AF65-F5344CB8AC3E}">
        <p14:creationId xmlns:p14="http://schemas.microsoft.com/office/powerpoint/2010/main" val="2514118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b="1" dirty="0" smtClean="0"/>
              <a:t>Bandwidth:</a:t>
            </a:r>
          </a:p>
          <a:p>
            <a:pPr marL="342900" indent="-342900">
              <a:buFont typeface="Arial" pitchFamily="34" charset="0"/>
              <a:buChar char="•"/>
            </a:pPr>
            <a:r>
              <a:rPr lang="en-US" sz="2400" dirty="0" smtClean="0"/>
              <a:t>At least 20K bps bandwidth per student being tested</a:t>
            </a:r>
          </a:p>
          <a:p>
            <a:pPr marL="342900" indent="-342900">
              <a:buFont typeface="Arial" pitchFamily="34" charset="0"/>
              <a:buChar char="•"/>
            </a:pPr>
            <a:r>
              <a:rPr lang="en-US" sz="2400" dirty="0" smtClean="0"/>
              <a:t>Affected by both Local Area Network (LAN) traffic and Internet traffic from the router</a:t>
            </a:r>
          </a:p>
          <a:p>
            <a:pPr marL="342900" indent="-342900">
              <a:buFont typeface="Arial" pitchFamily="34" charset="0"/>
              <a:buChar char="•"/>
            </a:pPr>
            <a:r>
              <a:rPr lang="en-US" sz="2400" dirty="0" smtClean="0"/>
              <a:t>LAN should always be analyzed to determine potential traffic bottlenecks</a:t>
            </a:r>
          </a:p>
        </p:txBody>
      </p:sp>
      <p:sp>
        <p:nvSpPr>
          <p:cNvPr id="2" name="Title 1"/>
          <p:cNvSpPr>
            <a:spLocks noGrp="1"/>
          </p:cNvSpPr>
          <p:nvPr>
            <p:ph type="title"/>
          </p:nvPr>
        </p:nvSpPr>
        <p:spPr/>
        <p:txBody>
          <a:bodyPr>
            <a:normAutofit/>
          </a:bodyPr>
          <a:lstStyle/>
          <a:p>
            <a:r>
              <a:rPr lang="en-US" dirty="0" smtClean="0"/>
              <a:t>Network Performance</a:t>
            </a:r>
            <a:endParaRPr lang="en-US" dirty="0"/>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9</a:t>
            </a:fld>
            <a:endParaRPr lang="en-US" dirty="0"/>
          </a:p>
        </p:txBody>
      </p:sp>
    </p:spTree>
    <p:extLst>
      <p:ext uri="{BB962C8B-B14F-4D97-AF65-F5344CB8AC3E}">
        <p14:creationId xmlns:p14="http://schemas.microsoft.com/office/powerpoint/2010/main" val="4222620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AIR_PowerPoint_Template_082814-1">
  <a:themeElements>
    <a:clrScheme name="Delta Cost">
      <a:dk1>
        <a:sysClr val="windowText" lastClr="000000"/>
      </a:dk1>
      <a:lt1>
        <a:sysClr val="window" lastClr="FFFFFF"/>
      </a:lt1>
      <a:dk2>
        <a:srgbClr val="2F68A4"/>
      </a:dk2>
      <a:lt2>
        <a:srgbClr val="E9E9E9"/>
      </a:lt2>
      <a:accent1>
        <a:srgbClr val="2668A4"/>
      </a:accent1>
      <a:accent2>
        <a:srgbClr val="6EA256"/>
      </a:accent2>
      <a:accent3>
        <a:srgbClr val="C0504D"/>
      </a:accent3>
      <a:accent4>
        <a:srgbClr val="8064A2"/>
      </a:accent4>
      <a:accent5>
        <a:srgbClr val="4BACC6"/>
      </a:accent5>
      <a:accent6>
        <a:srgbClr val="F7964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vid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asic">
  <a:themeElements>
    <a:clrScheme name="AIR Corporate">
      <a:dk1>
        <a:srgbClr val="000000"/>
      </a:dk1>
      <a:lt1>
        <a:srgbClr val="FFFFFF"/>
      </a:lt1>
      <a:dk2>
        <a:srgbClr val="4E76A0"/>
      </a:dk2>
      <a:lt2>
        <a:srgbClr val="FFFFFF"/>
      </a:lt2>
      <a:accent1>
        <a:srgbClr val="48709F"/>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tact">
  <a:themeElements>
    <a:clrScheme name="AIR Corporate">
      <a:dk1>
        <a:srgbClr val="000000"/>
      </a:dk1>
      <a:lt1>
        <a:srgbClr val="FFFFFF"/>
      </a:lt1>
      <a:dk2>
        <a:srgbClr val="4E76A0"/>
      </a:dk2>
      <a:lt2>
        <a:srgbClr val="FFFFFF"/>
      </a:lt2>
      <a:accent1>
        <a:srgbClr val="005295"/>
      </a:accent1>
      <a:accent2>
        <a:srgbClr val="439539"/>
      </a:accent2>
      <a:accent3>
        <a:srgbClr val="D06F1A"/>
      </a:accent3>
      <a:accent4>
        <a:srgbClr val="711471"/>
      </a:accent4>
      <a:accent5>
        <a:srgbClr val="B9C7D4"/>
      </a:accent5>
      <a:accent6>
        <a:srgbClr val="EEB111"/>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p:properties xmlns:p="http://schemas.microsoft.com/office/2006/metadata/properties" xmlns:xsi="http://www.w3.org/2001/XMLSchema-instance" xmlns:pc="http://schemas.microsoft.com/office/infopath/2007/PartnerControls"><documentManagement><Status xmlns="$ListId:Project Documents;">Final</Status><RelatedItems xmlns="ABBA7159-3513-4C4A-97C5-86F1991FA387" xsi:nil="true"/><Owner xmlns="$ListId:Project Documents;"><UserInfo><DisplayName>Ashley B. Thompson</DisplayName><AccountId>4752</AccountId><AccountType/></UserInfo></Owner></documentManagement></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ct:contentTypeSchema ct:_="" ma:_="" ma:contentTypeName="Project Site Document" ma:contentTypeID="0x0101008A98423170284BEEB635F43C3CF4E98B0052D2DBEEA393234CB789DA2A2CB83F05" ma:contentTypeVersion="21" ma:contentTypeDescription="" ma:contentTypeScope="" ma:versionID="ee7fd7435da32f641dd902f0c86bbf2e" xmlns:ct="http://schemas.microsoft.com/office/2006/metadata/contentType" xmlns:ma="http://schemas.microsoft.com/office/2006/metadata/properties/metaAttributes">
<xsd:schema targetNamespace="http://schemas.microsoft.com/office/2006/metadata/properties" ma:root="true" ma:fieldsID="606a06098529dab278d3f21460a43b9f" ns2:_="" ns3:_="" xmlns:xsd="http://www.w3.org/2001/XMLSchema" xmlns:xs="http://www.w3.org/2001/XMLSchema" xmlns:p="http://schemas.microsoft.com/office/2006/metadata/properties" xmlns:ns2="$ListId:Project Documents;" xmlns:ns3="ABBA7159-3513-4C4A-97C5-86F1991FA387">
<xsd:import namespace="$ListId:Project Documents;"/>
<xsd:import namespace="ABBA7159-3513-4C4A-97C5-86F1991FA387"/>
<xsd:element name="properties">
<xsd:complexType>
<xsd:sequence>
<xsd:element name="documentManagement">
<xsd:complexType>
<xsd:all>
<xsd:element ref="ns2:Owner" minOccurs="0"/>
<xsd:element ref="ns2:Status" minOccurs="0"/>
<xsd:element ref="ns3:RelatedItems" minOccurs="0"/>
</xsd:all>
</xsd:complexType>
</xsd:element>
</xsd:sequence>
</xsd:complexType>
</xsd:element>
</xsd:schema>
<xsd:schema targetNamespace="$ListId:Project Documents;"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Owner" ma:index="8"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9" nillable="true" ma:displayName="Status" ma:default="Draft" ma:internalName="Status">
<xsd:simpleType>
<xsd:restriction base="dms:Choice">
<xsd:enumeration value="Draft"/>
<xsd:enumeration value="Ready For Review"/>
<xsd:enumeration value="Final"/>
</xsd:restriction>
</xsd:simpleType>
</xsd:element>
</xsd:schema>
<xsd:schema targetNamespace="ABBA7159-3513-4C4A-97C5-86F1991FA387"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RelatedItems" ma:index="10" nillable="true" ma:displayName="Related Items" ma:internalName="RelatedItems">
<xsd:simpleType>
<xsd:restriction base="dms:Unknown"/>
</xsd:simpleType>
</xsd:element>
</xsd:schema>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targetNamespace="http://schemas.microsoft.com/office/infopath/2007/PartnerControls" elementFormDefault="qualified" attributeFormDefault="unqualified" xmlns:pc="http://schemas.microsoft.com/office/infopath/2007/PartnerControls" xmlns:xs="http://www.w3.org/2001/XMLSchema">
<xs:element name="Person">
<xs:complexType>
<xs:sequence>
<xs:element ref="pc:DisplayName" minOccurs="0"></xs:element>
<xs:element ref="pc:AccountId" minOccurs="0"></xs:element>
<xs:element ref="pc:AccountType" minOccurs="0"></xs:element>
</xs:sequence>
</xs:complexType>
</xs:element>
<xs:element name="DisplayName" type="xs:string"></xs:element>
<xs:element name="AccountId" type="xs:string"></xs:element>
<xs:element name="AccountType" type="xs:string"></xs:element>
<xs:element name="BDCAssociatedEntity">
<xs:complexType>
<xs:sequence>
<xs:element ref="pc:BDCEntity" minOccurs="0" maxOccurs="unbounded"></xs:element>
</xs:sequence>
<xs:attribute ref="pc:EntityNamespace"></xs:attribute>
<xs:attribute ref="pc:EntityName"></xs:attribute>
<xs:attribute ref="pc:SystemInstanceName"></xs:attribute>
<xs:attribute ref="pc:AssociationName"></xs:attribute>
</xs:complexType>
</xs:element>
<xs:attribute name="EntityNamespace" type="xs:string"></xs:attribute>
<xs:attribute name="EntityName" type="xs:string"></xs:attribute>
<xs:attribute name="SystemInstanceName" type="xs:string"></xs:attribute>
<xs:attribute name="AssociationName" type="xs:string"></xs:attribute>
<xs:element name="BDCEntity">
<xs:complexType>
<xs:sequence>
<xs:element ref="pc:EntityDisplayName" minOccurs="0"></xs:element>
<xs:element ref="pc:EntityInstanceReference" minOccurs="0"></xs:element>
<xs:element ref="pc:EntityId1" minOccurs="0"></xs:element>
<xs:element ref="pc:EntityId2" minOccurs="0"></xs:element>
<xs:element ref="pc:EntityId3" minOccurs="0"></xs:element>
<xs:element ref="pc:EntityId4" minOccurs="0"></xs:element>
<xs:element ref="pc:EntityId5" minOccurs="0"></xs:element>
</xs:sequence>
</xs:complexType>
</xs:element>
<xs:element name="EntityDisplayName" type="xs:string"></xs:element>
<xs:element name="EntityInstanceReference" type="xs:string"></xs:element>
<xs:element name="EntityId1" type="xs:string"></xs:element>
<xs:element name="EntityId2" type="xs:string"></xs:element>
<xs:element name="EntityId3" type="xs:string"></xs:element>
<xs:element name="EntityId4" type="xs:string"></xs:element>
<xs:element name="EntityId5" type="xs:string"></xs:element>
<xs:element name="Terms">
<xs:complexType>
<xs:sequence>
<xs:element ref="pc:TermInfo" minOccurs="0" maxOccurs="unbounded"></xs:element>
</xs:sequence>
</xs:complexType>
</xs:element>
<xs:element name="TermInfo">
<xs:complexType>
<xs:sequence>
<xs:element ref="pc:TermName" minOccurs="0"></xs:element>
<xs:element ref="pc:TermId" minOccurs="0"></xs:element>
</xs:sequence>
</xs:complexType>
</xs:element>
<xs:element name="TermName" type="xs:string"></xs:element>
<xs:element name="TermId" type="xs:string"></xs:element>
</xs:schema>
</ct:contentTypeSchema>
</file>

<file path=customXml/itemProps1.xml><?xml version="1.0" encoding="utf-8"?>
<ds:datastoreItem xmlns:ds="http://schemas.openxmlformats.org/officeDocument/2006/customXml" ds:itemID="{8445A8BB-76C1-4D36-88D6-037715B40D86}">
  <ds:schemaRefs>
    <ds:schemaRef ds:uri="http://schemas.microsoft.com/office/2006/metadata/properties"/>
    <ds:schemaRef ds:uri="http://purl.org/dc/elements/1.1/"/>
    <ds:schemaRef ds:uri="http://purl.org/dc/terms/"/>
    <ds:schemaRef ds:uri="http://purl.org/dc/dcmitype/"/>
    <ds:schemaRef ds:uri="http://schemas.openxmlformats.org/package/2006/metadata/core-properties"/>
    <ds:schemaRef ds:uri="ABBA7159-3513-4C4A-97C5-86F1991FA387"/>
    <ds:schemaRef ds:uri="http://schemas.microsoft.com/office/2006/documentManagement/types"/>
    <ds:schemaRef ds:uri="http://schemas.microsoft.com/office/infopath/2007/PartnerControls"/>
    <ds:schemaRef ds:uri="$ListId:Project Documents;"/>
    <ds:schemaRef ds:uri="http://www.w3.org/XML/1998/namespace"/>
  </ds:schemaRefs>
</ds:datastoreItem>
</file>

<file path=customXml/itemProps2.xml><?xml version="1.0" encoding="utf-8"?>
<ds:datastoreItem xmlns:ds="http://schemas.openxmlformats.org/officeDocument/2006/customXml" ds:itemID="{694F74A5-0409-490E-8CE1-45FA69335F99}">
  <ds:schemaRefs>
    <ds:schemaRef ds:uri="http://schemas.microsoft.com/sharepoint/v3/contenttype/forms"/>
  </ds:schemaRefs>
</ds:datastoreItem>
</file>

<file path=customXml/itemProps3.xml><?xml version="1.0" encoding="utf-8"?>
<ds:datastoreItem xmlns:ds="http://schemas.openxmlformats.org/officeDocument/2006/customXml" ds:itemID="{8BEECEBE-DA8C-47CF-B169-A3F5BB4BEA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Project Documents;"/>
    <ds:schemaRef ds:uri="ABBA7159-3513-4C4A-97C5-86F1991FA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4859</TotalTime>
  <Words>3666</Words>
  <Application>Microsoft Office PowerPoint</Application>
  <PresentationFormat>On-screen Show (4:3)</PresentationFormat>
  <Paragraphs>379</Paragraphs>
  <Slides>28</Slides>
  <Notes>28</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AIR_PowerPoint_Template_082814-1</vt:lpstr>
      <vt:lpstr>Divider Master</vt:lpstr>
      <vt:lpstr>Basic</vt:lpstr>
      <vt:lpstr>Contact</vt:lpstr>
      <vt:lpstr>Technology Requirements  for Online Testing</vt:lpstr>
      <vt:lpstr>Topics</vt:lpstr>
      <vt:lpstr>Objectives</vt:lpstr>
      <vt:lpstr>Technology Coordinator Tasks</vt:lpstr>
      <vt:lpstr>Network Requirements</vt:lpstr>
      <vt:lpstr>Network Requirements</vt:lpstr>
      <vt:lpstr>Network Requirements</vt:lpstr>
      <vt:lpstr>Network Requirements</vt:lpstr>
      <vt:lpstr>Network Performance</vt:lpstr>
      <vt:lpstr>Network Diagnostics Tool</vt:lpstr>
      <vt:lpstr>Network Diagnostics Tool</vt:lpstr>
      <vt:lpstr>Network Performance</vt:lpstr>
      <vt:lpstr>System Requirements</vt:lpstr>
      <vt:lpstr>System Requirements</vt:lpstr>
      <vt:lpstr>Supported Mobile Devices</vt:lpstr>
      <vt:lpstr>Secure Browser</vt:lpstr>
      <vt:lpstr>Secure Browser</vt:lpstr>
      <vt:lpstr>Secure Browser</vt:lpstr>
      <vt:lpstr>Secure Browser Installation</vt:lpstr>
      <vt:lpstr>Secure Browser Installation Windows</vt:lpstr>
      <vt:lpstr>Secure Browser Installation Mac and Linux</vt:lpstr>
      <vt:lpstr>Secure Browser Automatic Update Feature</vt:lpstr>
      <vt:lpstr>Pop-Ups</vt:lpstr>
      <vt:lpstr>OS X Secure Browser Configuration Disabling OS X Features</vt:lpstr>
      <vt:lpstr>Text-to-Speech</vt:lpstr>
      <vt:lpstr>Text-to-Speech on Mobile Devices</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Wagner</dc:creator>
  <cp:lastModifiedBy>Hart, Jennifer</cp:lastModifiedBy>
  <cp:revision>475</cp:revision>
  <cp:lastPrinted>2014-10-22T18:48:57Z</cp:lastPrinted>
  <dcterms:created xsi:type="dcterms:W3CDTF">2014-05-21T14:26:16Z</dcterms:created>
  <dcterms:modified xsi:type="dcterms:W3CDTF">2015-10-30T02:14:33Z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0x0101008A98423170284BEEB635F43C3CF4E98B0052D2DBEEA393234CB789DA2A2CB83F05</vt:lpwstr>
  </property>
</Properties>
</file>